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B1A650-62EA-4811-8418-5120D1439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514" y="2404534"/>
            <a:ext cx="8141489" cy="1646302"/>
          </a:xfrm>
        </p:spPr>
        <p:txBody>
          <a:bodyPr/>
          <a:lstStyle/>
          <a:p>
            <a:r>
              <a:rPr lang="fi-FI" sz="3200" dirty="0"/>
              <a:t>Opetuspalveluiden sidosryhmäilta 1.11.2018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5FAE0F7-C044-430A-8AC8-FDCE6CF43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89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8CD1A0-A47A-4AC3-8F36-35E51CA1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Harrastustoiminnan mahdollistaminen</a:t>
            </a:r>
            <a:br>
              <a:rPr lang="fi-FI" dirty="0"/>
            </a:br>
            <a:r>
              <a:rPr lang="fi-FI" dirty="0"/>
              <a:t>Osallisuutta tukevat palvelut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532B06-78EF-4614-9687-820C37C09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Myös haja-asutusalueella mahdollistettava harrastustoiminta</a:t>
            </a:r>
          </a:p>
          <a:p>
            <a:r>
              <a:rPr lang="fi-FI" dirty="0"/>
              <a:t>Matalan kynnyksen toimintaa nuorille, yhteisiä kokoontumisia, ”vertaistukea” nuorille – aikuisten tuella</a:t>
            </a:r>
          </a:p>
          <a:p>
            <a:r>
              <a:rPr lang="fi-FI" dirty="0"/>
              <a:t>Matalan kynnyksen terveyspalveluja nuorille (myös sinne, missä nuoret liikkuu vapaa-aikoina)</a:t>
            </a:r>
          </a:p>
          <a:p>
            <a:r>
              <a:rPr lang="fi-FI" dirty="0"/>
              <a:t>Lähelle nuoria, mistä nuoret ovat kiinnostuneita, sen pohjalta kerhotoimintaa </a:t>
            </a:r>
            <a:r>
              <a:rPr lang="fi-FI" dirty="0" err="1"/>
              <a:t>tms</a:t>
            </a:r>
            <a:endParaRPr lang="fi-FI" dirty="0"/>
          </a:p>
          <a:p>
            <a:r>
              <a:rPr lang="fi-FI" dirty="0" err="1"/>
              <a:t>Pinskut</a:t>
            </a:r>
            <a:r>
              <a:rPr lang="fi-FI" dirty="0"/>
              <a:t> – lisää maksuttomia toiminta- ja </a:t>
            </a:r>
            <a:r>
              <a:rPr lang="fi-FI" dirty="0" err="1"/>
              <a:t>liikuntakerhoja</a:t>
            </a:r>
            <a:r>
              <a:rPr lang="fi-FI" dirty="0"/>
              <a:t> lapsille ja nuorille</a:t>
            </a:r>
          </a:p>
          <a:p>
            <a:r>
              <a:rPr lang="fi-FI" dirty="0"/>
              <a:t>Hyvät toimivat peruspalvelut (ryhmäkoko lain mukainen ja osaava, motivoitunut henkilökunta)</a:t>
            </a:r>
          </a:p>
          <a:p>
            <a:r>
              <a:rPr lang="fi-FI" dirty="0"/>
              <a:t>Avoimia palautteille  - yhteistyötä, onko toiveita nuorilla ?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548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C919DC-9EC7-4994-8E9C-3BFBC14C5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13064"/>
            <a:ext cx="8596668" cy="5328299"/>
          </a:xfrm>
        </p:spPr>
        <p:txBody>
          <a:bodyPr/>
          <a:lstStyle/>
          <a:p>
            <a:r>
              <a:rPr lang="fi-FI" dirty="0"/>
              <a:t>Matalan kynnyksen” liikuntaryhmät</a:t>
            </a:r>
          </a:p>
          <a:p>
            <a:r>
              <a:rPr lang="fi-FI" dirty="0"/>
              <a:t>Julkisten kulkuneuvojen mahdollistaminen harrastuksiin -&gt; kulkuyhteyden parantaminen</a:t>
            </a:r>
          </a:p>
          <a:p>
            <a:r>
              <a:rPr lang="fi-FI" dirty="0"/>
              <a:t>Harrastusvälineiden saatavuus mahdollistettava kaikille</a:t>
            </a:r>
          </a:p>
          <a:p>
            <a:r>
              <a:rPr lang="fi-FI" dirty="0"/>
              <a:t>Alhaiset harrastusmaksut</a:t>
            </a:r>
          </a:p>
          <a:p>
            <a:r>
              <a:rPr lang="fi-FI" dirty="0"/>
              <a:t>Lapsi- ja nuorisovaikutusten arviointi systemaattisesti </a:t>
            </a:r>
            <a:r>
              <a:rPr lang="fi-FI" dirty="0" err="1"/>
              <a:t>esim</a:t>
            </a:r>
            <a:r>
              <a:rPr lang="fi-FI" dirty="0"/>
              <a:t> palveluja / toimintoja kehitettäessä tai muutettaessa</a:t>
            </a:r>
          </a:p>
          <a:p>
            <a:r>
              <a:rPr lang="fi-FI" dirty="0"/>
              <a:t>Nuori keskiössä omien palveluidensa suunnittelussa</a:t>
            </a:r>
          </a:p>
          <a:p>
            <a:r>
              <a:rPr lang="fi-FI" dirty="0"/>
              <a:t>Opettajien kiinnostus oppilaiden asioista </a:t>
            </a:r>
          </a:p>
          <a:p>
            <a:r>
              <a:rPr lang="fi-FI" dirty="0"/>
              <a:t>Mottomme : Salibandyn pelaamien mahdollistaminen matalalla kynnyksellä (kaikki pelaa) sellaisilla kustannuksilla, etteivät ne sulje ketään pois</a:t>
            </a:r>
          </a:p>
          <a:p>
            <a:r>
              <a:rPr lang="fi-FI" dirty="0"/>
              <a:t>Nuorten aktivoiminen mukaan seuratoimintaan / ohjaamiseen / valmentamiseen</a:t>
            </a:r>
          </a:p>
          <a:p>
            <a:r>
              <a:rPr lang="fi-FI" dirty="0"/>
              <a:t>Matalan kynnyksen urheilutoimintaa</a:t>
            </a:r>
          </a:p>
        </p:txBody>
      </p:sp>
    </p:spTree>
    <p:extLst>
      <p:ext uri="{BB962C8B-B14F-4D97-AF65-F5344CB8AC3E}">
        <p14:creationId xmlns:p14="http://schemas.microsoft.com/office/powerpoint/2010/main" val="266497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ACF842-C0A7-41B1-A420-672018730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A651DCA9-7123-4229-8CAB-88C6D7A092A9}"/>
              </a:ext>
            </a:extLst>
          </p:cNvPr>
          <p:cNvSpPr/>
          <p:nvPr/>
        </p:nvSpPr>
        <p:spPr>
          <a:xfrm>
            <a:off x="1208014" y="2306972"/>
            <a:ext cx="217274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err="1"/>
              <a:t>Drop</a:t>
            </a:r>
            <a:r>
              <a:rPr lang="fi-FI" sz="1000" dirty="0"/>
              <a:t> out suunnitelma</a:t>
            </a:r>
          </a:p>
        </p:txBody>
      </p:sp>
      <p:sp>
        <p:nvSpPr>
          <p:cNvPr id="5" name="Ellipsi 4">
            <a:extLst>
              <a:ext uri="{FF2B5EF4-FFF2-40B4-BE49-F238E27FC236}">
                <a16:creationId xmlns:a16="http://schemas.microsoft.com/office/drawing/2014/main" id="{14A5DEB7-8DB9-4225-8348-E933086BAC63}"/>
              </a:ext>
            </a:extLst>
          </p:cNvPr>
          <p:cNvSpPr/>
          <p:nvPr/>
        </p:nvSpPr>
        <p:spPr>
          <a:xfrm>
            <a:off x="2659309" y="812800"/>
            <a:ext cx="151840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/>
              <a:t>Julkinen liikenne (Sumiainen, Suolahti, Äänekoski) 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B92A797F-9F55-48C1-A191-DF2F5FA0ED77}"/>
              </a:ext>
            </a:extLst>
          </p:cNvPr>
          <p:cNvSpPr/>
          <p:nvPr/>
        </p:nvSpPr>
        <p:spPr>
          <a:xfrm>
            <a:off x="5259898" y="747086"/>
            <a:ext cx="163585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/>
              <a:t>Kirjastoon liikuntavälineitä lainattavaksi </a:t>
            </a:r>
          </a:p>
        </p:txBody>
      </p:sp>
      <p:sp>
        <p:nvSpPr>
          <p:cNvPr id="7" name="Ellipsi 6">
            <a:extLst>
              <a:ext uri="{FF2B5EF4-FFF2-40B4-BE49-F238E27FC236}">
                <a16:creationId xmlns:a16="http://schemas.microsoft.com/office/drawing/2014/main" id="{C715E150-E8BD-4237-84B9-BDAAA8EAD20C}"/>
              </a:ext>
            </a:extLst>
          </p:cNvPr>
          <p:cNvSpPr/>
          <p:nvPr/>
        </p:nvSpPr>
        <p:spPr>
          <a:xfrm>
            <a:off x="7105475" y="1727200"/>
            <a:ext cx="205530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/>
              <a:t>Kyläyhdistykset mukaan järjestämään harrastustoimintaa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9058A338-8B58-4BDB-9368-F6B0DA8E98FB}"/>
              </a:ext>
            </a:extLst>
          </p:cNvPr>
          <p:cNvSpPr/>
          <p:nvPr/>
        </p:nvSpPr>
        <p:spPr>
          <a:xfrm>
            <a:off x="6224631" y="3733101"/>
            <a:ext cx="237408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/>
              <a:t>Suolahti  - uimahalli auki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3CB3CCD6-7C8F-4AAD-B43E-A52C9742C4A5}"/>
              </a:ext>
            </a:extLst>
          </p:cNvPr>
          <p:cNvSpPr/>
          <p:nvPr/>
        </p:nvSpPr>
        <p:spPr>
          <a:xfrm>
            <a:off x="6853806" y="5293453"/>
            <a:ext cx="23069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err="1"/>
              <a:t>Iltapäiväkerhot</a:t>
            </a:r>
            <a:endParaRPr lang="fi-FI" sz="1000" dirty="0"/>
          </a:p>
          <a:p>
            <a:pPr algn="ctr"/>
            <a:r>
              <a:rPr lang="fi-FI" sz="1000" dirty="0" err="1"/>
              <a:t>Välituntiliikunta</a:t>
            </a:r>
            <a:endParaRPr lang="fi-FI" sz="1000" dirty="0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AECB41C9-F7D5-4A87-A76C-06D02903D091}"/>
              </a:ext>
            </a:extLst>
          </p:cNvPr>
          <p:cNvSpPr/>
          <p:nvPr/>
        </p:nvSpPr>
        <p:spPr>
          <a:xfrm>
            <a:off x="3917659" y="5371750"/>
            <a:ext cx="23069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/>
              <a:t>Kilpailu- ja harrastustoiminnan pitäminen erillään</a:t>
            </a:r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C6159059-67B6-43EE-90A9-F6BBC17DD50A}"/>
              </a:ext>
            </a:extLst>
          </p:cNvPr>
          <p:cNvSpPr/>
          <p:nvPr/>
        </p:nvSpPr>
        <p:spPr>
          <a:xfrm>
            <a:off x="864066" y="4771363"/>
            <a:ext cx="217274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dirty="0"/>
              <a:t>Lapsen kannustaminen vanhempien toimesta, vanhemmat mukaan </a:t>
            </a:r>
            <a:r>
              <a:rPr lang="fi-FI" sz="800" dirty="0" err="1"/>
              <a:t>esim</a:t>
            </a:r>
            <a:r>
              <a:rPr lang="fi-FI" sz="800" dirty="0"/>
              <a:t> +++++++++ (heille omia ryhmiä, omaa toimintaa)</a:t>
            </a: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D4A2E5CA-1539-4245-8FC0-E69D37BC8912}"/>
              </a:ext>
            </a:extLst>
          </p:cNvPr>
          <p:cNvSpPr/>
          <p:nvPr/>
        </p:nvSpPr>
        <p:spPr>
          <a:xfrm>
            <a:off x="3911443" y="2949196"/>
            <a:ext cx="1969239" cy="662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/>
              <a:t>Harrastustominnan</a:t>
            </a:r>
            <a:r>
              <a:rPr lang="fi-FI" sz="1400" dirty="0"/>
              <a:t> mahdollistaminen</a:t>
            </a:r>
          </a:p>
        </p:txBody>
      </p:sp>
      <p:cxnSp>
        <p:nvCxnSpPr>
          <p:cNvPr id="16" name="Suora yhdysviiva 15">
            <a:extLst>
              <a:ext uri="{FF2B5EF4-FFF2-40B4-BE49-F238E27FC236}">
                <a16:creationId xmlns:a16="http://schemas.microsoft.com/office/drawing/2014/main" id="{0F6927F2-99E9-4514-8A29-89D892C297D8}"/>
              </a:ext>
            </a:extLst>
          </p:cNvPr>
          <p:cNvCxnSpPr/>
          <p:nvPr/>
        </p:nvCxnSpPr>
        <p:spPr>
          <a:xfrm>
            <a:off x="3911443" y="1661486"/>
            <a:ext cx="794781" cy="1199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>
            <a:extLst>
              <a:ext uri="{FF2B5EF4-FFF2-40B4-BE49-F238E27FC236}">
                <a16:creationId xmlns:a16="http://schemas.microsoft.com/office/drawing/2014/main" id="{1F32BE73-36CF-4578-A131-4338F4716CF3}"/>
              </a:ext>
            </a:extLst>
          </p:cNvPr>
          <p:cNvCxnSpPr/>
          <p:nvPr/>
        </p:nvCxnSpPr>
        <p:spPr>
          <a:xfrm flipH="1">
            <a:off x="5071145" y="1661486"/>
            <a:ext cx="868261" cy="1199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>
            <a:extLst>
              <a:ext uri="{FF2B5EF4-FFF2-40B4-BE49-F238E27FC236}">
                <a16:creationId xmlns:a16="http://schemas.microsoft.com/office/drawing/2014/main" id="{2546DA73-BFB7-4C2E-87DE-F1484F900EAB}"/>
              </a:ext>
            </a:extLst>
          </p:cNvPr>
          <p:cNvCxnSpPr/>
          <p:nvPr/>
        </p:nvCxnSpPr>
        <p:spPr>
          <a:xfrm flipH="1">
            <a:off x="5958358" y="2474752"/>
            <a:ext cx="1298119" cy="62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>
            <a:extLst>
              <a:ext uri="{FF2B5EF4-FFF2-40B4-BE49-F238E27FC236}">
                <a16:creationId xmlns:a16="http://schemas.microsoft.com/office/drawing/2014/main" id="{6E65B760-A428-4C76-A8DC-9B7A012A50B0}"/>
              </a:ext>
            </a:extLst>
          </p:cNvPr>
          <p:cNvCxnSpPr/>
          <p:nvPr/>
        </p:nvCxnSpPr>
        <p:spPr>
          <a:xfrm>
            <a:off x="5939406" y="3464187"/>
            <a:ext cx="570451" cy="341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43E8F7DD-1B96-4A46-A585-ECC5AF8F3FAD}"/>
              </a:ext>
            </a:extLst>
          </p:cNvPr>
          <p:cNvCxnSpPr/>
          <p:nvPr/>
        </p:nvCxnSpPr>
        <p:spPr>
          <a:xfrm>
            <a:off x="5201174" y="3733101"/>
            <a:ext cx="1904301" cy="1770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7D99E828-60BB-485E-9DB5-AD2EEBAD57C5}"/>
              </a:ext>
            </a:extLst>
          </p:cNvPr>
          <p:cNvCxnSpPr/>
          <p:nvPr/>
        </p:nvCxnSpPr>
        <p:spPr>
          <a:xfrm flipH="1">
            <a:off x="4706224" y="3690224"/>
            <a:ext cx="189838" cy="1649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88EAD763-2DF1-4918-8211-4DE3E20ED5E1}"/>
              </a:ext>
            </a:extLst>
          </p:cNvPr>
          <p:cNvCxnSpPr/>
          <p:nvPr/>
        </p:nvCxnSpPr>
        <p:spPr>
          <a:xfrm>
            <a:off x="3279539" y="2982285"/>
            <a:ext cx="571008" cy="17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>
            <a:extLst>
              <a:ext uri="{FF2B5EF4-FFF2-40B4-BE49-F238E27FC236}">
                <a16:creationId xmlns:a16="http://schemas.microsoft.com/office/drawing/2014/main" id="{ED4804D7-91CF-43FF-A9DE-25A09904ACC9}"/>
              </a:ext>
            </a:extLst>
          </p:cNvPr>
          <p:cNvCxnSpPr/>
          <p:nvPr/>
        </p:nvCxnSpPr>
        <p:spPr>
          <a:xfrm flipH="1">
            <a:off x="2743200" y="3690224"/>
            <a:ext cx="1197250" cy="1150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22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7EF3CB-B68D-4FDF-8B3D-77D1F2881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Työelämä / yrittäjyyskasvatus</a:t>
            </a:r>
            <a:br>
              <a:rPr lang="fi-FI" dirty="0"/>
            </a:br>
            <a:r>
              <a:rPr lang="fi-FI" dirty="0"/>
              <a:t>Osallisuus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B4AF8A-CDAB-483B-8C95-FA3CB5E09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Ohjataan ottamaan vastuuta omista teoista: Henkilökohtainen anteeksipyyntö, työkorvaus/sovittelu</a:t>
            </a:r>
          </a:p>
          <a:p>
            <a:r>
              <a:rPr lang="fi-FI" dirty="0"/>
              <a:t>Mahdollistetaan kokema työelämästä / osa työryhmää</a:t>
            </a:r>
          </a:p>
          <a:p>
            <a:r>
              <a:rPr lang="fi-FI" dirty="0"/>
              <a:t>Tukioppilastoiminta</a:t>
            </a:r>
          </a:p>
          <a:p>
            <a:r>
              <a:rPr lang="fi-FI" dirty="0"/>
              <a:t>Nuorten kuuleminen, toiminnan/tapahtumien järjestäminen yhdessä nuorten kanssa</a:t>
            </a:r>
          </a:p>
          <a:p>
            <a:r>
              <a:rPr lang="fi-FI" dirty="0"/>
              <a:t>Nuorten osallistuminen vapaaehtoistoimintaan -&gt; lasten kerhot </a:t>
            </a:r>
            <a:r>
              <a:rPr lang="fi-FI" dirty="0" err="1"/>
              <a:t>yms</a:t>
            </a:r>
            <a:endParaRPr lang="fi-FI" dirty="0"/>
          </a:p>
          <a:p>
            <a:r>
              <a:rPr lang="fi-FI" dirty="0"/>
              <a:t>Mahdollisuutta vaikuttaa siihen mitä ja miten</a:t>
            </a:r>
          </a:p>
          <a:p>
            <a:r>
              <a:rPr lang="fi-FI" dirty="0"/>
              <a:t>Nuorille (13-18 v) perinteinen työleiri kesäkuussa (kesätyöpaikatta jääneille) Suolahden Demokraattiset nuoret ry</a:t>
            </a:r>
          </a:p>
        </p:txBody>
      </p:sp>
    </p:spTree>
    <p:extLst>
      <p:ext uri="{BB962C8B-B14F-4D97-AF65-F5344CB8AC3E}">
        <p14:creationId xmlns:p14="http://schemas.microsoft.com/office/powerpoint/2010/main" val="7476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98868D-5580-483F-9BA6-8F6924C87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69" y="791780"/>
            <a:ext cx="8596668" cy="5431762"/>
          </a:xfrm>
        </p:spPr>
        <p:txBody>
          <a:bodyPr/>
          <a:lstStyle/>
          <a:p>
            <a:r>
              <a:rPr lang="fi-FI" dirty="0"/>
              <a:t>- MLL:n osaamismerkit -&gt; opintopisteitä -&gt; kokemusta vastuunotosta (</a:t>
            </a:r>
            <a:r>
              <a:rPr lang="fi-FI" dirty="0" err="1"/>
              <a:t>siviksen</a:t>
            </a:r>
            <a:r>
              <a:rPr lang="fi-FI" dirty="0"/>
              <a:t> osaamismerkit)</a:t>
            </a:r>
          </a:p>
          <a:p>
            <a:r>
              <a:rPr lang="fi-FI" dirty="0"/>
              <a:t>”Raskas Jopo”- pilotti, perusopetuksen päättötodistus kaikille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”Perusopetus-</a:t>
            </a:r>
            <a:r>
              <a:rPr lang="fi-FI" dirty="0" err="1"/>
              <a:t>koutsi</a:t>
            </a:r>
            <a:r>
              <a:rPr lang="fi-FI" dirty="0"/>
              <a:t>”- pilotti, sparrausta ja tukea perusopetuksen oppilaille</a:t>
            </a:r>
          </a:p>
          <a:p>
            <a:r>
              <a:rPr lang="fi-FI" dirty="0"/>
              <a:t>Nuorisovaltuuston vaikutusmahdollisuus -&gt; näkyvämmäksi tekeminen</a:t>
            </a:r>
          </a:p>
          <a:p>
            <a:r>
              <a:rPr lang="fi-FI" dirty="0"/>
              <a:t>Harrastustilojen Saatavuus</a:t>
            </a:r>
          </a:p>
          <a:p>
            <a:r>
              <a:rPr lang="fi-FI" dirty="0"/>
              <a:t>Nuorten pop-</a:t>
            </a:r>
            <a:r>
              <a:rPr lang="fi-FI" dirty="0" err="1"/>
              <a:t>up</a:t>
            </a:r>
            <a:r>
              <a:rPr lang="fi-FI" dirty="0"/>
              <a:t> kahvila </a:t>
            </a:r>
            <a:r>
              <a:rPr lang="fi-FI" dirty="0" err="1"/>
              <a:t>tms</a:t>
            </a:r>
            <a:endParaRPr lang="fi-FI" dirty="0"/>
          </a:p>
          <a:p>
            <a:r>
              <a:rPr lang="fi-FI" dirty="0"/>
              <a:t>Bändi-tila, omaehtoinen harrastaminen vaikkapa kaveriporukalla -&gt; ei saa tiloja</a:t>
            </a:r>
          </a:p>
          <a:p>
            <a:r>
              <a:rPr lang="fi-FI" dirty="0"/>
              <a:t>Vapaaehtoisjärjestöillekään ei anneta tiloihin avaimia</a:t>
            </a:r>
          </a:p>
          <a:p>
            <a:r>
              <a:rPr lang="fi-FI" dirty="0"/>
              <a:t>Nuoret yrittäjät toimintaa</a:t>
            </a:r>
          </a:p>
          <a:p>
            <a:r>
              <a:rPr lang="fi-FI" dirty="0"/>
              <a:t>Leirikeskuksien toiminnan hallinta -&gt; epäselvää</a:t>
            </a:r>
          </a:p>
          <a:p>
            <a:r>
              <a:rPr lang="fi-FI" dirty="0"/>
              <a:t>Vapaaehtoistoiminnan ”mainostaminen” ammatillisessa koulutuksessa</a:t>
            </a:r>
          </a:p>
        </p:txBody>
      </p:sp>
    </p:spTree>
    <p:extLst>
      <p:ext uri="{BB962C8B-B14F-4D97-AF65-F5344CB8AC3E}">
        <p14:creationId xmlns:p14="http://schemas.microsoft.com/office/powerpoint/2010/main" val="297519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E7037B-01E3-4A0C-818C-960E74E9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Tuki huoltajille</a:t>
            </a:r>
            <a:br>
              <a:rPr lang="fi-FI" dirty="0"/>
            </a:br>
            <a:r>
              <a:rPr lang="fi-FI" dirty="0"/>
              <a:t>Kiinnostuneet aikuiset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9A9B92-4EF4-414D-82B6-8568A4F15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Kysy</a:t>
            </a:r>
          </a:p>
          <a:p>
            <a:r>
              <a:rPr lang="fi-FI" dirty="0"/>
              <a:t>Kysymällä miten tämä vaikuttaa sinuun</a:t>
            </a:r>
          </a:p>
          <a:p>
            <a:r>
              <a:rPr lang="fi-FI" dirty="0"/>
              <a:t>Nuorten äänitorvena oleminen kaupungin suuntaan</a:t>
            </a:r>
          </a:p>
          <a:p>
            <a:r>
              <a:rPr lang="fi-FI" dirty="0"/>
              <a:t>Tukea vanhempia olemaan uteliaita lastensa ajatuksista</a:t>
            </a:r>
          </a:p>
          <a:p>
            <a:r>
              <a:rPr lang="fi-FI" dirty="0"/>
              <a:t>Huoltajien sitoutuminen yhteisiin tavoitteisiin</a:t>
            </a:r>
          </a:p>
          <a:p>
            <a:r>
              <a:rPr lang="fi-FI" dirty="0"/>
              <a:t>Kuullaan lapsen/nuoren ääni</a:t>
            </a:r>
          </a:p>
          <a:p>
            <a:r>
              <a:rPr lang="fi-FI" dirty="0"/>
              <a:t>Ajatukset kuuluviin, kuunteleminen ja vuoropuhelu</a:t>
            </a:r>
          </a:p>
          <a:p>
            <a:r>
              <a:rPr lang="fi-FI" dirty="0"/>
              <a:t>Yksilön näkeminen massasta </a:t>
            </a:r>
          </a:p>
          <a:p>
            <a:r>
              <a:rPr lang="fi-FI" dirty="0"/>
              <a:t>Kertoa perheille lapsiperheiden tukipalveluista</a:t>
            </a:r>
          </a:p>
          <a:p>
            <a:r>
              <a:rPr lang="fi-FI" dirty="0"/>
              <a:t>”kaveriaikuinen”, turvallinen aikuinen, jonka kanssa voi tehdä jotain nuorta kiinnostavaa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2246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8E69AB-F08B-486C-AF24-6CB876FB2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7063"/>
            <a:ext cx="8596668" cy="5431762"/>
          </a:xfrm>
        </p:spPr>
        <p:txBody>
          <a:bodyPr/>
          <a:lstStyle/>
          <a:p>
            <a:r>
              <a:rPr lang="fi-FI" dirty="0"/>
              <a:t>Toimi nopeasti</a:t>
            </a:r>
          </a:p>
          <a:p>
            <a:r>
              <a:rPr lang="fi-FI" dirty="0"/>
              <a:t>Kuuntele</a:t>
            </a:r>
          </a:p>
          <a:p>
            <a:r>
              <a:rPr lang="fi-FI" dirty="0"/>
              <a:t>Vanhempien vapaaehtoistoimintaan aktivoiminen</a:t>
            </a:r>
          </a:p>
          <a:p>
            <a:r>
              <a:rPr lang="fi-FI" dirty="0"/>
              <a:t>Lapsen ajatuksista kiinnostuminen</a:t>
            </a:r>
          </a:p>
          <a:p>
            <a:r>
              <a:rPr lang="fi-FI" dirty="0"/>
              <a:t>Tukea uskomaan, että kannattaa kertoa omat ajatukset</a:t>
            </a:r>
          </a:p>
        </p:txBody>
      </p:sp>
    </p:spTree>
    <p:extLst>
      <p:ext uri="{BB962C8B-B14F-4D97-AF65-F5344CB8AC3E}">
        <p14:creationId xmlns:p14="http://schemas.microsoft.com/office/powerpoint/2010/main" val="318545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8E83C2-80C6-44CD-A660-AC191D8C1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Lisäpanostus 7-luokan ryhmäytymiseen + </a:t>
            </a:r>
            <a:r>
              <a:rPr lang="fi-FI" dirty="0" err="1"/>
              <a:t>ryhmäyttämiseen</a:t>
            </a:r>
            <a:endParaRPr lang="fi-FI" dirty="0"/>
          </a:p>
          <a:p>
            <a:pPr lvl="1"/>
            <a:r>
              <a:rPr lang="fi-FI" dirty="0"/>
              <a:t>-&gt; lisää luokanvalvojan tunteja</a:t>
            </a:r>
          </a:p>
          <a:p>
            <a:pPr lvl="1"/>
            <a:r>
              <a:rPr lang="fi-FI" dirty="0"/>
              <a:t>-&gt; alakoululla opettaja mukaan nivelvaiheeseen</a:t>
            </a:r>
          </a:p>
          <a:p>
            <a:pPr lvl="1"/>
            <a:r>
              <a:rPr lang="fi-FI" dirty="0"/>
              <a:t>-&gt; yhteistyössä esim. seurojen kanssa</a:t>
            </a:r>
          </a:p>
          <a:p>
            <a:pPr lvl="1"/>
            <a:r>
              <a:rPr lang="fi-FI" dirty="0"/>
              <a:t>-&gt; perheilta, jossa yhteistä tekemistä iltakouluna, jokainen tuo jonkun aikuisen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r>
              <a:rPr lang="fi-FI" dirty="0"/>
              <a:t>Jatketaan arviointikeskusteluissa alakoulun tapaa eli vanhemmat mukaan arviointikeskusteluihin -&gt; </a:t>
            </a:r>
            <a:r>
              <a:rPr lang="fi-FI" dirty="0" err="1"/>
              <a:t>face</a:t>
            </a:r>
            <a:r>
              <a:rPr lang="fi-FI" dirty="0"/>
              <a:t> to </a:t>
            </a:r>
            <a:r>
              <a:rPr lang="fi-FI" dirty="0" err="1"/>
              <a:t>face</a:t>
            </a:r>
            <a:r>
              <a:rPr lang="fi-FI" dirty="0"/>
              <a:t>, ei vain lomakkeilla !</a:t>
            </a:r>
          </a:p>
          <a:p>
            <a:pPr marL="457200" lvl="1" indent="0">
              <a:buNone/>
            </a:pPr>
            <a:r>
              <a:rPr lang="fi-FI" dirty="0" err="1"/>
              <a:t>Täsmäpuuttuminen</a:t>
            </a:r>
            <a:r>
              <a:rPr lang="fi-FI" dirty="0"/>
              <a:t> niiden nuorten tilanteeseen, jotka riskiryhmässä pudota jatko-opinnoista perhetausta huomioiden -&gt; ympärille ”tervettä” aikuisuutta</a:t>
            </a:r>
          </a:p>
        </p:txBody>
      </p:sp>
    </p:spTree>
    <p:extLst>
      <p:ext uri="{BB962C8B-B14F-4D97-AF65-F5344CB8AC3E}">
        <p14:creationId xmlns:p14="http://schemas.microsoft.com/office/powerpoint/2010/main" val="3372214103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469</Words>
  <Application>Microsoft Office PowerPoint</Application>
  <PresentationFormat>Laajakuva</PresentationFormat>
  <Paragraphs>74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Pinta</vt:lpstr>
      <vt:lpstr>Opetuspalveluiden sidosryhmäilta 1.11.2018</vt:lpstr>
      <vt:lpstr>Harrastustoiminnan mahdollistaminen Osallisuutta tukevat palvelut</vt:lpstr>
      <vt:lpstr>PowerPoint-esitys</vt:lpstr>
      <vt:lpstr>PowerPoint-esitys</vt:lpstr>
      <vt:lpstr>Työelämä / yrittäjyyskasvatus Osallisuus</vt:lpstr>
      <vt:lpstr>PowerPoint-esitys</vt:lpstr>
      <vt:lpstr>Tuki huoltajille Kiinnostuneet aikuiset 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Optuspalveluiden sidosryhmäilta 1.11.2018</dc:title>
  <dc:creator>Maarit Saranpaa</dc:creator>
  <cp:lastModifiedBy>Satu Tarvainen</cp:lastModifiedBy>
  <cp:revision>12</cp:revision>
  <cp:lastPrinted>2018-11-09T06:16:42Z</cp:lastPrinted>
  <dcterms:created xsi:type="dcterms:W3CDTF">2018-11-07T11:43:55Z</dcterms:created>
  <dcterms:modified xsi:type="dcterms:W3CDTF">2018-11-19T07:05:40Z</dcterms:modified>
</cp:coreProperties>
</file>