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2"/>
  </p:notesMasterIdLst>
  <p:handoutMasterIdLst>
    <p:handoutMasterId r:id="rId13"/>
  </p:handoutMasterIdLst>
  <p:sldIdLst>
    <p:sldId id="256" r:id="rId4"/>
    <p:sldId id="378" r:id="rId5"/>
    <p:sldId id="370" r:id="rId6"/>
    <p:sldId id="377" r:id="rId7"/>
    <p:sldId id="379" r:id="rId8"/>
    <p:sldId id="380" r:id="rId9"/>
    <p:sldId id="367" r:id="rId10"/>
    <p:sldId id="376" r:id="rId11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06D"/>
    <a:srgbClr val="676E25"/>
    <a:srgbClr val="B2BE3E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392" autoAdjust="0"/>
    <p:restoredTop sz="94789"/>
  </p:normalViewPr>
  <p:slideViewPr>
    <p:cSldViewPr snapToGrid="0" snapToObjects="1">
      <p:cViewPr varScale="1">
        <p:scale>
          <a:sx n="105" d="100"/>
          <a:sy n="105" d="100"/>
        </p:scale>
        <p:origin x="192" y="5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16.11.2023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16.11.2023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7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16.11.2023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5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6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shome.org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tshome.org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fi-FI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Keskusteleva kuvan tarkastelu</a:t>
            </a:r>
            <a:br>
              <a:rPr lang="fi-FI" sz="4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i-FI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POMM1033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98" y="653675"/>
            <a:ext cx="8329394" cy="996705"/>
          </a:xfrm>
        </p:spPr>
        <p:txBody>
          <a:bodyPr>
            <a:normAutofit/>
          </a:bodyPr>
          <a:lstStyle/>
          <a:p>
            <a:r>
              <a:rPr lang="fi-FI" altLang="fi-FI" sz="3200" b="0">
                <a:latin typeface="Century Gothic" panose="020B0502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KESKUSTELEVA KUVAN TULKINTA - VTS</a:t>
            </a:r>
            <a:br>
              <a:rPr lang="en-US" altLang="fi-FI" sz="1800" dirty="0">
                <a:latin typeface="Helvetica" pitchFamily="2" charset="0"/>
                <a:ea typeface="ＭＳ Ｐゴシック" panose="020B0600070205080204" pitchFamily="34" charset="-128"/>
              </a:rPr>
            </a:b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862254"/>
            <a:ext cx="9903417" cy="4540134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VTS-menetelmä on kehitetty  visuaalisten taiteiden opetukseen ja se soveltuu esim. eri- asteiseen kouluopetukseen, museo-opetukseen eri-ikäisille ihmiselle erilaisissa kokoonpanoissa</a:t>
            </a:r>
          </a:p>
          <a:p>
            <a:r>
              <a:rPr lang="fi-FI" sz="2800" dirty="0"/>
              <a:t>Kehittäjinä museokasvattaja Philip </a:t>
            </a:r>
            <a:r>
              <a:rPr lang="fi-FI" sz="2800" dirty="0" err="1"/>
              <a:t>Yenawine</a:t>
            </a:r>
            <a:r>
              <a:rPr lang="fi-FI" sz="2800" dirty="0"/>
              <a:t> (</a:t>
            </a:r>
            <a:r>
              <a:rPr lang="fi-FI" sz="2800" dirty="0" err="1"/>
              <a:t>MoMa</a:t>
            </a:r>
            <a:r>
              <a:rPr lang="fi-FI" sz="2800" dirty="0"/>
              <a:t>) ja psykologi </a:t>
            </a:r>
            <a:r>
              <a:rPr lang="fi-FI" sz="2800" dirty="0" err="1"/>
              <a:t>Abigail</a:t>
            </a:r>
            <a:r>
              <a:rPr lang="fi-FI" sz="2800" dirty="0"/>
              <a:t> Housen (näköhavainto on kognitiivinen prosessi)</a:t>
            </a:r>
          </a:p>
          <a:p>
            <a:r>
              <a:rPr lang="fi-FI" sz="2800" dirty="0"/>
              <a:t>Kuvan oltava mielenkiintoinen, ikäryhmän huomioiva, ei liian häiritsevä, loukkaava, eikä liian helppo, tarinallinen, monitulkintaisuuden mahdollistava</a:t>
            </a:r>
          </a:p>
          <a:p>
            <a:endParaRPr lang="fi-FI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16.11.2023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1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98" y="653675"/>
            <a:ext cx="8329394" cy="996705"/>
          </a:xfrm>
        </p:spPr>
        <p:txBody>
          <a:bodyPr>
            <a:normAutofit fontScale="90000"/>
          </a:bodyPr>
          <a:lstStyle/>
          <a:p>
            <a: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  <a:t>Visual </a:t>
            </a:r>
            <a:r>
              <a:rPr lang="fi-FI" sz="3200" b="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Thinking</a:t>
            </a:r>
            <a: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i-FI" sz="3200" b="0" dirty="0" err="1">
                <a:latin typeface="Century Gothic" panose="020B0502020202020204" pitchFamily="34" charset="0"/>
                <a:cs typeface="Arial" panose="020B0604020202020204" pitchFamily="34" charset="0"/>
              </a:rPr>
              <a:t>Strategy</a:t>
            </a:r>
            <a:b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i-FI" sz="3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Thinking Strategies</a:t>
            </a:r>
            <a:br>
              <a:rPr lang="en-US" altLang="fi-FI" sz="1800" dirty="0">
                <a:latin typeface="Helvetica" pitchFamily="2" charset="0"/>
                <a:ea typeface="ＭＳ Ｐゴシック" panose="020B0600070205080204" pitchFamily="34" charset="-128"/>
              </a:rPr>
            </a:b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862254"/>
            <a:ext cx="9903417" cy="454013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KOLME KYSYMYSTÄ: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latin typeface="Century Gothic" panose="020B0502020202020204" pitchFamily="34" charset="0"/>
              </a:rPr>
              <a:t>Mitä tässä kuvassa on meneillään?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latin typeface="Century Gothic" panose="020B0502020202020204" pitchFamily="34" charset="0"/>
              </a:rPr>
              <a:t>Mitä sellaista näet kuvassa, joka saa sinut sanomaan…?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>
                <a:latin typeface="Century Gothic" panose="020B0502020202020204" pitchFamily="34" charset="0"/>
              </a:rPr>
              <a:t>Mitä muuta voimme vielä löytää?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16.11.2023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6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098" y="653675"/>
            <a:ext cx="8329394" cy="996705"/>
          </a:xfrm>
        </p:spPr>
        <p:txBody>
          <a:bodyPr>
            <a:normAutofit fontScale="90000"/>
          </a:bodyPr>
          <a:lstStyle/>
          <a:p>
            <a: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  <a:t>Visual </a:t>
            </a:r>
            <a:r>
              <a:rPr lang="fi-FI" sz="3200" b="0" dirty="0" err="1">
                <a:latin typeface="Century Gothic" panose="020B0502020202020204" pitchFamily="34" charset="0"/>
                <a:cs typeface="Arial" panose="020B0604020202020204" pitchFamily="34" charset="0"/>
              </a:rPr>
              <a:t>Thinking</a:t>
            </a:r>
            <a: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fi-FI" sz="3200" b="0" dirty="0" err="1">
                <a:latin typeface="Century Gothic" panose="020B0502020202020204" pitchFamily="34" charset="0"/>
                <a:cs typeface="Arial" panose="020B0604020202020204" pitchFamily="34" charset="0"/>
              </a:rPr>
              <a:t>Strategy</a:t>
            </a:r>
            <a:br>
              <a:rPr lang="fi-FI" sz="3200" b="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fi-FI" sz="3200" b="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 Thinking Strategies</a:t>
            </a:r>
            <a:br>
              <a:rPr lang="en-US" altLang="fi-FI" sz="1800" dirty="0">
                <a:latin typeface="Helvetica" pitchFamily="2" charset="0"/>
                <a:ea typeface="ＭＳ Ｐゴシック" panose="020B0600070205080204" pitchFamily="34" charset="-128"/>
              </a:rPr>
            </a:br>
            <a:endParaRPr lang="en-US" altLang="fi-FI" sz="1800" dirty="0">
              <a:solidFill>
                <a:srgbClr val="9BBB59"/>
              </a:solidFill>
              <a:latin typeface="Impact" panose="020B080603090205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862254"/>
            <a:ext cx="9903417" cy="454013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THREE QUESTIONS: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err="1"/>
              <a:t>What</a:t>
            </a:r>
            <a:r>
              <a:rPr lang="fi-FI" sz="2800" dirty="0"/>
              <a:t> is </a:t>
            </a:r>
            <a:r>
              <a:rPr lang="fi-FI" sz="2800" dirty="0" err="1"/>
              <a:t>going</a:t>
            </a:r>
            <a:r>
              <a:rPr lang="fi-FI" sz="2800" dirty="0"/>
              <a:t> on in </a:t>
            </a:r>
            <a:r>
              <a:rPr lang="fi-FI" sz="2800" dirty="0" err="1"/>
              <a:t>this</a:t>
            </a:r>
            <a:r>
              <a:rPr lang="fi-FI" sz="2800" dirty="0"/>
              <a:t> </a:t>
            </a:r>
            <a:r>
              <a:rPr lang="fi-FI" sz="2800" dirty="0" err="1"/>
              <a:t>picture</a:t>
            </a:r>
            <a:r>
              <a:rPr lang="fi-FI" sz="2800" dirty="0">
                <a:latin typeface="Century Gothic" panose="020B0502020202020204" pitchFamily="34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err="1"/>
              <a:t>What</a:t>
            </a:r>
            <a:r>
              <a:rPr lang="fi-FI" sz="2800" dirty="0"/>
              <a:t> </a:t>
            </a:r>
            <a:r>
              <a:rPr lang="fi-FI" sz="2800" dirty="0" err="1"/>
              <a:t>do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see</a:t>
            </a:r>
            <a:r>
              <a:rPr lang="fi-FI" sz="2800" dirty="0"/>
              <a:t> in </a:t>
            </a:r>
            <a:r>
              <a:rPr lang="fi-FI" sz="2800" dirty="0" err="1"/>
              <a:t>the</a:t>
            </a:r>
            <a:r>
              <a:rPr lang="fi-FI" sz="2800" dirty="0"/>
              <a:t> </a:t>
            </a:r>
            <a:r>
              <a:rPr lang="fi-FI" sz="2800" dirty="0" err="1"/>
              <a:t>picture</a:t>
            </a:r>
            <a:r>
              <a:rPr lang="fi-FI" sz="2800" dirty="0"/>
              <a:t> </a:t>
            </a:r>
            <a:r>
              <a:rPr lang="fi-FI" sz="2800" dirty="0" err="1"/>
              <a:t>that</a:t>
            </a:r>
            <a:r>
              <a:rPr lang="fi-FI" sz="2800" dirty="0"/>
              <a:t> </a:t>
            </a:r>
            <a:r>
              <a:rPr lang="fi-FI" sz="2800" dirty="0" err="1"/>
              <a:t>makes</a:t>
            </a:r>
            <a:r>
              <a:rPr lang="fi-FI" sz="2800" dirty="0"/>
              <a:t> </a:t>
            </a:r>
            <a:r>
              <a:rPr lang="fi-FI" sz="2800" dirty="0" err="1"/>
              <a:t>you</a:t>
            </a:r>
            <a:r>
              <a:rPr lang="fi-FI" sz="2800" dirty="0"/>
              <a:t> </a:t>
            </a:r>
            <a:r>
              <a:rPr lang="fi-FI" sz="2800" dirty="0" err="1"/>
              <a:t>say</a:t>
            </a:r>
            <a:r>
              <a:rPr lang="fi-FI" sz="2800" dirty="0"/>
              <a:t> </a:t>
            </a:r>
            <a:r>
              <a:rPr lang="fi-FI" sz="2800" dirty="0">
                <a:latin typeface="Century Gothic" panose="020B0502020202020204" pitchFamily="34" charset="0"/>
              </a:rPr>
              <a:t>…?</a:t>
            </a:r>
          </a:p>
          <a:p>
            <a:pPr marL="0" indent="0">
              <a:lnSpc>
                <a:spcPct val="90000"/>
              </a:lnSpc>
              <a:buNone/>
            </a:pPr>
            <a:endParaRPr lang="fi-FI" sz="28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i-FI" sz="2800" dirty="0" err="1"/>
              <a:t>What</a:t>
            </a:r>
            <a:r>
              <a:rPr lang="fi-FI" sz="2800" dirty="0"/>
              <a:t> </a:t>
            </a:r>
            <a:r>
              <a:rPr lang="fi-FI" sz="2800" dirty="0" err="1"/>
              <a:t>else</a:t>
            </a:r>
            <a:r>
              <a:rPr lang="fi-FI" sz="2800" dirty="0"/>
              <a:t> </a:t>
            </a:r>
            <a:r>
              <a:rPr lang="fi-FI" sz="2800" dirty="0" err="1"/>
              <a:t>can</a:t>
            </a:r>
            <a:r>
              <a:rPr lang="fi-FI" sz="2800" dirty="0"/>
              <a:t> </a:t>
            </a:r>
            <a:r>
              <a:rPr lang="fi-FI" sz="2800" dirty="0" err="1"/>
              <a:t>we</a:t>
            </a:r>
            <a:r>
              <a:rPr lang="fi-FI" sz="2800" dirty="0"/>
              <a:t> </a:t>
            </a:r>
            <a:r>
              <a:rPr lang="fi-FI" sz="2800" dirty="0" err="1"/>
              <a:t>find</a:t>
            </a:r>
            <a:r>
              <a:rPr lang="fi-FI" sz="2800" dirty="0">
                <a:latin typeface="Century Gothic" panose="020B0502020202020204" pitchFamily="34" charset="0"/>
              </a:rPr>
              <a:t>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16.11.2023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6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9EE4810-C17A-C6E4-8AFC-8BE92CF7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CA4C65F-F3F9-D1C5-CB83-1F6D2500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CD2ACD8-93A2-EE16-EE8B-350070E6F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Sisällön paikkamerkki 7" descr="Kuva, joka sisältää kohteen nisäkäs, maalaus, apina, piirros&#10;&#10;Kuvaus luotu automaattisesti">
            <a:extLst>
              <a:ext uri="{FF2B5EF4-FFF2-40B4-BE49-F238E27FC236}">
                <a16:creationId xmlns:a16="http://schemas.microsoft.com/office/drawing/2014/main" id="{8D3CF2B4-29BD-9D7E-ED15-FF1137F41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6780" y="0"/>
            <a:ext cx="4995617" cy="6819414"/>
          </a:xfr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AA2790F6-14F6-AB01-A855-78A07D51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969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B3099E84-1D29-793F-F9C1-6FF0A66D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>
                <a:solidFill>
                  <a:srgbClr val="FF0000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275F765-D814-5AD6-185E-BD57C8F86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6B8B29D-9DB1-A7CF-5FD2-8B9A4E39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Sisällön paikkamerkki 7" descr="Kuva, joka sisältää kohteen nisäkäs, animaatio, graafinen suunnittelu, teksti&#10;&#10;Kuvaus luotu automaattisesti">
            <a:extLst>
              <a:ext uri="{FF2B5EF4-FFF2-40B4-BE49-F238E27FC236}">
                <a16:creationId xmlns:a16="http://schemas.microsoft.com/office/drawing/2014/main" id="{20CBEC48-078A-ADB6-320F-5548AA299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5209" y="0"/>
            <a:ext cx="4548932" cy="6831058"/>
          </a:xfr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95C35C1-8A74-712F-2FDE-BBADEE61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28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70"/>
            <a:ext cx="12119675" cy="880758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2397511"/>
            <a:ext cx="11535905" cy="446048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4" name="Kuva 3" descr="Kuva, joka sisältää kohteen sisä-&#10;&#10;Kuvaus luotu automaattisesti">
            <a:extLst>
              <a:ext uri="{FF2B5EF4-FFF2-40B4-BE49-F238E27FC236}">
                <a16:creationId xmlns:a16="http://schemas.microsoft.com/office/drawing/2014/main" id="{3DC99A74-44F8-D7CC-2003-E4881C7C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190197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C791B5A8-2C8C-2ECF-F0FE-A1B180A9503A}"/>
              </a:ext>
            </a:extLst>
          </p:cNvPr>
          <p:cNvSpPr txBox="1"/>
          <p:nvPr/>
        </p:nvSpPr>
        <p:spPr>
          <a:xfrm>
            <a:off x="0" y="5854390"/>
            <a:ext cx="5527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400" dirty="0"/>
          </a:p>
          <a:p>
            <a:endParaRPr lang="fi-FI" sz="1400" dirty="0"/>
          </a:p>
          <a:p>
            <a:r>
              <a:rPr lang="fi-FI" sz="1400" dirty="0"/>
              <a:t>Edward </a:t>
            </a:r>
            <a:r>
              <a:rPr lang="fi-FI" sz="1400" dirty="0" err="1"/>
              <a:t>Hopper</a:t>
            </a:r>
            <a:r>
              <a:rPr lang="fi-FI" sz="1400" dirty="0"/>
              <a:t>; </a:t>
            </a:r>
            <a:r>
              <a:rPr lang="fi-FI" sz="1400" dirty="0" err="1"/>
              <a:t>Nighthawks</a:t>
            </a:r>
            <a:r>
              <a:rPr lang="fi-FI" sz="1400" dirty="0"/>
              <a:t> </a:t>
            </a:r>
            <a:r>
              <a:rPr lang="fi-FI" sz="1400" dirty="0" err="1"/>
              <a:t>Oil</a:t>
            </a:r>
            <a:r>
              <a:rPr lang="fi-FI" sz="1400" dirty="0"/>
              <a:t> on </a:t>
            </a:r>
            <a:r>
              <a:rPr lang="fi-FI" sz="1400" dirty="0" err="1"/>
              <a:t>canvas</a:t>
            </a:r>
            <a:r>
              <a:rPr lang="fi-FI" sz="1400" dirty="0"/>
              <a:t> 1942, 84,1x152,4cm</a:t>
            </a:r>
          </a:p>
        </p:txBody>
      </p:sp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16.11.2023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210</Words>
  <Application>Microsoft Macintosh PowerPoint</Application>
  <PresentationFormat>Laajakuva</PresentationFormat>
  <Paragraphs>49</Paragraphs>
  <Slides>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8" baseType="lpstr">
      <vt:lpstr>Arial</vt:lpstr>
      <vt:lpstr>Calibri</vt:lpstr>
      <vt:lpstr>Century Gothic</vt:lpstr>
      <vt:lpstr>Gill Sans MT</vt:lpstr>
      <vt:lpstr>Helvetica</vt:lpstr>
      <vt:lpstr>Impact</vt:lpstr>
      <vt:lpstr>Palatino Linotype</vt:lpstr>
      <vt:lpstr>JYU Otsikkodiat</vt:lpstr>
      <vt:lpstr>JYU sisältö pohjat</vt:lpstr>
      <vt:lpstr>2_Mukautettu suunnittelumalli</vt:lpstr>
      <vt:lpstr>Keskusteleva kuvan tarkastelu POMM1033</vt:lpstr>
      <vt:lpstr>KESKUSTELEVA KUVAN TULKINTA - VTS </vt:lpstr>
      <vt:lpstr>Visual Thinking Strategy Visual Thinking Strategies </vt:lpstr>
      <vt:lpstr>Visual Thinking Strategy Visual Thinking Strategies </vt:lpstr>
      <vt:lpstr>PowerPoint-esitys</vt:lpstr>
      <vt:lpstr>PowerPoint-esitys</vt:lpstr>
      <vt:lpstr>        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89</cp:revision>
  <dcterms:created xsi:type="dcterms:W3CDTF">2020-04-15T06:25:21Z</dcterms:created>
  <dcterms:modified xsi:type="dcterms:W3CDTF">2023-11-16T13:11:49Z</dcterms:modified>
  <cp:category/>
</cp:coreProperties>
</file>