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10"/>
      <p:bold r:id="rId11"/>
      <p:italic r:id="rId12"/>
      <p:boldItalic r:id="rId13"/>
    </p:embeddedFont>
    <p:embeddedFont>
      <p:font typeface="Merriweather Sans" panose="020B0604020202020204" charset="0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/>
    <p:restoredTop sz="94605"/>
  </p:normalViewPr>
  <p:slideViewPr>
    <p:cSldViewPr snapToGrid="0" snapToObjects="1">
      <p:cViewPr varScale="1">
        <p:scale>
          <a:sx n="67" d="100"/>
          <a:sy n="67" d="100"/>
        </p:scale>
        <p:origin x="13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13770688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470530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91" name="Google Shape;91;p2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1086905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23e9f92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23e9f9273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423e9f9273_0_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5511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23e9f927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23e9f9273_0_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423e9f9273_0_7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9843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23e9f927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23e9f9273_0_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423e9f9273_0_13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0002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23e9f927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23e9f9273_0_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423e9f9273_0_18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3040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241701fcf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241701fcf_1_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4241701fcf_1_8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597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 rot="5400000">
            <a:off x="604044" y="389732"/>
            <a:ext cx="5811838" cy="576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erdana"/>
              <a:buNone/>
              <a:defRPr sz="6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ollinen sisältö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sz="3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ollinen kuv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sz="3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9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kehys_ForumV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6" name="Google Shape;16;p1"/>
          <p:cNvSpPr txBox="1"/>
          <p:nvPr/>
        </p:nvSpPr>
        <p:spPr>
          <a:xfrm>
            <a:off x="228600" y="6453336"/>
            <a:ext cx="34290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Forum V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/>
          <p:nvPr/>
        </p:nvSpPr>
        <p:spPr>
          <a:xfrm>
            <a:off x="4267200" y="1981200"/>
            <a:ext cx="2607354" cy="1200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r>
              <a:rPr lang="fi-FI"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Luku x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endParaRPr sz="2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r>
              <a:rPr lang="fi-FI" sz="2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Luvun otsikko</a:t>
            </a:r>
            <a:endParaRPr sz="2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6" name="Google Shape;86;p12" descr="kansi-ForumV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2"/>
          <p:cNvSpPr txBox="1"/>
          <p:nvPr/>
        </p:nvSpPr>
        <p:spPr>
          <a:xfrm>
            <a:off x="4267200" y="1981200"/>
            <a:ext cx="4061209" cy="267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r>
              <a:rPr lang="fi-FI" sz="2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Jakso V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endParaRPr sz="24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r>
              <a:rPr lang="fi-FI" sz="24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Säätyvallan ja hyödyn aika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endParaRPr lang="fi-FI" sz="24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r>
              <a:rPr lang="fi-FI" sz="2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Taitoaukeama: tekstidokumentti</a:t>
            </a:r>
            <a:endParaRPr sz="240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628650" y="352125"/>
            <a:ext cx="8107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lang="fi-FI"/>
              <a:t>Taitoaukeama: tekstidokumentti</a:t>
            </a:r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1"/>
          </p:nvPr>
        </p:nvSpPr>
        <p:spPr>
          <a:xfrm>
            <a:off x="628650" y="1677825"/>
            <a:ext cx="8107500" cy="206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+mj-lt"/>
              <a:buAutoNum type="alphaLcParenR"/>
            </a:pPr>
            <a:r>
              <a:rPr lang="fi-FI" dirty="0">
                <a:solidFill>
                  <a:srgbClr val="3E3E3B"/>
                </a:solidFill>
              </a:rPr>
              <a:t>Mitä oheinen Anna </a:t>
            </a:r>
            <a:r>
              <a:rPr lang="fi-FI" dirty="0" err="1">
                <a:solidFill>
                  <a:srgbClr val="3E3E3B"/>
                </a:solidFill>
              </a:rPr>
              <a:t>Petterintyttären</a:t>
            </a:r>
            <a:r>
              <a:rPr lang="fi-FI" dirty="0">
                <a:solidFill>
                  <a:srgbClr val="3E3E3B"/>
                </a:solidFill>
              </a:rPr>
              <a:t> perukirja vuodelta 1751 kertoo edellisen vuoden marraskuussa kuolleen Annan elämästä? (6p)</a:t>
            </a: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+mj-lt"/>
              <a:buAutoNum type="alphaLcParenR"/>
            </a:pPr>
            <a:r>
              <a:rPr lang="fi-FI" dirty="0">
                <a:solidFill>
                  <a:srgbClr val="3E3E3B"/>
                </a:solidFill>
              </a:rPr>
              <a:t>Pohdi, millaista rahvaan elämä oli 1700-luvun Suomessa. (14p)</a:t>
            </a:r>
            <a:endParaRPr dirty="0">
              <a:solidFill>
                <a:srgbClr val="3E3E3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rgbClr val="3E3E3B"/>
              </a:solidFill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4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8090" t="21294" r="2119" b="1633"/>
          <a:stretch/>
        </p:blipFill>
        <p:spPr>
          <a:xfrm>
            <a:off x="1123252" y="244821"/>
            <a:ext cx="7076203" cy="5968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628650" y="2719214"/>
            <a:ext cx="8059200" cy="30686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i-FI" dirty="0"/>
              <a:t>Perukirjan perusteella voi arvioida Annan varallisuutta, ja se kertoo myös hänen perhesuhteistaan.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fi-FI" dirty="0"/>
              <a:t>Hän ei ollut 1700-luvun mittapuulla varakas, mutta ei köyhäkään.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fi-FI" dirty="0"/>
              <a:t>Hän jätti jälkeensä vähän karjaa.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fi-FI" dirty="0"/>
              <a:t>Hänellä oli myös omia keittoastioita ja ruokailuvälineitä.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fi-FI" dirty="0"/>
              <a:t>Muita henkilökohtaisia tavaroita, kuten vaatteita, oli vain vähän.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628650" y="502417"/>
            <a:ext cx="7886700" cy="209303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143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lphaLcParenR"/>
            </a:pPr>
            <a:r>
              <a:rPr lang="fi-FI" dirty="0">
                <a:solidFill>
                  <a:srgbClr val="3E3E3B"/>
                </a:solidFill>
              </a:rPr>
              <a:t>Mitä oheinen Anna </a:t>
            </a:r>
            <a:r>
              <a:rPr lang="fi-FI" dirty="0" err="1">
                <a:solidFill>
                  <a:srgbClr val="3E3E3B"/>
                </a:solidFill>
              </a:rPr>
              <a:t>Petterintyttären</a:t>
            </a:r>
            <a:r>
              <a:rPr lang="fi-FI" dirty="0">
                <a:solidFill>
                  <a:srgbClr val="3E3E3B"/>
                </a:solidFill>
              </a:rPr>
              <a:t> perukirja vuodelta 1751 kertoo edellisen vuoden marraskuussa kuolleen Annan elämästä? (6p)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body" idx="1"/>
          </p:nvPr>
        </p:nvSpPr>
        <p:spPr>
          <a:xfrm>
            <a:off x="628650" y="617050"/>
            <a:ext cx="7886700" cy="5559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i-FI" dirty="0"/>
              <a:t>Annalta jäänyt omaisuus kertoo, että hän on todennäköisesti hoitanut omaa kotitalouttaan ja karjaa. 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fi-FI" dirty="0"/>
              <a:t>Tämän vahvistaa perunkirjoituksen saate, josta käy ilmi, että hän oli rakuuna eli ratsusotilas Juha Roosin vaimo.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fi-FI" dirty="0"/>
              <a:t>Perukirjan mukaan hänellä oli kolme lasta, jotka kaikki elivät. Lapset olivat syntyneet melko pitkän ajan kuluessa.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fi-FI" dirty="0"/>
              <a:t>Ensimmäisen lapsen Anna oli saanut vuonna 1726.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fi-FI" dirty="0"/>
              <a:t>Anna on todennäköisesti asunut Uskelan pitäjän </a:t>
            </a:r>
            <a:r>
              <a:rPr lang="fi-FI" dirty="0" err="1"/>
              <a:t>Hähkänänkylän</a:t>
            </a:r>
            <a:r>
              <a:rPr lang="fi-FI" dirty="0"/>
              <a:t> </a:t>
            </a:r>
            <a:r>
              <a:rPr lang="fi-FI" dirty="0" err="1"/>
              <a:t>Arkkilan</a:t>
            </a:r>
            <a:r>
              <a:rPr lang="fi-FI" dirty="0"/>
              <a:t> ruotutalossa (osa nykyistä Saloa).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80433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i-FI"/>
              <a:t>1700-luvun Suomen väestöstä suurin osa oli rahvasta.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fi-FI"/>
              <a:t>He olivat pientalonpoi</a:t>
            </a:r>
            <a:r>
              <a:rPr lang="fi-FI">
                <a:solidFill>
                  <a:srgbClr val="000000"/>
                </a:solidFill>
              </a:rPr>
              <a:t>kia, torppareita, käsityöläisiä, ruotusotilaita, maaseudun ja kaupunkien palkollisia sekä tilattomia.</a:t>
            </a:r>
            <a:endParaRPr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fi-FI">
                <a:solidFill>
                  <a:srgbClr val="000000"/>
                </a:solidFill>
              </a:rPr>
              <a:t>Rahvaasta pientalonpoikien asema oli paras, mutta hekin saattoivat joutua ylläpitämään ruotusotilasta. </a:t>
            </a:r>
            <a:endParaRPr strike="sngStrike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fi-FI">
                <a:solidFill>
                  <a:srgbClr val="000000"/>
                </a:solidFill>
              </a:rPr>
              <a:t>Rahvaan elämää hallitsi työnteko</a:t>
            </a:r>
            <a:r>
              <a:rPr lang="fi-FI"/>
              <a:t>.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fi-FI"/>
              <a:t>Rahvaan suurin ryhmä, palkolliset, tekivät yleensä talojen raskaimmat työt: piiat sisä- ja navettatyöt, rengit ulko- ja peltotyöt.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fi-FI"/>
              <a:t>Työstään palkolliset saivat ylläpidon eli ruuan ja majoituksen lisäksi vaatteet ja joskus karjaa.</a:t>
            </a:r>
            <a:endParaRPr>
              <a:solidFill>
                <a:srgbClr val="FF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143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lphaLcParenR" startAt="2"/>
            </a:pPr>
            <a:r>
              <a:rPr lang="fi-FI" dirty="0">
                <a:solidFill>
                  <a:srgbClr val="3E3E3B"/>
                </a:solidFill>
              </a:rPr>
              <a:t>Pohdi, millaista rahvaan elämä oli 1700-luvun Suomessa. (14p)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body" idx="1"/>
          </p:nvPr>
        </p:nvSpPr>
        <p:spPr>
          <a:xfrm>
            <a:off x="628650" y="573425"/>
            <a:ext cx="8043300" cy="560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i-FI"/>
              <a:t>Palkolliset eivät hallinneet omaa elämäänsä, koska heil</a:t>
            </a:r>
            <a:r>
              <a:rPr lang="fi-FI">
                <a:solidFill>
                  <a:srgbClr val="000000"/>
                </a:solidFill>
              </a:rPr>
              <a:t>lä oli palvelupakko ja he elivät isäntänsä määräysvallassa.</a:t>
            </a:r>
            <a:endParaRPr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fi-FI">
                <a:solidFill>
                  <a:srgbClr val="000000"/>
                </a:solidFill>
              </a:rPr>
              <a:t>Säätykierto oli vähäistä.</a:t>
            </a:r>
            <a:endParaRPr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fi-FI">
                <a:solidFill>
                  <a:srgbClr val="000000"/>
                </a:solidFill>
              </a:rPr>
              <a:t>Rahvas ei juurikaan liikkunut kylänsä ulkopuolella tai vaihtanut asuinpaikkaa.</a:t>
            </a:r>
            <a:endParaRPr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fi-FI">
                <a:solidFill>
                  <a:srgbClr val="000000"/>
                </a:solidFill>
              </a:rPr>
              <a:t>1700-luvulla ei ollut pahoja nälänhätiä.</a:t>
            </a:r>
            <a:endParaRPr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fi-FI">
                <a:solidFill>
                  <a:srgbClr val="000000"/>
                </a:solidFill>
              </a:rPr>
              <a:t>Venäjää vastaan käydyt sodat rasittivat rahvasta, </a:t>
            </a:r>
            <a:r>
              <a:rPr lang="fi-FI"/>
              <a:t>esimerkiksi </a:t>
            </a:r>
            <a:r>
              <a:rPr lang="fi-FI">
                <a:solidFill>
                  <a:srgbClr val="000000"/>
                </a:solidFill>
              </a:rPr>
              <a:t>Venäjä miehitti Suomen alueen kaksi kertaa.</a:t>
            </a:r>
            <a:endParaRPr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fi-FI">
                <a:solidFill>
                  <a:srgbClr val="000000"/>
                </a:solidFill>
              </a:rPr>
              <a:t>Papit innostivat monet viljelemään uusia ravintokasveja, kuten perunaa, 1700-luvun loppupuolella.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i-FI"/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ukautettu suunnittelumalli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352</Words>
  <Application>Microsoft Office PowerPoint</Application>
  <PresentationFormat>On-screen Show (4:3)</PresentationFormat>
  <Paragraphs>43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Verdana</vt:lpstr>
      <vt:lpstr>Arial</vt:lpstr>
      <vt:lpstr>Merriweather Sans</vt:lpstr>
      <vt:lpstr>Mukautettu suunnittelumalli</vt:lpstr>
      <vt:lpstr>PowerPoint Presentation</vt:lpstr>
      <vt:lpstr>Taitoaukeama: tekstidokumentti</vt:lpstr>
      <vt:lpstr>PowerPoint Presentation</vt:lpstr>
      <vt:lpstr>Mitä oheinen Anna Petterintyttären perukirja vuodelta 1751 kertoo edellisen vuoden marraskuussa kuolleen Annan elämästä? (6p)</vt:lpstr>
      <vt:lpstr>PowerPoint Presentation</vt:lpstr>
      <vt:lpstr>Pohdi, millaista rahvaan elämä oli 1700-luvun Suomessa. (14p)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Minna</dc:creator>
  <cp:lastModifiedBy>Minna</cp:lastModifiedBy>
  <cp:revision>4</cp:revision>
  <dcterms:modified xsi:type="dcterms:W3CDTF">2020-12-05T10:49:57Z</dcterms:modified>
</cp:coreProperties>
</file>