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42113" cy="987266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41B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10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326AD8-14C7-BF66-D062-2EA4DC635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D1E6572-D3D8-A714-9942-5796D313D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DE0784-61CA-27E5-FAAB-94C44AD6D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183BFFC-3299-3FCF-4B79-D2D6D349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E1D0F96-0947-4FE4-2900-421E29AEE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9783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ECC173-F530-A357-6CDD-3A54AC774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3BBE93B-1942-CF3D-CE5A-9BAD0CA21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A3030A8-57D5-B3BD-306E-9769AE2C7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C470924-FE40-5D78-6A14-80F027C5F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24E787D-68AA-D26F-4EBC-8277B2053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691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C7A07B97-4698-CD96-38C5-7B56A92C11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AA761D3-B719-0C48-D974-F1195F372F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1DA9C8E-DF57-5528-57F1-52E5E1489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5062598-EEC8-01C8-F0C6-E48A4BD6C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21051A-6983-20CA-DE31-9AC11E18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196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D24359-FCF1-E9C5-C158-A43EFF96F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25291F6-3828-C129-4344-646612880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FC01ADF-919D-8CB9-2BB4-A9999A3A7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79A949-D444-773B-1FD0-DF8DF9C50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400FD6B-C31F-7AC3-2785-B0A1648D5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8366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AF962F-27D6-4BDE-2530-94F9DCABB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805B54D-8AC7-3D23-3100-6DD635FD6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6E266AD-CD0F-158D-FDF9-BBB0149EC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84F0625-9276-FF9B-C3CA-F90068127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F47C004-F514-4F51-5243-2F3055B93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9689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E33E63-33CA-11C1-C61F-FD18939C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4E224F-9B19-4BFC-CA7B-8033585F9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E41262A-93FC-1772-2224-53299C4F5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44538C9-90A3-0FE5-D845-66FAE5D93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7BC72BF-2646-C9D0-BBB9-CD469B756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D5824C2-8CAB-C5A9-21E6-B94BB232F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9203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5DF476-755F-05CD-B65B-F8B839F7E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C3D441A-8389-C65E-D121-A03774E00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A705622-D59A-8B61-935F-FB228C6EB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35BD2CC-2924-D3C2-6F4D-B5E65A3BBA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C12106A-7EDE-97F2-F6FD-57EAE1098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08224A7-28E9-6AD8-24B4-7E7DD80F5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2D124FC-5701-7CC1-A7DC-6F2EDC5DD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F596803-2804-05F1-5257-29457DF5F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8475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718D2B-63C9-036B-7C24-DE9C0F0BE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6590D91-9247-568E-3BCB-7ACF2539D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85610F7-3B25-7E2C-63BD-01265B1BE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C6831E6-FE6A-C7EE-4223-AF2652B7C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8419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D7A82D0-9669-797A-D585-B9FFAB81E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1B4C753-C62B-F0AC-5F8E-CA666A9FA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32FCEC1-D8D2-3BE3-D5D6-EFC1D3512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722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366C2B-B8D6-F878-43D6-61F56E5EC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68EEB5-6CD2-8F91-11E1-332A35A15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4ECD9CA-567F-2B96-2940-4F16BA6E2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D0DC322-15B8-BEFF-78F3-4A96D18C0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CEBA5D3-033F-CB26-5F97-3AB0B44AB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DE0C8C4-73CE-A36B-46EE-8258A9186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3182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7D0AA0-0AD2-B9D6-D28B-DE4267988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6E72E6E-F46A-527D-274D-0456311611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C8A3F07-7A7A-A38F-CD58-DD5A70C57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4FD1E47-9F90-A236-A7D0-58BAD1215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7E3AA7C-0784-28D8-0754-EFAA81E3E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6CE6589-CDB5-1829-E2A5-8B9D0E60D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505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FE0E9A5-D791-169C-F79E-0A81252CB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FEA87B5-4B11-6523-6545-E5493D397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918C6-CCC6-424C-2EF7-4E0F84313D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3A4CE-CFBA-44B8-A5EE-05E5723C9C1C}" type="datetimeFigureOut">
              <a:rPr lang="fi-FI" smtClean="0"/>
              <a:t>11.9.2026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F8FAC12-987E-A8CF-2E2F-53A1F6B30D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F95821D-4A33-08B7-7A69-DDF26C22C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9432C-C15A-4831-B513-47BF1E33BD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5300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orakulmio 18">
            <a:extLst>
              <a:ext uri="{FF2B5EF4-FFF2-40B4-BE49-F238E27FC236}">
                <a16:creationId xmlns:a16="http://schemas.microsoft.com/office/drawing/2014/main" id="{A79D1795-1E1C-BB93-5FB9-6D3A5501F9C6}"/>
              </a:ext>
            </a:extLst>
          </p:cNvPr>
          <p:cNvSpPr/>
          <p:nvPr/>
        </p:nvSpPr>
        <p:spPr>
          <a:xfrm>
            <a:off x="0" y="1730392"/>
            <a:ext cx="12192000" cy="2566219"/>
          </a:xfrm>
          <a:prstGeom prst="rect">
            <a:avLst/>
          </a:prstGeom>
          <a:solidFill>
            <a:srgbClr val="41B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ABFF84A5-D65C-1C3C-37FA-A0BEC2FF299B}"/>
              </a:ext>
            </a:extLst>
          </p:cNvPr>
          <p:cNvSpPr txBox="1"/>
          <p:nvPr/>
        </p:nvSpPr>
        <p:spPr>
          <a:xfrm>
            <a:off x="338585" y="226874"/>
            <a:ext cx="60532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>
                <a:ln w="6350">
                  <a:solidFill>
                    <a:srgbClr val="4472C4"/>
                  </a:solidFill>
                </a:ln>
                <a:solidFill>
                  <a:srgbClr val="41BFEF"/>
                </a:solidFill>
                <a:latin typeface="Century Gothic" panose="020B0502020202020204" pitchFamily="34" charset="0"/>
              </a:rPr>
              <a:t>Harrastuskaruselli </a:t>
            </a:r>
            <a:r>
              <a:rPr lang="fi-FI" b="1" dirty="0" err="1">
                <a:ln w="6350">
                  <a:solidFill>
                    <a:srgbClr val="4472C4"/>
                  </a:solidFill>
                </a:ln>
                <a:solidFill>
                  <a:srgbClr val="41BFEF"/>
                </a:solidFill>
                <a:latin typeface="Century Gothic" panose="020B0502020202020204" pitchFamily="34" charset="0"/>
              </a:rPr>
              <a:t>Muuvi</a:t>
            </a:r>
            <a:r>
              <a:rPr lang="fi-FI" b="1" dirty="0">
                <a:ln w="6350">
                  <a:solidFill>
                    <a:srgbClr val="4472C4"/>
                  </a:solidFill>
                </a:ln>
                <a:solidFill>
                  <a:srgbClr val="41BFEF"/>
                </a:solidFill>
                <a:latin typeface="Century Gothic" panose="020B0502020202020204" pitchFamily="34" charset="0"/>
              </a:rPr>
              <a:t> &amp; Meikki		</a:t>
            </a:r>
            <a:r>
              <a:rPr lang="fi-FI" b="1" dirty="0">
                <a:ln w="6350">
                  <a:solidFill>
                    <a:srgbClr val="4472C4"/>
                  </a:solidFill>
                </a:ln>
                <a:solidFill>
                  <a:srgbClr val="FF0000"/>
                </a:solidFill>
                <a:latin typeface="Century Gothic" panose="020B0502020202020204" pitchFamily="34" charset="0"/>
              </a:rPr>
              <a:t>SYKSY 2026</a:t>
            </a:r>
          </a:p>
          <a:p>
            <a:r>
              <a:rPr lang="fi-FI" dirty="0"/>
              <a:t>Nerkoon koulu</a:t>
            </a:r>
          </a:p>
          <a:p>
            <a:r>
              <a:rPr lang="fi-FI" dirty="0"/>
              <a:t>lv. 2026−2027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E24163AA-A138-0248-AACF-AB86368257A5}"/>
              </a:ext>
            </a:extLst>
          </p:cNvPr>
          <p:cNvSpPr txBox="1"/>
          <p:nvPr/>
        </p:nvSpPr>
        <p:spPr>
          <a:xfrm>
            <a:off x="338585" y="5008246"/>
            <a:ext cx="119560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Harrastamisen Suomen mallin tavoitteena on mahdollistaa jokaiselle lapselle ja nuorelle mieluisa ja maksuton harrastus koulupäivän yhteydessä.</a:t>
            </a:r>
          </a:p>
          <a:p>
            <a:r>
              <a:rPr lang="fi-FI" sz="1200" b="1" dirty="0"/>
              <a:t>Kaikki Harrastamisen Suomen mallin kerhot ovat osallistujille maksuttomia. </a:t>
            </a:r>
            <a:r>
              <a:rPr lang="fi-FI" sz="1200" dirty="0"/>
              <a:t>Lapinlahdella toiminnan koordinoinnista vastaa Lapinlahden kansalaisopisto, p. 040 488 3201.</a:t>
            </a:r>
          </a:p>
          <a:p>
            <a:endParaRPr lang="fi-FI" sz="1200" dirty="0"/>
          </a:p>
          <a:p>
            <a:r>
              <a:rPr lang="fi-FI" sz="1200" dirty="0"/>
              <a:t>Toiminta on suunnattu perusopetuksen 1–9-luokkalaisille, ja harrastukset järjestetään pääosin koulupäivän jälkeen koulun tiloissa tai niiden läheisyydessä. Lapinlahdella harrastustoiminta kulkee nimellä </a:t>
            </a:r>
            <a:r>
              <a:rPr lang="fi-FI" sz="1200" i="1" dirty="0"/>
              <a:t>Harrastuskaruselli </a:t>
            </a:r>
            <a:r>
              <a:rPr lang="fi-FI" sz="1200" i="1" dirty="0" err="1"/>
              <a:t>Muuvi</a:t>
            </a:r>
            <a:r>
              <a:rPr lang="fi-FI" sz="1200" i="1" dirty="0"/>
              <a:t> &amp; Meikki </a:t>
            </a:r>
            <a:r>
              <a:rPr lang="fi-FI" sz="1200" dirty="0"/>
              <a:t>(</a:t>
            </a:r>
            <a:r>
              <a:rPr lang="fi-FI" sz="1200" dirty="0" err="1"/>
              <a:t>Move</a:t>
            </a:r>
            <a:r>
              <a:rPr lang="fi-FI" sz="1200" dirty="0"/>
              <a:t> &amp; Make). Kerhoja järjestetään Matin ja Liisan koululla sekä Alapitkän, Nerkoon ja Varpaisjärven kouluissa. Toimintaa on iltapäivisin maanantaista torstaihin, ja tiloina hyödynnetään muun muassa kouluja, liikuntasaleja, nuorisotiloja ja kirjastoa.</a:t>
            </a:r>
          </a:p>
          <a:p>
            <a:endParaRPr lang="fi-FI" sz="1200" dirty="0"/>
          </a:p>
          <a:p>
            <a:r>
              <a:rPr lang="fi-FI" sz="1200" dirty="0"/>
              <a:t>Toiminta käynnistyy syyskuussa, ja </a:t>
            </a:r>
            <a:r>
              <a:rPr lang="fi-FI" sz="1200" b="1" dirty="0"/>
              <a:t>ilmoittautuminen verkossa www.opistopalvelut.fi/lapinlahti </a:t>
            </a:r>
            <a:r>
              <a:rPr lang="fi-FI" sz="1200" dirty="0"/>
              <a:t>, soittamalla p. 040 48832 02 / 040 488 3201 tai kansalaisopiston toimistolla (Asematie 4). Ilmoittautuminen kattaa koko lukuvuoden. Voit ilmoittautua useaankin kerhoon. Mahdollisilta varasijoilta osallistujia nostetaan mukaan paikkojen vapautuessa.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F8F3008-C125-35ED-A4DF-6A4045BEB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187" y="-235250"/>
            <a:ext cx="2202426" cy="1575649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8161EB3C-581F-B344-1BB0-453CE878B468}"/>
              </a:ext>
            </a:extLst>
          </p:cNvPr>
          <p:cNvSpPr txBox="1"/>
          <p:nvPr/>
        </p:nvSpPr>
        <p:spPr>
          <a:xfrm>
            <a:off x="738968" y="1939324"/>
            <a:ext cx="2044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MAANANTAI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32A9F3D9-3CBE-554D-D6B4-8CC62402CF71}"/>
              </a:ext>
            </a:extLst>
          </p:cNvPr>
          <p:cNvSpPr txBox="1"/>
          <p:nvPr/>
        </p:nvSpPr>
        <p:spPr>
          <a:xfrm>
            <a:off x="3894073" y="1943679"/>
            <a:ext cx="1130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TIISTAI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5C9AB900-00B5-02EE-1525-7DF4F77FC046}"/>
              </a:ext>
            </a:extLst>
          </p:cNvPr>
          <p:cNvSpPr txBox="1"/>
          <p:nvPr/>
        </p:nvSpPr>
        <p:spPr>
          <a:xfrm>
            <a:off x="6135329" y="1943679"/>
            <a:ext cx="2044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KESKIVIIKKO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3E0E405B-4AFA-B207-FEC7-BEA8A47F24BD}"/>
              </a:ext>
            </a:extLst>
          </p:cNvPr>
          <p:cNvSpPr txBox="1"/>
          <p:nvPr/>
        </p:nvSpPr>
        <p:spPr>
          <a:xfrm>
            <a:off x="9290435" y="1905079"/>
            <a:ext cx="1602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TORSTAI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D1324F40-C903-7EC8-12FB-51E80A11E86C}"/>
              </a:ext>
            </a:extLst>
          </p:cNvPr>
          <p:cNvSpPr txBox="1"/>
          <p:nvPr/>
        </p:nvSpPr>
        <p:spPr>
          <a:xfrm>
            <a:off x="920908" y="2547340"/>
            <a:ext cx="16802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i-FI" b="1" dirty="0" err="1"/>
              <a:t>Kepparit</a:t>
            </a:r>
            <a:endParaRPr lang="fi-FI" b="1" dirty="0"/>
          </a:p>
          <a:p>
            <a:pPr algn="ctr"/>
            <a:r>
              <a:rPr lang="fi-FI" sz="1200" dirty="0"/>
              <a:t>Jonna Partanen, luokka</a:t>
            </a:r>
          </a:p>
          <a:p>
            <a:pPr algn="ctr"/>
            <a:r>
              <a:rPr lang="fi-FI" sz="1200" dirty="0"/>
              <a:t>1.−6.lk. klo 12.45−14.15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AA04567-8F00-8896-7FD8-C997EA75D1F6}"/>
              </a:ext>
            </a:extLst>
          </p:cNvPr>
          <p:cNvSpPr txBox="1"/>
          <p:nvPr/>
        </p:nvSpPr>
        <p:spPr>
          <a:xfrm>
            <a:off x="6316598" y="2539010"/>
            <a:ext cx="16802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i-FI" b="1" dirty="0" err="1"/>
              <a:t>CheerLeading</a:t>
            </a:r>
            <a:endParaRPr lang="fi-FI" b="1" dirty="0"/>
          </a:p>
          <a:p>
            <a:pPr algn="ctr"/>
            <a:r>
              <a:rPr lang="fi-FI" sz="1200" dirty="0" err="1"/>
              <a:t>CheerStars</a:t>
            </a:r>
            <a:r>
              <a:rPr lang="fi-FI" sz="1200" dirty="0"/>
              <a:t> / koulun sali</a:t>
            </a:r>
          </a:p>
          <a:p>
            <a:pPr algn="ctr"/>
            <a:r>
              <a:rPr lang="fi-FI" sz="1200" dirty="0"/>
              <a:t>1.−6.lk. klo 15.00−16.30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57A8AC2E-EB10-A7C8-8621-DD4D9BABB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669" y="277112"/>
            <a:ext cx="1597023" cy="614768"/>
          </a:xfrm>
          <a:prstGeom prst="rect">
            <a:avLst/>
          </a:prstGeom>
        </p:spPr>
      </p:pic>
      <p:sp>
        <p:nvSpPr>
          <p:cNvPr id="22" name="Tekstiruutu 21">
            <a:extLst>
              <a:ext uri="{FF2B5EF4-FFF2-40B4-BE49-F238E27FC236}">
                <a16:creationId xmlns:a16="http://schemas.microsoft.com/office/drawing/2014/main" id="{B27F564E-0116-2BFD-33A4-4D9FCE112455}"/>
              </a:ext>
            </a:extLst>
          </p:cNvPr>
          <p:cNvSpPr txBox="1"/>
          <p:nvPr/>
        </p:nvSpPr>
        <p:spPr>
          <a:xfrm>
            <a:off x="2736950" y="1331166"/>
            <a:ext cx="7325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b="1" spc="600" dirty="0">
                <a:ln w="22225">
                  <a:solidFill>
                    <a:srgbClr val="4472C4"/>
                  </a:solidFill>
                </a:ln>
                <a:solidFill>
                  <a:srgbClr val="41BFEF"/>
                </a:solidFill>
                <a:latin typeface="Century Gothic" panose="020B0502020202020204" pitchFamily="34" charset="0"/>
              </a:rPr>
              <a:t>MAKSUTTOMAT KERHOT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21289C76-7E41-6E8E-213D-A49BA74C824D}"/>
              </a:ext>
            </a:extLst>
          </p:cNvPr>
          <p:cNvSpPr txBox="1"/>
          <p:nvPr/>
        </p:nvSpPr>
        <p:spPr>
          <a:xfrm>
            <a:off x="9063771" y="2533734"/>
            <a:ext cx="191841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i-FI" b="1" dirty="0"/>
              <a:t>Futiskerho</a:t>
            </a:r>
          </a:p>
          <a:p>
            <a:pPr algn="ctr"/>
            <a:r>
              <a:rPr lang="fi-FI" sz="1200" dirty="0"/>
              <a:t>Pekka Torvinen / koulun sali</a:t>
            </a:r>
          </a:p>
          <a:p>
            <a:pPr algn="ctr"/>
            <a:r>
              <a:rPr lang="fi-FI" sz="1200" dirty="0"/>
              <a:t>1.−6.lk. klo 13.00−14.00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82D5C31B-6600-35E6-50A2-FB8B09C6C3AE}"/>
              </a:ext>
            </a:extLst>
          </p:cNvPr>
          <p:cNvSpPr txBox="1"/>
          <p:nvPr/>
        </p:nvSpPr>
        <p:spPr>
          <a:xfrm>
            <a:off x="1395201" y="3924751"/>
            <a:ext cx="9401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b="1" spc="600" dirty="0">
                <a:ln w="22225">
                  <a:solidFill>
                    <a:srgbClr val="4472C4"/>
                  </a:solidFill>
                </a:ln>
                <a:solidFill>
                  <a:srgbClr val="41BFEF"/>
                </a:solidFill>
                <a:latin typeface="Century Gothic" panose="020B0502020202020204" pitchFamily="34" charset="0"/>
              </a:rPr>
              <a:t>TUU MUKAAN, KERHOT ALKAVAT!</a:t>
            </a:r>
          </a:p>
        </p:txBody>
      </p:sp>
    </p:spTree>
    <p:extLst>
      <p:ext uri="{BB962C8B-B14F-4D97-AF65-F5344CB8AC3E}">
        <p14:creationId xmlns:p14="http://schemas.microsoft.com/office/powerpoint/2010/main" val="564274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229</Words>
  <Application>Microsoft Office PowerPoint</Application>
  <PresentationFormat>Laajakuva</PresentationFormat>
  <Paragraphs>24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Office-teema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Komulainen Marko</dc:creator>
  <cp:lastModifiedBy>Komulainen Marko</cp:lastModifiedBy>
  <cp:revision>19</cp:revision>
  <cp:lastPrinted>2026-05-25T11:44:51Z</cp:lastPrinted>
  <dcterms:created xsi:type="dcterms:W3CDTF">2026-05-25T11:04:33Z</dcterms:created>
  <dcterms:modified xsi:type="dcterms:W3CDTF">2026-09-11T10:48:40Z</dcterms:modified>
</cp:coreProperties>
</file>