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4"/>
  </p:sldMasterIdLst>
  <p:notesMasterIdLst>
    <p:notesMasterId r:id="rId36"/>
  </p:notesMasterIdLst>
  <p:handoutMasterIdLst>
    <p:handoutMasterId r:id="rId37"/>
  </p:handoutMasterIdLst>
  <p:sldIdLst>
    <p:sldId id="274" r:id="rId5"/>
    <p:sldId id="302" r:id="rId6"/>
    <p:sldId id="298" r:id="rId7"/>
    <p:sldId id="259" r:id="rId8"/>
    <p:sldId id="301" r:id="rId9"/>
    <p:sldId id="299" r:id="rId10"/>
    <p:sldId id="257" r:id="rId11"/>
    <p:sldId id="271" r:id="rId12"/>
    <p:sldId id="272" r:id="rId13"/>
    <p:sldId id="266" r:id="rId14"/>
    <p:sldId id="263" r:id="rId15"/>
    <p:sldId id="260" r:id="rId16"/>
    <p:sldId id="262" r:id="rId17"/>
    <p:sldId id="264" r:id="rId18"/>
    <p:sldId id="304" r:id="rId19"/>
    <p:sldId id="270" r:id="rId20"/>
    <p:sldId id="295" r:id="rId21"/>
    <p:sldId id="277" r:id="rId22"/>
    <p:sldId id="279" r:id="rId23"/>
    <p:sldId id="300" r:id="rId24"/>
    <p:sldId id="281" r:id="rId25"/>
    <p:sldId id="305" r:id="rId26"/>
    <p:sldId id="307" r:id="rId27"/>
    <p:sldId id="306" r:id="rId28"/>
    <p:sldId id="308" r:id="rId29"/>
    <p:sldId id="280" r:id="rId30"/>
    <p:sldId id="303" r:id="rId31"/>
    <p:sldId id="292" r:id="rId32"/>
    <p:sldId id="291" r:id="rId33"/>
    <p:sldId id="297" r:id="rId34"/>
    <p:sldId id="296" r:id="rId35"/>
  </p:sldIdLst>
  <p:sldSz cx="9144000" cy="6858000" type="screen4x3"/>
  <p:notesSz cx="666908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CC1FD4-4873-459A-B6B0-77E3C7A657D1}" v="32" dt="2025-10-05T17:16:05.3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964" autoAdjust="0"/>
    <p:restoredTop sz="93800" autoAdjust="0"/>
  </p:normalViewPr>
  <p:slideViewPr>
    <p:cSldViewPr>
      <p:cViewPr varScale="1">
        <p:scale>
          <a:sx n="63" d="100"/>
          <a:sy n="63" d="100"/>
        </p:scale>
        <p:origin x="1520" y="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7A255E-6EBD-4447-9A79-EA4368BC2C52}" type="doc">
      <dgm:prSet loTypeId="urn:microsoft.com/office/officeart/2016/7/layout/VerticalDownArrowProcess" loCatId="process" qsTypeId="urn:microsoft.com/office/officeart/2005/8/quickstyle/simple1" qsCatId="simple" csTypeId="urn:microsoft.com/office/officeart/2005/8/colors/colorful2" csCatId="colorful" phldr="1"/>
      <dgm:spPr/>
      <dgm:t>
        <a:bodyPr/>
        <a:lstStyle/>
        <a:p>
          <a:endParaRPr lang="en-US"/>
        </a:p>
      </dgm:t>
    </dgm:pt>
    <dgm:pt modelId="{AA3B27CE-6E70-43FE-8070-4F7A7B54FE4B}">
      <dgm:prSet custT="1"/>
      <dgm:spPr/>
      <dgm:t>
        <a:bodyPr/>
        <a:lstStyle/>
        <a:p>
          <a:r>
            <a:rPr lang="fi-FI" sz="2000" dirty="0"/>
            <a:t>Muistele erilaisia liikuntapäiviä, joihin olet osallistunut. </a:t>
          </a:r>
          <a:endParaRPr lang="en-US" sz="2000" dirty="0"/>
        </a:p>
      </dgm:t>
    </dgm:pt>
    <dgm:pt modelId="{B6E3BB72-A7A7-4D06-BADD-F0725227CEF0}" type="parTrans" cxnId="{A1E70E39-D205-4151-8B75-9C0E6AD782EC}">
      <dgm:prSet/>
      <dgm:spPr/>
      <dgm:t>
        <a:bodyPr/>
        <a:lstStyle/>
        <a:p>
          <a:endParaRPr lang="en-US" sz="1800"/>
        </a:p>
      </dgm:t>
    </dgm:pt>
    <dgm:pt modelId="{51971200-6593-4216-8632-643FF5865145}" type="sibTrans" cxnId="{A1E70E39-D205-4151-8B75-9C0E6AD782EC}">
      <dgm:prSet/>
      <dgm:spPr/>
      <dgm:t>
        <a:bodyPr/>
        <a:lstStyle/>
        <a:p>
          <a:endParaRPr lang="en-US" sz="1800"/>
        </a:p>
      </dgm:t>
    </dgm:pt>
    <dgm:pt modelId="{2B45314F-7824-4672-9D2E-71F6909A752E}">
      <dgm:prSet custT="1"/>
      <dgm:spPr/>
      <dgm:t>
        <a:bodyPr/>
        <a:lstStyle/>
        <a:p>
          <a:r>
            <a:rPr lang="fi-FI" sz="1800" dirty="0"/>
            <a:t>-</a:t>
          </a:r>
          <a:r>
            <a:rPr lang="fi-FI" sz="2000" dirty="0"/>
            <a:t>Mitä niissä tehtiin? Ketkä osallistuivat? </a:t>
          </a:r>
          <a:endParaRPr lang="en-US" sz="2000" dirty="0"/>
        </a:p>
      </dgm:t>
    </dgm:pt>
    <dgm:pt modelId="{3C2691F0-BF59-4264-9F2E-0ECC51E2BEE7}" type="parTrans" cxnId="{985C0B44-FD81-474A-9663-F6EBE665AFBC}">
      <dgm:prSet/>
      <dgm:spPr/>
      <dgm:t>
        <a:bodyPr/>
        <a:lstStyle/>
        <a:p>
          <a:endParaRPr lang="en-US" sz="1800"/>
        </a:p>
      </dgm:t>
    </dgm:pt>
    <dgm:pt modelId="{DDB7AA41-2A42-4007-8A68-F946EEAC2216}" type="sibTrans" cxnId="{985C0B44-FD81-474A-9663-F6EBE665AFBC}">
      <dgm:prSet/>
      <dgm:spPr/>
      <dgm:t>
        <a:bodyPr/>
        <a:lstStyle/>
        <a:p>
          <a:endParaRPr lang="en-US" sz="1800"/>
        </a:p>
      </dgm:t>
    </dgm:pt>
    <dgm:pt modelId="{C95C9031-93DF-4199-A2D7-E698E6DC328F}">
      <dgm:prSet custT="1"/>
      <dgm:spPr/>
      <dgm:t>
        <a:bodyPr/>
        <a:lstStyle/>
        <a:p>
          <a:r>
            <a:rPr lang="fi-FI" sz="2000" dirty="0"/>
            <a:t>-Missä ne pidettiin? Mikä oli mukavaa/ei niin mukavaa?</a:t>
          </a:r>
          <a:endParaRPr lang="en-US" sz="2000" dirty="0"/>
        </a:p>
      </dgm:t>
    </dgm:pt>
    <dgm:pt modelId="{98C794B1-DB4E-44F8-8282-28A69B6CAD1B}" type="parTrans" cxnId="{9EA06944-158A-4E49-91C4-7CDD09D924D8}">
      <dgm:prSet/>
      <dgm:spPr/>
      <dgm:t>
        <a:bodyPr/>
        <a:lstStyle/>
        <a:p>
          <a:endParaRPr lang="en-US" sz="1800"/>
        </a:p>
      </dgm:t>
    </dgm:pt>
    <dgm:pt modelId="{795C39A8-095D-4DC0-B437-61D6656E34E4}" type="sibTrans" cxnId="{9EA06944-158A-4E49-91C4-7CDD09D924D8}">
      <dgm:prSet/>
      <dgm:spPr/>
      <dgm:t>
        <a:bodyPr/>
        <a:lstStyle/>
        <a:p>
          <a:endParaRPr lang="en-US" sz="1800"/>
        </a:p>
      </dgm:t>
    </dgm:pt>
    <dgm:pt modelId="{7C34804E-FC5C-4589-A2D4-E3491B6AF462}">
      <dgm:prSet custT="1"/>
      <dgm:spPr/>
      <dgm:t>
        <a:bodyPr/>
        <a:lstStyle/>
        <a:p>
          <a:r>
            <a:rPr lang="fi-FI" sz="2000" dirty="0"/>
            <a:t>Miksi kouluissa järjestetään liikuntapäiviä? </a:t>
          </a:r>
          <a:endParaRPr lang="en-US" sz="2000" dirty="0"/>
        </a:p>
      </dgm:t>
    </dgm:pt>
    <dgm:pt modelId="{0A93D036-3E2A-4531-9334-CD4970B54DAD}" type="parTrans" cxnId="{1847E475-5561-41FA-A0D2-191DB9811CEA}">
      <dgm:prSet/>
      <dgm:spPr/>
      <dgm:t>
        <a:bodyPr/>
        <a:lstStyle/>
        <a:p>
          <a:endParaRPr lang="en-US" sz="1800"/>
        </a:p>
      </dgm:t>
    </dgm:pt>
    <dgm:pt modelId="{5323C499-2F2E-4FE1-B107-A4496EE60AF8}" type="sibTrans" cxnId="{1847E475-5561-41FA-A0D2-191DB9811CEA}">
      <dgm:prSet/>
      <dgm:spPr/>
      <dgm:t>
        <a:bodyPr/>
        <a:lstStyle/>
        <a:p>
          <a:endParaRPr lang="en-US" sz="1800"/>
        </a:p>
      </dgm:t>
    </dgm:pt>
    <dgm:pt modelId="{A7CFFA3B-8674-4DA9-9153-465E96510447}">
      <dgm:prSet custT="1"/>
      <dgm:spPr/>
      <dgm:t>
        <a:bodyPr/>
        <a:lstStyle/>
        <a:p>
          <a:r>
            <a:rPr lang="fi-FI" sz="2000" dirty="0"/>
            <a:t>- Millaisia tavoitteita liikuntapäivillä voidaan edistää? </a:t>
          </a:r>
        </a:p>
      </dgm:t>
    </dgm:pt>
    <dgm:pt modelId="{BB05BB67-2599-4EE5-99D0-93DA3810C212}" type="parTrans" cxnId="{0752B75A-A1CA-4523-85B4-10F8FC48D936}">
      <dgm:prSet/>
      <dgm:spPr/>
      <dgm:t>
        <a:bodyPr/>
        <a:lstStyle/>
        <a:p>
          <a:endParaRPr lang="fi-FI"/>
        </a:p>
      </dgm:t>
    </dgm:pt>
    <dgm:pt modelId="{266D6041-CF9B-4FFD-81CF-C71E10596A09}" type="sibTrans" cxnId="{0752B75A-A1CA-4523-85B4-10F8FC48D936}">
      <dgm:prSet/>
      <dgm:spPr/>
      <dgm:t>
        <a:bodyPr/>
        <a:lstStyle/>
        <a:p>
          <a:endParaRPr lang="fi-FI"/>
        </a:p>
      </dgm:t>
    </dgm:pt>
    <dgm:pt modelId="{CBEAA680-0B6D-480B-AAD5-FB835F4C2EC1}" type="pres">
      <dgm:prSet presAssocID="{5F7A255E-6EBD-4447-9A79-EA4368BC2C52}" presName="Name0" presStyleCnt="0">
        <dgm:presLayoutVars>
          <dgm:dir/>
          <dgm:animLvl val="lvl"/>
          <dgm:resizeHandles val="exact"/>
        </dgm:presLayoutVars>
      </dgm:prSet>
      <dgm:spPr/>
    </dgm:pt>
    <dgm:pt modelId="{AC0B985C-5866-4684-862B-2274B9881D09}" type="pres">
      <dgm:prSet presAssocID="{7C34804E-FC5C-4589-A2D4-E3491B6AF462}" presName="boxAndChildren" presStyleCnt="0"/>
      <dgm:spPr/>
    </dgm:pt>
    <dgm:pt modelId="{41BF6A21-1FB5-45BB-A1E4-448F8556C373}" type="pres">
      <dgm:prSet presAssocID="{7C34804E-FC5C-4589-A2D4-E3491B6AF462}" presName="parentTextBox" presStyleLbl="alignNode1" presStyleIdx="0" presStyleCnt="2"/>
      <dgm:spPr/>
    </dgm:pt>
    <dgm:pt modelId="{28A50445-734E-4DE0-A16D-EDE79B3CE083}" type="pres">
      <dgm:prSet presAssocID="{7C34804E-FC5C-4589-A2D4-E3491B6AF462}" presName="descendantBox" presStyleLbl="bgAccFollowNode1" presStyleIdx="0" presStyleCnt="2"/>
      <dgm:spPr/>
    </dgm:pt>
    <dgm:pt modelId="{2DF8CAF2-84CF-49CC-BCD8-0314E9378E5E}" type="pres">
      <dgm:prSet presAssocID="{51971200-6593-4216-8632-643FF5865145}" presName="sp" presStyleCnt="0"/>
      <dgm:spPr/>
    </dgm:pt>
    <dgm:pt modelId="{B3631342-B21A-437A-923F-66A93B8B0257}" type="pres">
      <dgm:prSet presAssocID="{AA3B27CE-6E70-43FE-8070-4F7A7B54FE4B}" presName="arrowAndChildren" presStyleCnt="0"/>
      <dgm:spPr/>
    </dgm:pt>
    <dgm:pt modelId="{F06F71F9-4F4E-4D42-BE79-4E76256B4673}" type="pres">
      <dgm:prSet presAssocID="{AA3B27CE-6E70-43FE-8070-4F7A7B54FE4B}" presName="parentTextArrow" presStyleLbl="node1" presStyleIdx="0" presStyleCnt="0"/>
      <dgm:spPr/>
    </dgm:pt>
    <dgm:pt modelId="{A51D9BEE-BE73-4342-9CBE-C1B8EB7858F5}" type="pres">
      <dgm:prSet presAssocID="{AA3B27CE-6E70-43FE-8070-4F7A7B54FE4B}" presName="arrow" presStyleLbl="alignNode1" presStyleIdx="1" presStyleCnt="2"/>
      <dgm:spPr/>
    </dgm:pt>
    <dgm:pt modelId="{06162A9A-25D1-47F3-9DF9-EE49F1BFCA78}" type="pres">
      <dgm:prSet presAssocID="{AA3B27CE-6E70-43FE-8070-4F7A7B54FE4B}" presName="descendantArrow" presStyleLbl="bgAccFollowNode1" presStyleIdx="1" presStyleCnt="2"/>
      <dgm:spPr/>
    </dgm:pt>
  </dgm:ptLst>
  <dgm:cxnLst>
    <dgm:cxn modelId="{6858D10A-70EA-490B-8489-9C56961093CD}" type="presOf" srcId="{AA3B27CE-6E70-43FE-8070-4F7A7B54FE4B}" destId="{F06F71F9-4F4E-4D42-BE79-4E76256B4673}" srcOrd="0" destOrd="0" presId="urn:microsoft.com/office/officeart/2016/7/layout/VerticalDownArrowProcess"/>
    <dgm:cxn modelId="{3C2E5A10-3FFA-43B1-B32A-12F091E108D2}" type="presOf" srcId="{AA3B27CE-6E70-43FE-8070-4F7A7B54FE4B}" destId="{A51D9BEE-BE73-4342-9CBE-C1B8EB7858F5}" srcOrd="1" destOrd="0" presId="urn:microsoft.com/office/officeart/2016/7/layout/VerticalDownArrowProcess"/>
    <dgm:cxn modelId="{A1E70E39-D205-4151-8B75-9C0E6AD782EC}" srcId="{5F7A255E-6EBD-4447-9A79-EA4368BC2C52}" destId="{AA3B27CE-6E70-43FE-8070-4F7A7B54FE4B}" srcOrd="0" destOrd="0" parTransId="{B6E3BB72-A7A7-4D06-BADD-F0725227CEF0}" sibTransId="{51971200-6593-4216-8632-643FF5865145}"/>
    <dgm:cxn modelId="{BFD26F3F-A847-4A15-BF34-DA2BE58843C3}" type="presOf" srcId="{7C34804E-FC5C-4589-A2D4-E3491B6AF462}" destId="{41BF6A21-1FB5-45BB-A1E4-448F8556C373}" srcOrd="0" destOrd="0" presId="urn:microsoft.com/office/officeart/2016/7/layout/VerticalDownArrowProcess"/>
    <dgm:cxn modelId="{985C0B44-FD81-474A-9663-F6EBE665AFBC}" srcId="{AA3B27CE-6E70-43FE-8070-4F7A7B54FE4B}" destId="{2B45314F-7824-4672-9D2E-71F6909A752E}" srcOrd="0" destOrd="0" parTransId="{3C2691F0-BF59-4264-9F2E-0ECC51E2BEE7}" sibTransId="{DDB7AA41-2A42-4007-8A68-F946EEAC2216}"/>
    <dgm:cxn modelId="{9EA06944-158A-4E49-91C4-7CDD09D924D8}" srcId="{AA3B27CE-6E70-43FE-8070-4F7A7B54FE4B}" destId="{C95C9031-93DF-4199-A2D7-E698E6DC328F}" srcOrd="1" destOrd="0" parTransId="{98C794B1-DB4E-44F8-8282-28A69B6CAD1B}" sibTransId="{795C39A8-095D-4DC0-B437-61D6656E34E4}"/>
    <dgm:cxn modelId="{F0751C66-F549-463F-B070-B20EE3234BC1}" type="presOf" srcId="{C95C9031-93DF-4199-A2D7-E698E6DC328F}" destId="{06162A9A-25D1-47F3-9DF9-EE49F1BFCA78}" srcOrd="0" destOrd="1" presId="urn:microsoft.com/office/officeart/2016/7/layout/VerticalDownArrowProcess"/>
    <dgm:cxn modelId="{1847E475-5561-41FA-A0D2-191DB9811CEA}" srcId="{5F7A255E-6EBD-4447-9A79-EA4368BC2C52}" destId="{7C34804E-FC5C-4589-A2D4-E3491B6AF462}" srcOrd="1" destOrd="0" parTransId="{0A93D036-3E2A-4531-9334-CD4970B54DAD}" sibTransId="{5323C499-2F2E-4FE1-B107-A4496EE60AF8}"/>
    <dgm:cxn modelId="{609F7579-A3A3-4747-B4DD-6D3C193E0443}" type="presOf" srcId="{5F7A255E-6EBD-4447-9A79-EA4368BC2C52}" destId="{CBEAA680-0B6D-480B-AAD5-FB835F4C2EC1}" srcOrd="0" destOrd="0" presId="urn:microsoft.com/office/officeart/2016/7/layout/VerticalDownArrowProcess"/>
    <dgm:cxn modelId="{0752B75A-A1CA-4523-85B4-10F8FC48D936}" srcId="{7C34804E-FC5C-4589-A2D4-E3491B6AF462}" destId="{A7CFFA3B-8674-4DA9-9153-465E96510447}" srcOrd="0" destOrd="0" parTransId="{BB05BB67-2599-4EE5-99D0-93DA3810C212}" sibTransId="{266D6041-CF9B-4FFD-81CF-C71E10596A09}"/>
    <dgm:cxn modelId="{6D4E089A-000E-432D-927F-85F39C636A76}" type="presOf" srcId="{A7CFFA3B-8674-4DA9-9153-465E96510447}" destId="{28A50445-734E-4DE0-A16D-EDE79B3CE083}" srcOrd="0" destOrd="0" presId="urn:microsoft.com/office/officeart/2016/7/layout/VerticalDownArrowProcess"/>
    <dgm:cxn modelId="{A89D42EF-488F-4A82-A769-D65714B72429}" type="presOf" srcId="{2B45314F-7824-4672-9D2E-71F6909A752E}" destId="{06162A9A-25D1-47F3-9DF9-EE49F1BFCA78}" srcOrd="0" destOrd="0" presId="urn:microsoft.com/office/officeart/2016/7/layout/VerticalDownArrowProcess"/>
    <dgm:cxn modelId="{11B0B18A-403F-4621-819D-E282F17F0BBD}" type="presParOf" srcId="{CBEAA680-0B6D-480B-AAD5-FB835F4C2EC1}" destId="{AC0B985C-5866-4684-862B-2274B9881D09}" srcOrd="0" destOrd="0" presId="urn:microsoft.com/office/officeart/2016/7/layout/VerticalDownArrowProcess"/>
    <dgm:cxn modelId="{51EF702D-15B8-486A-98BC-01C9F68D27E3}" type="presParOf" srcId="{AC0B985C-5866-4684-862B-2274B9881D09}" destId="{41BF6A21-1FB5-45BB-A1E4-448F8556C373}" srcOrd="0" destOrd="0" presId="urn:microsoft.com/office/officeart/2016/7/layout/VerticalDownArrowProcess"/>
    <dgm:cxn modelId="{6D663440-4BD3-4BB4-9D42-159483471613}" type="presParOf" srcId="{AC0B985C-5866-4684-862B-2274B9881D09}" destId="{28A50445-734E-4DE0-A16D-EDE79B3CE083}" srcOrd="1" destOrd="0" presId="urn:microsoft.com/office/officeart/2016/7/layout/VerticalDownArrowProcess"/>
    <dgm:cxn modelId="{48B3B71B-16B1-4328-AF04-6E8A7142B123}" type="presParOf" srcId="{CBEAA680-0B6D-480B-AAD5-FB835F4C2EC1}" destId="{2DF8CAF2-84CF-49CC-BCD8-0314E9378E5E}" srcOrd="1" destOrd="0" presId="urn:microsoft.com/office/officeart/2016/7/layout/VerticalDownArrowProcess"/>
    <dgm:cxn modelId="{7736A80D-0E3B-43EB-A0AF-F275A1CD3BA1}" type="presParOf" srcId="{CBEAA680-0B6D-480B-AAD5-FB835F4C2EC1}" destId="{B3631342-B21A-437A-923F-66A93B8B0257}" srcOrd="2" destOrd="0" presId="urn:microsoft.com/office/officeart/2016/7/layout/VerticalDownArrowProcess"/>
    <dgm:cxn modelId="{F424BEA0-2060-4293-A582-2F03286F4731}" type="presParOf" srcId="{B3631342-B21A-437A-923F-66A93B8B0257}" destId="{F06F71F9-4F4E-4D42-BE79-4E76256B4673}" srcOrd="0" destOrd="0" presId="urn:microsoft.com/office/officeart/2016/7/layout/VerticalDownArrowProcess"/>
    <dgm:cxn modelId="{27A89E96-E91C-4917-9B57-C1E42350BCBF}" type="presParOf" srcId="{B3631342-B21A-437A-923F-66A93B8B0257}" destId="{A51D9BEE-BE73-4342-9CBE-C1B8EB7858F5}" srcOrd="1" destOrd="0" presId="urn:microsoft.com/office/officeart/2016/7/layout/VerticalDownArrowProcess"/>
    <dgm:cxn modelId="{A2977BBB-7D60-4814-8339-3B2995BB3CE6}" type="presParOf" srcId="{B3631342-B21A-437A-923F-66A93B8B0257}" destId="{06162A9A-25D1-47F3-9DF9-EE49F1BFCA78}"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BF6A21-1FB5-45BB-A1E4-448F8556C373}">
      <dsp:nvSpPr>
        <dsp:cNvPr id="0" name=""/>
        <dsp:cNvSpPr/>
      </dsp:nvSpPr>
      <dsp:spPr>
        <a:xfrm>
          <a:off x="0" y="2247164"/>
          <a:ext cx="1800820" cy="1474383"/>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74" tIns="142240" rIns="128074" bIns="142240" numCol="1" spcCol="1270" anchor="ctr" anchorCtr="0">
          <a:noAutofit/>
        </a:bodyPr>
        <a:lstStyle/>
        <a:p>
          <a:pPr marL="0" lvl="0" indent="0" algn="ctr" defTabSz="889000">
            <a:lnSpc>
              <a:spcPct val="90000"/>
            </a:lnSpc>
            <a:spcBef>
              <a:spcPct val="0"/>
            </a:spcBef>
            <a:spcAft>
              <a:spcPct val="35000"/>
            </a:spcAft>
            <a:buNone/>
          </a:pPr>
          <a:r>
            <a:rPr lang="fi-FI" sz="2000" kern="1200" dirty="0"/>
            <a:t>Miksi kouluissa järjestetään liikuntapäiviä? </a:t>
          </a:r>
          <a:endParaRPr lang="en-US" sz="2000" kern="1200" dirty="0"/>
        </a:p>
      </dsp:txBody>
      <dsp:txXfrm>
        <a:off x="0" y="2247164"/>
        <a:ext cx="1800820" cy="1474383"/>
      </dsp:txXfrm>
    </dsp:sp>
    <dsp:sp modelId="{28A50445-734E-4DE0-A16D-EDE79B3CE083}">
      <dsp:nvSpPr>
        <dsp:cNvPr id="0" name=""/>
        <dsp:cNvSpPr/>
      </dsp:nvSpPr>
      <dsp:spPr>
        <a:xfrm>
          <a:off x="1800820" y="2247164"/>
          <a:ext cx="5402460" cy="1474383"/>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9587" tIns="254000" rIns="109587" bIns="254000" numCol="1" spcCol="1270" anchor="ctr" anchorCtr="0">
          <a:noAutofit/>
        </a:bodyPr>
        <a:lstStyle/>
        <a:p>
          <a:pPr marL="0" lvl="0" indent="0" algn="l" defTabSz="889000">
            <a:lnSpc>
              <a:spcPct val="90000"/>
            </a:lnSpc>
            <a:spcBef>
              <a:spcPct val="0"/>
            </a:spcBef>
            <a:spcAft>
              <a:spcPct val="35000"/>
            </a:spcAft>
            <a:buNone/>
          </a:pPr>
          <a:r>
            <a:rPr lang="fi-FI" sz="2000" kern="1200" dirty="0"/>
            <a:t>- Millaisia tavoitteita liikuntapäivillä voidaan edistää? </a:t>
          </a:r>
        </a:p>
      </dsp:txBody>
      <dsp:txXfrm>
        <a:off x="1800820" y="2247164"/>
        <a:ext cx="5402460" cy="1474383"/>
      </dsp:txXfrm>
    </dsp:sp>
    <dsp:sp modelId="{A51D9BEE-BE73-4342-9CBE-C1B8EB7858F5}">
      <dsp:nvSpPr>
        <dsp:cNvPr id="0" name=""/>
        <dsp:cNvSpPr/>
      </dsp:nvSpPr>
      <dsp:spPr>
        <a:xfrm rot="10800000">
          <a:off x="0" y="1678"/>
          <a:ext cx="1800820" cy="2267601"/>
        </a:xfrm>
        <a:prstGeom prst="upArrowCallout">
          <a:avLst>
            <a:gd name="adj1" fmla="val 5000"/>
            <a:gd name="adj2" fmla="val 10000"/>
            <a:gd name="adj3" fmla="val 15000"/>
            <a:gd name="adj4" fmla="val 64977"/>
          </a:avLst>
        </a:prstGeom>
        <a:solidFill>
          <a:schemeClr val="accent2">
            <a:hueOff val="4735638"/>
            <a:satOff val="24707"/>
            <a:lumOff val="-7058"/>
            <a:alphaOff val="0"/>
          </a:schemeClr>
        </a:solidFill>
        <a:ln w="12700" cap="flat" cmpd="sng" algn="ctr">
          <a:solidFill>
            <a:schemeClr val="accent2">
              <a:hueOff val="4735638"/>
              <a:satOff val="24707"/>
              <a:lumOff val="-705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74" tIns="142240" rIns="128074" bIns="142240" numCol="1" spcCol="1270" anchor="ctr" anchorCtr="0">
          <a:noAutofit/>
        </a:bodyPr>
        <a:lstStyle/>
        <a:p>
          <a:pPr marL="0" lvl="0" indent="0" algn="ctr" defTabSz="889000">
            <a:lnSpc>
              <a:spcPct val="90000"/>
            </a:lnSpc>
            <a:spcBef>
              <a:spcPct val="0"/>
            </a:spcBef>
            <a:spcAft>
              <a:spcPct val="35000"/>
            </a:spcAft>
            <a:buNone/>
          </a:pPr>
          <a:r>
            <a:rPr lang="fi-FI" sz="2000" kern="1200" dirty="0"/>
            <a:t>Muistele erilaisia liikuntapäiviä, joihin olet osallistunut. </a:t>
          </a:r>
          <a:endParaRPr lang="en-US" sz="2000" kern="1200" dirty="0"/>
        </a:p>
      </dsp:txBody>
      <dsp:txXfrm rot="-10800000">
        <a:off x="0" y="1678"/>
        <a:ext cx="1800820" cy="1473941"/>
      </dsp:txXfrm>
    </dsp:sp>
    <dsp:sp modelId="{06162A9A-25D1-47F3-9DF9-EE49F1BFCA78}">
      <dsp:nvSpPr>
        <dsp:cNvPr id="0" name=""/>
        <dsp:cNvSpPr/>
      </dsp:nvSpPr>
      <dsp:spPr>
        <a:xfrm>
          <a:off x="1800820" y="1678"/>
          <a:ext cx="5402460" cy="1473941"/>
        </a:xfrm>
        <a:prstGeom prst="rect">
          <a:avLst/>
        </a:prstGeom>
        <a:solidFill>
          <a:schemeClr val="accent2">
            <a:tint val="40000"/>
            <a:alpha val="90000"/>
            <a:hueOff val="3368864"/>
            <a:satOff val="-1996"/>
            <a:lumOff val="-482"/>
            <a:alphaOff val="0"/>
          </a:schemeClr>
        </a:solidFill>
        <a:ln w="12700" cap="flat" cmpd="sng" algn="ctr">
          <a:solidFill>
            <a:schemeClr val="accent2">
              <a:tint val="40000"/>
              <a:alpha val="90000"/>
              <a:hueOff val="3368864"/>
              <a:satOff val="-1996"/>
              <a:lumOff val="-48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9587" tIns="228600" rIns="109587" bIns="228600" numCol="1" spcCol="1270" anchor="ctr" anchorCtr="0">
          <a:noAutofit/>
        </a:bodyPr>
        <a:lstStyle/>
        <a:p>
          <a:pPr marL="0" lvl="0" indent="0" algn="l" defTabSz="800100">
            <a:lnSpc>
              <a:spcPct val="90000"/>
            </a:lnSpc>
            <a:spcBef>
              <a:spcPct val="0"/>
            </a:spcBef>
            <a:spcAft>
              <a:spcPct val="35000"/>
            </a:spcAft>
            <a:buNone/>
          </a:pPr>
          <a:r>
            <a:rPr lang="fi-FI" sz="1800" kern="1200" dirty="0"/>
            <a:t>-</a:t>
          </a:r>
          <a:r>
            <a:rPr lang="fi-FI" sz="2000" kern="1200" dirty="0"/>
            <a:t>Mitä niissä tehtiin? Ketkä osallistuivat? </a:t>
          </a:r>
          <a:endParaRPr lang="en-US" sz="2000" kern="1200" dirty="0"/>
        </a:p>
        <a:p>
          <a:pPr marL="0" lvl="0" indent="0" algn="l" defTabSz="889000">
            <a:lnSpc>
              <a:spcPct val="90000"/>
            </a:lnSpc>
            <a:spcBef>
              <a:spcPct val="0"/>
            </a:spcBef>
            <a:spcAft>
              <a:spcPct val="35000"/>
            </a:spcAft>
            <a:buNone/>
          </a:pPr>
          <a:r>
            <a:rPr lang="fi-FI" sz="2000" kern="1200" dirty="0"/>
            <a:t>-Missä ne pidettiin? Mikä oli mukavaa/ei niin mukavaa?</a:t>
          </a:r>
          <a:endParaRPr lang="en-US" sz="2000" kern="1200" dirty="0"/>
        </a:p>
      </dsp:txBody>
      <dsp:txXfrm>
        <a:off x="1800820" y="1678"/>
        <a:ext cx="5402460" cy="1473941"/>
      </dsp:txXfrm>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7607" y="0"/>
            <a:ext cx="2889938" cy="495348"/>
          </a:xfrm>
          <a:prstGeom prst="rect">
            <a:avLst/>
          </a:prstGeom>
        </p:spPr>
        <p:txBody>
          <a:bodyPr vert="horz" lIns="91440" tIns="45720" rIns="91440" bIns="45720" rtlCol="0"/>
          <a:lstStyle>
            <a:lvl1pPr algn="r">
              <a:defRPr sz="1200"/>
            </a:lvl1pPr>
          </a:lstStyle>
          <a:p>
            <a:fld id="{F072DAA4-F019-4E8A-988A-28B747D79214}" type="datetimeFigureOut">
              <a:rPr lang="en-GB" smtClean="0"/>
              <a:t>27/10/2025</a:t>
            </a:fld>
            <a:endParaRPr lang="en-GB"/>
          </a:p>
        </p:txBody>
      </p:sp>
      <p:sp>
        <p:nvSpPr>
          <p:cNvPr id="4" name="Footer Placeholder 3"/>
          <p:cNvSpPr>
            <a:spLocks noGrp="1"/>
          </p:cNvSpPr>
          <p:nvPr>
            <p:ph type="ftr" sz="quarter" idx="2"/>
          </p:nvPr>
        </p:nvSpPr>
        <p:spPr>
          <a:xfrm>
            <a:off x="0" y="9377317"/>
            <a:ext cx="2889938" cy="49534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377317"/>
            <a:ext cx="2889938" cy="495347"/>
          </a:xfrm>
          <a:prstGeom prst="rect">
            <a:avLst/>
          </a:prstGeom>
        </p:spPr>
        <p:txBody>
          <a:bodyPr vert="horz" lIns="91440" tIns="45720" rIns="91440" bIns="45720" rtlCol="0" anchor="b"/>
          <a:lstStyle>
            <a:lvl1pPr algn="r">
              <a:defRPr sz="1200"/>
            </a:lvl1pPr>
          </a:lstStyle>
          <a:p>
            <a:fld id="{0E3A432B-AE54-4AF4-B78B-57969AB33CB9}" type="slidenum">
              <a:rPr lang="en-GB" smtClean="0"/>
              <a:t>‹#›</a:t>
            </a:fld>
            <a:endParaRPr lang="en-GB"/>
          </a:p>
        </p:txBody>
      </p:sp>
    </p:spTree>
    <p:extLst>
      <p:ext uri="{BB962C8B-B14F-4D97-AF65-F5344CB8AC3E}">
        <p14:creationId xmlns:p14="http://schemas.microsoft.com/office/powerpoint/2010/main" val="16540154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3633"/>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777607" y="0"/>
            <a:ext cx="2889938" cy="493633"/>
          </a:xfrm>
          <a:prstGeom prst="rect">
            <a:avLst/>
          </a:prstGeom>
        </p:spPr>
        <p:txBody>
          <a:bodyPr vert="horz" lIns="91440" tIns="45720" rIns="91440" bIns="45720" rtlCol="0"/>
          <a:lstStyle>
            <a:lvl1pPr algn="r">
              <a:defRPr sz="1200"/>
            </a:lvl1pPr>
          </a:lstStyle>
          <a:p>
            <a:fld id="{2F2182E8-7C57-4C48-AFE8-ADDF7BD76759}" type="datetimeFigureOut">
              <a:rPr lang="fi-FI" smtClean="0"/>
              <a:t>27.10.2025</a:t>
            </a:fld>
            <a:endParaRPr lang="fi-FI"/>
          </a:p>
        </p:txBody>
      </p:sp>
      <p:sp>
        <p:nvSpPr>
          <p:cNvPr id="4" name="Slide Image Placeholder 3"/>
          <p:cNvSpPr>
            <a:spLocks noGrp="1" noRot="1" noChangeAspect="1"/>
          </p:cNvSpPr>
          <p:nvPr>
            <p:ph type="sldImg" idx="2"/>
          </p:nvPr>
        </p:nvSpPr>
        <p:spPr>
          <a:xfrm>
            <a:off x="866775" y="739775"/>
            <a:ext cx="4935538" cy="3703638"/>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66909" y="4689515"/>
            <a:ext cx="5335270" cy="444269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9377316"/>
            <a:ext cx="2889938" cy="493633"/>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777607" y="9377316"/>
            <a:ext cx="2889938" cy="493633"/>
          </a:xfrm>
          <a:prstGeom prst="rect">
            <a:avLst/>
          </a:prstGeom>
        </p:spPr>
        <p:txBody>
          <a:bodyPr vert="horz" lIns="91440" tIns="45720" rIns="91440" bIns="45720" rtlCol="0" anchor="b"/>
          <a:lstStyle>
            <a:lvl1pPr algn="r">
              <a:defRPr sz="1200"/>
            </a:lvl1pPr>
          </a:lstStyle>
          <a:p>
            <a:fld id="{65BB785B-EE14-4A09-9831-886BCACD4713}" type="slidenum">
              <a:rPr lang="fi-FI" smtClean="0"/>
              <a:t>‹#›</a:t>
            </a:fld>
            <a:endParaRPr lang="fi-FI"/>
          </a:p>
        </p:txBody>
      </p:sp>
    </p:spTree>
    <p:extLst>
      <p:ext uri="{BB962C8B-B14F-4D97-AF65-F5344CB8AC3E}">
        <p14:creationId xmlns:p14="http://schemas.microsoft.com/office/powerpoint/2010/main" val="1017527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 </a:t>
            </a:r>
          </a:p>
        </p:txBody>
      </p:sp>
      <p:sp>
        <p:nvSpPr>
          <p:cNvPr id="4" name="Slide Number Placeholder 3"/>
          <p:cNvSpPr>
            <a:spLocks noGrp="1"/>
          </p:cNvSpPr>
          <p:nvPr>
            <p:ph type="sldNum" sz="quarter" idx="10"/>
          </p:nvPr>
        </p:nvSpPr>
        <p:spPr/>
        <p:txBody>
          <a:bodyPr/>
          <a:lstStyle/>
          <a:p>
            <a:fld id="{65BB785B-EE14-4A09-9831-886BCACD4713}" type="slidenum">
              <a:rPr lang="fi-FI" smtClean="0"/>
              <a:t>7</a:t>
            </a:fld>
            <a:endParaRPr lang="fi-FI"/>
          </a:p>
        </p:txBody>
      </p:sp>
    </p:spTree>
    <p:extLst>
      <p:ext uri="{BB962C8B-B14F-4D97-AF65-F5344CB8AC3E}">
        <p14:creationId xmlns:p14="http://schemas.microsoft.com/office/powerpoint/2010/main" val="2782051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Opiskelijat</a:t>
            </a:r>
            <a:r>
              <a:rPr lang="fi-FI" baseline="0" dirty="0"/>
              <a:t> 18kpl</a:t>
            </a:r>
            <a:endParaRPr lang="fi-FI" dirty="0"/>
          </a:p>
          <a:p>
            <a:r>
              <a:rPr lang="fi-FI" dirty="0">
                <a:effectLst/>
              </a:rPr>
              <a:t>Kettunen Riina</a:t>
            </a:r>
          </a:p>
          <a:p>
            <a:r>
              <a:rPr lang="fi-FI" dirty="0">
                <a:effectLst/>
              </a:rPr>
              <a:t>Kiviharju Viivi</a:t>
            </a:r>
          </a:p>
          <a:p>
            <a:r>
              <a:rPr lang="fi-FI" dirty="0">
                <a:effectLst/>
              </a:rPr>
              <a:t>Koponen Anne</a:t>
            </a:r>
          </a:p>
          <a:p>
            <a:r>
              <a:rPr lang="fi-FI" dirty="0">
                <a:effectLst/>
              </a:rPr>
              <a:t>Korhonen Laura</a:t>
            </a:r>
          </a:p>
          <a:p>
            <a:r>
              <a:rPr lang="fi-FI" dirty="0">
                <a:effectLst/>
              </a:rPr>
              <a:t>Kuismin </a:t>
            </a:r>
            <a:r>
              <a:rPr lang="fi-FI" dirty="0" err="1">
                <a:effectLst/>
              </a:rPr>
              <a:t>Meiju</a:t>
            </a:r>
            <a:endParaRPr lang="fi-FI" dirty="0">
              <a:effectLst/>
            </a:endParaRPr>
          </a:p>
          <a:p>
            <a:r>
              <a:rPr lang="fi-FI" dirty="0">
                <a:effectLst/>
              </a:rPr>
              <a:t>Kuusisto Susanna</a:t>
            </a:r>
          </a:p>
          <a:p>
            <a:r>
              <a:rPr lang="fi-FI" dirty="0">
                <a:effectLst/>
              </a:rPr>
              <a:t>Lehto Antti</a:t>
            </a:r>
          </a:p>
          <a:p>
            <a:r>
              <a:rPr lang="fi-FI" dirty="0">
                <a:effectLst/>
              </a:rPr>
              <a:t>Lepistö Aslak</a:t>
            </a:r>
          </a:p>
          <a:p>
            <a:r>
              <a:rPr lang="fi-FI" dirty="0">
                <a:effectLst/>
              </a:rPr>
              <a:t>Leppälä Enni</a:t>
            </a:r>
          </a:p>
          <a:p>
            <a:r>
              <a:rPr lang="fi-FI" dirty="0">
                <a:effectLst/>
              </a:rPr>
              <a:t>Martikainen Elias</a:t>
            </a:r>
          </a:p>
          <a:p>
            <a:r>
              <a:rPr lang="fi-FI" dirty="0">
                <a:effectLst/>
              </a:rPr>
              <a:t>Marttinen Eerik</a:t>
            </a:r>
          </a:p>
          <a:p>
            <a:r>
              <a:rPr lang="fi-FI" dirty="0" err="1">
                <a:effectLst/>
              </a:rPr>
              <a:t>Mäenalanen</a:t>
            </a:r>
            <a:r>
              <a:rPr lang="fi-FI" dirty="0">
                <a:effectLst/>
              </a:rPr>
              <a:t> Hans</a:t>
            </a:r>
          </a:p>
          <a:p>
            <a:r>
              <a:rPr lang="fi-FI" dirty="0">
                <a:effectLst/>
              </a:rPr>
              <a:t>Mäkitalo Matti</a:t>
            </a:r>
          </a:p>
          <a:p>
            <a:r>
              <a:rPr lang="fi-FI" dirty="0">
                <a:effectLst/>
              </a:rPr>
              <a:t>Mäntylä Sara</a:t>
            </a:r>
          </a:p>
          <a:p>
            <a:r>
              <a:rPr lang="fi-FI" dirty="0">
                <a:effectLst/>
              </a:rPr>
              <a:t>Ohtonen Jukka</a:t>
            </a:r>
          </a:p>
          <a:p>
            <a:r>
              <a:rPr lang="fi-FI" dirty="0" err="1">
                <a:effectLst/>
              </a:rPr>
              <a:t>Prusti</a:t>
            </a:r>
            <a:r>
              <a:rPr lang="fi-FI" dirty="0">
                <a:effectLst/>
              </a:rPr>
              <a:t> Tuomas</a:t>
            </a:r>
          </a:p>
          <a:p>
            <a:r>
              <a:rPr lang="fi-FI" dirty="0" err="1">
                <a:effectLst/>
              </a:rPr>
              <a:t>Purma</a:t>
            </a:r>
            <a:r>
              <a:rPr lang="fi-FI" dirty="0">
                <a:effectLst/>
              </a:rPr>
              <a:t> Kasper</a:t>
            </a:r>
          </a:p>
          <a:p>
            <a:r>
              <a:rPr lang="fi-FI" dirty="0">
                <a:effectLst/>
              </a:rPr>
              <a:t>Päreluoto Teemu</a:t>
            </a:r>
            <a:br>
              <a:rPr lang="fi-FI" dirty="0"/>
            </a:br>
            <a:endParaRPr lang="fi-FI" dirty="0"/>
          </a:p>
        </p:txBody>
      </p:sp>
      <p:sp>
        <p:nvSpPr>
          <p:cNvPr id="4" name="Slide Number Placeholder 3"/>
          <p:cNvSpPr>
            <a:spLocks noGrp="1"/>
          </p:cNvSpPr>
          <p:nvPr>
            <p:ph type="sldNum" sz="quarter" idx="10"/>
          </p:nvPr>
        </p:nvSpPr>
        <p:spPr/>
        <p:txBody>
          <a:bodyPr/>
          <a:lstStyle/>
          <a:p>
            <a:fld id="{65BB785B-EE14-4A09-9831-886BCACD4713}" type="slidenum">
              <a:rPr lang="fi-FI" smtClean="0"/>
              <a:t>14</a:t>
            </a:fld>
            <a:endParaRPr lang="fi-FI"/>
          </a:p>
        </p:txBody>
      </p:sp>
    </p:spTree>
    <p:extLst>
      <p:ext uri="{BB962C8B-B14F-4D97-AF65-F5344CB8AC3E}">
        <p14:creationId xmlns:p14="http://schemas.microsoft.com/office/powerpoint/2010/main" val="4109639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i-FI"/>
          </a:p>
        </p:txBody>
      </p:sp>
      <p:sp>
        <p:nvSpPr>
          <p:cNvPr id="2" name="Title 1"/>
          <p:cNvSpPr>
            <a:spLocks noGrp="1"/>
          </p:cNvSpPr>
          <p:nvPr>
            <p:ph type="ctrTitle"/>
          </p:nvPr>
        </p:nvSpPr>
        <p:spPr>
          <a:xfrm>
            <a:off x="274319" y="2166365"/>
            <a:ext cx="8603674" cy="1739347"/>
          </a:xfrm>
        </p:spPr>
        <p:txBody>
          <a:bodyPr tIns="45720" bIns="45720" anchor="ctr">
            <a:normAutofit/>
          </a:bodyPr>
          <a:lstStyle>
            <a:lvl1pPr algn="ctr">
              <a:lnSpc>
                <a:spcPct val="80000"/>
              </a:lnSpc>
              <a:defRPr sz="6000" spc="0" baseline="0"/>
            </a:lvl1pPr>
          </a:lstStyle>
          <a:p>
            <a:r>
              <a:rPr lang="en-US"/>
              <a:t>Click to edit Master title style</a:t>
            </a:r>
            <a:endParaRPr lang="en-US" dirty="0"/>
          </a:p>
        </p:txBody>
      </p:sp>
      <p:sp>
        <p:nvSpPr>
          <p:cNvPr id="3" name="Subtitle 2"/>
          <p:cNvSpPr>
            <a:spLocks noGrp="1"/>
          </p:cNvSpPr>
          <p:nvPr>
            <p:ph type="subTitle" idx="1"/>
          </p:nvPr>
        </p:nvSpPr>
        <p:spPr>
          <a:xfrm>
            <a:off x="1143000" y="3970315"/>
            <a:ext cx="6858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BEB22190-C71F-46DA-8D8D-887A8760A4AE}" type="slidenum">
              <a:rPr lang="fi-FI" smtClean="0"/>
              <a:pPr/>
              <a:t>‹#›</a:t>
            </a:fld>
            <a:endParaRPr lang="fi-FI"/>
          </a:p>
        </p:txBody>
      </p:sp>
    </p:spTree>
    <p:extLst>
      <p:ext uri="{BB962C8B-B14F-4D97-AF65-F5344CB8AC3E}">
        <p14:creationId xmlns:p14="http://schemas.microsoft.com/office/powerpoint/2010/main" val="345651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BEB22190-C71F-46DA-8D8D-887A8760A4AE}" type="slidenum">
              <a:rPr lang="fi-FI" smtClean="0"/>
              <a:pPr/>
              <a:t>‹#›</a:t>
            </a:fld>
            <a:endParaRPr lang="fi-FI"/>
          </a:p>
        </p:txBody>
      </p:sp>
    </p:spTree>
    <p:extLst>
      <p:ext uri="{BB962C8B-B14F-4D97-AF65-F5344CB8AC3E}">
        <p14:creationId xmlns:p14="http://schemas.microsoft.com/office/powerpoint/2010/main" val="2855233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764484" y="0"/>
            <a:ext cx="2057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870468" y="609600"/>
            <a:ext cx="1801785"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609600"/>
            <a:ext cx="5979968"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422855"/>
            <a:ext cx="2057397" cy="365125"/>
          </a:xfrm>
        </p:spPr>
        <p:txBody>
          <a:bodyPr/>
          <a:lstStyle/>
          <a:p>
            <a:endParaRPr lang="fi-FI"/>
          </a:p>
        </p:txBody>
      </p:sp>
      <p:sp>
        <p:nvSpPr>
          <p:cNvPr id="5" name="Footer Placeholder 4"/>
          <p:cNvSpPr>
            <a:spLocks noGrp="1"/>
          </p:cNvSpPr>
          <p:nvPr>
            <p:ph type="ftr" sz="quarter" idx="11"/>
          </p:nvPr>
        </p:nvSpPr>
        <p:spPr>
          <a:xfrm>
            <a:off x="2832102" y="6422855"/>
            <a:ext cx="3209752" cy="365125"/>
          </a:xfrm>
        </p:spPr>
        <p:txBody>
          <a:bodyPr/>
          <a:lstStyle/>
          <a:p>
            <a:endParaRPr lang="fi-FI"/>
          </a:p>
        </p:txBody>
      </p:sp>
      <p:sp>
        <p:nvSpPr>
          <p:cNvPr id="6" name="Slide Number Placeholder 5"/>
          <p:cNvSpPr>
            <a:spLocks noGrp="1"/>
          </p:cNvSpPr>
          <p:nvPr>
            <p:ph type="sldNum" sz="quarter" idx="12"/>
          </p:nvPr>
        </p:nvSpPr>
        <p:spPr>
          <a:xfrm>
            <a:off x="6054787" y="6422855"/>
            <a:ext cx="659819" cy="365125"/>
          </a:xfrm>
        </p:spPr>
        <p:txBody>
          <a:bodyPr/>
          <a:lstStyle/>
          <a:p>
            <a:fld id="{BEB22190-C71F-46DA-8D8D-887A8760A4AE}" type="slidenum">
              <a:rPr lang="fi-FI" smtClean="0"/>
              <a:pPr/>
              <a:t>‹#›</a:t>
            </a:fld>
            <a:endParaRPr lang="fi-FI"/>
          </a:p>
        </p:txBody>
      </p:sp>
    </p:spTree>
    <p:extLst>
      <p:ext uri="{BB962C8B-B14F-4D97-AF65-F5344CB8AC3E}">
        <p14:creationId xmlns:p14="http://schemas.microsoft.com/office/powerpoint/2010/main" val="32979233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BEB22190-C71F-46DA-8D8D-887A8760A4AE}" type="slidenum">
              <a:rPr lang="fi-FI" smtClean="0"/>
              <a:pPr/>
              <a:t>‹#›</a:t>
            </a:fld>
            <a:endParaRPr lang="fi-FI"/>
          </a:p>
        </p:txBody>
      </p:sp>
    </p:spTree>
    <p:extLst>
      <p:ext uri="{BB962C8B-B14F-4D97-AF65-F5344CB8AC3E}">
        <p14:creationId xmlns:p14="http://schemas.microsoft.com/office/powerpoint/2010/main" val="3722303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BEB22190-C71F-46DA-8D8D-887A8760A4AE}" type="slidenum">
              <a:rPr lang="fi-FI" smtClean="0"/>
              <a:pPr/>
              <a:t>‹#›</a:t>
            </a:fld>
            <a:endParaRPr lang="fi-FI"/>
          </a:p>
        </p:txBody>
      </p:sp>
    </p:spTree>
    <p:extLst>
      <p:ext uri="{BB962C8B-B14F-4D97-AF65-F5344CB8AC3E}">
        <p14:creationId xmlns:p14="http://schemas.microsoft.com/office/powerpoint/2010/main" val="633237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4893" y="2208879"/>
            <a:ext cx="7886700" cy="1676400"/>
          </a:xfrm>
        </p:spPr>
        <p:txBody>
          <a:bodyPr anchor="ctr">
            <a:noAutofit/>
          </a:bodyPr>
          <a:lstStyle>
            <a:lvl1pPr algn="ctr">
              <a:lnSpc>
                <a:spcPct val="80000"/>
              </a:lnSpc>
              <a:defRPr sz="6000" b="0" spc="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4893" y="3984400"/>
            <a:ext cx="78867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endParaRPr lang="fi-FI"/>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fi-FI"/>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EB22190-C71F-46DA-8D8D-887A8760A4AE}" type="slidenum">
              <a:rPr lang="fi-FI" smtClean="0"/>
              <a:pPr/>
              <a:t>‹#›</a:t>
            </a:fld>
            <a:endParaRPr lang="fi-FI"/>
          </a:p>
        </p:txBody>
      </p:sp>
    </p:spTree>
    <p:extLst>
      <p:ext uri="{BB962C8B-B14F-4D97-AF65-F5344CB8AC3E}">
        <p14:creationId xmlns:p14="http://schemas.microsoft.com/office/powerpoint/2010/main" val="317031813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797"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0600"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BEB22190-C71F-46DA-8D8D-887A8760A4AE}" type="slidenum">
              <a:rPr lang="fi-FI" smtClean="0"/>
              <a:pPr/>
              <a:t>‹#›</a:t>
            </a:fld>
            <a:endParaRPr lang="fi-FI"/>
          </a:p>
        </p:txBody>
      </p:sp>
    </p:spTree>
    <p:extLst>
      <p:ext uri="{BB962C8B-B14F-4D97-AF65-F5344CB8AC3E}">
        <p14:creationId xmlns:p14="http://schemas.microsoft.com/office/powerpoint/2010/main" val="1136701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85800"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656566"/>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0428"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00428" y="2656564"/>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BEB22190-C71F-46DA-8D8D-887A8760A4AE}" type="slidenum">
              <a:rPr lang="fi-FI" smtClean="0"/>
              <a:pPr/>
              <a:t>‹#›</a:t>
            </a:fld>
            <a:endParaRPr lang="fi-FI"/>
          </a:p>
        </p:txBody>
      </p:sp>
    </p:spTree>
    <p:extLst>
      <p:ext uri="{BB962C8B-B14F-4D97-AF65-F5344CB8AC3E}">
        <p14:creationId xmlns:p14="http://schemas.microsoft.com/office/powerpoint/2010/main" val="3252398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BEB22190-C71F-46DA-8D8D-887A8760A4AE}" type="slidenum">
              <a:rPr lang="fi-FI" smtClean="0"/>
              <a:pPr/>
              <a:t>‹#›</a:t>
            </a:fld>
            <a:endParaRPr lang="fi-FI"/>
          </a:p>
        </p:txBody>
      </p:sp>
    </p:spTree>
    <p:extLst>
      <p:ext uri="{BB962C8B-B14F-4D97-AF65-F5344CB8AC3E}">
        <p14:creationId xmlns:p14="http://schemas.microsoft.com/office/powerpoint/2010/main" val="3171751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BEB22190-C71F-46DA-8D8D-887A8760A4AE}" type="slidenum">
              <a:rPr lang="fi-FI" smtClean="0"/>
              <a:pPr/>
              <a:t>‹#›</a:t>
            </a:fld>
            <a:endParaRPr lang="fi-FI"/>
          </a:p>
        </p:txBody>
      </p:sp>
    </p:spTree>
    <p:extLst>
      <p:ext uri="{BB962C8B-B14F-4D97-AF65-F5344CB8AC3E}">
        <p14:creationId xmlns:p14="http://schemas.microsoft.com/office/powerpoint/2010/main" val="3892209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85800" y="2148840"/>
            <a:ext cx="4572000" cy="38404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892568" y="2147487"/>
            <a:ext cx="2560320" cy="3432319"/>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BEB22190-C71F-46DA-8D8D-887A8760A4AE}" type="slidenum">
              <a:rPr lang="fi-FI" smtClean="0"/>
              <a:pPr/>
              <a:t>‹#›</a:t>
            </a:fld>
            <a:endParaRPr lang="fi-FI"/>
          </a:p>
        </p:txBody>
      </p:sp>
    </p:spTree>
    <p:extLst>
      <p:ext uri="{BB962C8B-B14F-4D97-AF65-F5344CB8AC3E}">
        <p14:creationId xmlns:p14="http://schemas.microsoft.com/office/powerpoint/2010/main" val="1275618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685800" y="2211494"/>
            <a:ext cx="4754880" cy="384048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885351" y="2150621"/>
            <a:ext cx="2560320" cy="3429000"/>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BEB22190-C71F-46DA-8D8D-887A8760A4AE}" type="slidenum">
              <a:rPr lang="fi-FI" smtClean="0"/>
              <a:pPr/>
              <a:t>‹#›</a:t>
            </a:fld>
            <a:endParaRPr lang="fi-FI"/>
          </a:p>
        </p:txBody>
      </p:sp>
    </p:spTree>
    <p:extLst>
      <p:ext uri="{BB962C8B-B14F-4D97-AF65-F5344CB8AC3E}">
        <p14:creationId xmlns:p14="http://schemas.microsoft.com/office/powerpoint/2010/main" val="4174373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362" y="176109"/>
            <a:ext cx="9141714"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i-FI"/>
          </a:p>
        </p:txBody>
      </p:sp>
      <p:sp>
        <p:nvSpPr>
          <p:cNvPr id="2" name="Title Placeholder 1"/>
          <p:cNvSpPr>
            <a:spLocks noGrp="1"/>
          </p:cNvSpPr>
          <p:nvPr>
            <p:ph type="title"/>
          </p:nvPr>
        </p:nvSpPr>
        <p:spPr>
          <a:xfrm>
            <a:off x="685019" y="284176"/>
            <a:ext cx="777240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019" y="2011680"/>
            <a:ext cx="777240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557" y="6422855"/>
            <a:ext cx="2595043" cy="365125"/>
          </a:xfrm>
          <a:prstGeom prst="rect">
            <a:avLst/>
          </a:prstGeom>
        </p:spPr>
        <p:txBody>
          <a:bodyPr vert="horz" lIns="91440" tIns="45720" rIns="45720" bIns="45720" rtlCol="0" anchor="ctr"/>
          <a:lstStyle>
            <a:lvl1pPr algn="l">
              <a:defRPr sz="1050">
                <a:solidFill>
                  <a:schemeClr val="tx1"/>
                </a:solidFill>
              </a:defRPr>
            </a:lvl1pPr>
          </a:lstStyle>
          <a:p>
            <a:endParaRPr lang="fi-FI"/>
          </a:p>
        </p:txBody>
      </p:sp>
      <p:sp>
        <p:nvSpPr>
          <p:cNvPr id="5" name="Footer Placeholder 4"/>
          <p:cNvSpPr>
            <a:spLocks noGrp="1"/>
          </p:cNvSpPr>
          <p:nvPr>
            <p:ph type="ftr" sz="quarter" idx="3"/>
          </p:nvPr>
        </p:nvSpPr>
        <p:spPr>
          <a:xfrm>
            <a:off x="4191000" y="6422855"/>
            <a:ext cx="4060627" cy="365125"/>
          </a:xfrm>
          <a:prstGeom prst="rect">
            <a:avLst/>
          </a:prstGeom>
        </p:spPr>
        <p:txBody>
          <a:bodyPr vert="horz" lIns="91440" tIns="45720" rIns="91440" bIns="45720" rtlCol="0" anchor="ctr"/>
          <a:lstStyle>
            <a:lvl1pPr algn="r">
              <a:defRPr sz="1050">
                <a:solidFill>
                  <a:schemeClr val="tx1"/>
                </a:solidFill>
              </a:defRPr>
            </a:lvl1pPr>
          </a:lstStyle>
          <a:p>
            <a:endParaRPr lang="fi-FI"/>
          </a:p>
        </p:txBody>
      </p:sp>
      <p:sp>
        <p:nvSpPr>
          <p:cNvPr id="6" name="Slide Number Placeholder 5"/>
          <p:cNvSpPr>
            <a:spLocks noGrp="1"/>
          </p:cNvSpPr>
          <p:nvPr>
            <p:ph type="sldNum" sz="quarter" idx="4"/>
          </p:nvPr>
        </p:nvSpPr>
        <p:spPr>
          <a:xfrm>
            <a:off x="8265139" y="6422855"/>
            <a:ext cx="709698" cy="365125"/>
          </a:xfrm>
          <a:prstGeom prst="rect">
            <a:avLst/>
          </a:prstGeom>
        </p:spPr>
        <p:txBody>
          <a:bodyPr vert="horz" lIns="45720" tIns="45720" rIns="91440" bIns="45720" rtlCol="0" anchor="ctr"/>
          <a:lstStyle>
            <a:lvl1pPr algn="l">
              <a:defRPr sz="1200" b="0">
                <a:solidFill>
                  <a:schemeClr val="tx1"/>
                </a:solidFill>
              </a:defRPr>
            </a:lvl1pPr>
          </a:lstStyle>
          <a:p>
            <a:fld id="{BEB22190-C71F-46DA-8D8D-887A8760A4AE}" type="slidenum">
              <a:rPr lang="fi-FI" smtClean="0"/>
              <a:pPr/>
              <a:t>‹#›</a:t>
            </a:fld>
            <a:endParaRPr lang="fi-FI"/>
          </a:p>
        </p:txBody>
      </p:sp>
    </p:spTree>
    <p:extLst>
      <p:ext uri="{BB962C8B-B14F-4D97-AF65-F5344CB8AC3E}">
        <p14:creationId xmlns:p14="http://schemas.microsoft.com/office/powerpoint/2010/main" val="2039835180"/>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hyperlink" Target="https://www.minilex.fi/a/h%C3%A4t%C3%A4varjelu-oikeuttaa-puolustautumaan-hy%C3%B6kk%C3%A4ykselt%C3%A4"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05A7B0-5FE9-9A28-9616-C070EB9380D4}"/>
              </a:ext>
            </a:extLst>
          </p:cNvPr>
          <p:cNvPicPr>
            <a:picLocks noChangeAspect="1"/>
          </p:cNvPicPr>
          <p:nvPr/>
        </p:nvPicPr>
        <p:blipFill rotWithShape="1">
          <a:blip r:embed="rId2"/>
          <a:srcRect l="318" r="10680" b="-1"/>
          <a:stretch/>
        </p:blipFill>
        <p:spPr>
          <a:xfrm>
            <a:off x="20" y="10"/>
            <a:ext cx="9143980" cy="6857990"/>
          </a:xfrm>
          <a:prstGeom prst="rect">
            <a:avLst/>
          </a:prstGeom>
        </p:spPr>
      </p:pic>
      <p:sp>
        <p:nvSpPr>
          <p:cNvPr id="9" name="Rectangle 8">
            <a:extLst>
              <a:ext uri="{FF2B5EF4-FFF2-40B4-BE49-F238E27FC236}">
                <a16:creationId xmlns:a16="http://schemas.microsoft.com/office/drawing/2014/main" id="{AD84F4E6-B3B1-40B7-A8C4-2D1683E6F6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2059012"/>
            <a:ext cx="9141714" cy="1828800"/>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Otsikko 1"/>
          <p:cNvSpPr>
            <a:spLocks noGrp="1"/>
          </p:cNvSpPr>
          <p:nvPr>
            <p:ph type="ctrTitle"/>
          </p:nvPr>
        </p:nvSpPr>
        <p:spPr>
          <a:xfrm>
            <a:off x="274319" y="2166364"/>
            <a:ext cx="8603674" cy="1739347"/>
          </a:xfrm>
        </p:spPr>
        <p:txBody>
          <a:bodyPr>
            <a:normAutofit/>
          </a:bodyPr>
          <a:lstStyle/>
          <a:p>
            <a:r>
              <a:rPr lang="fi-FI" sz="5100" b="1" dirty="0">
                <a:solidFill>
                  <a:schemeClr val="tx1"/>
                </a:solidFill>
              </a:rPr>
              <a:t>Liikuntatapahtuman suunnitteluseminaari 1 </a:t>
            </a:r>
          </a:p>
        </p:txBody>
      </p:sp>
      <p:sp>
        <p:nvSpPr>
          <p:cNvPr id="11" name="Rectangle 10">
            <a:extLst>
              <a:ext uri="{FF2B5EF4-FFF2-40B4-BE49-F238E27FC236}">
                <a16:creationId xmlns:a16="http://schemas.microsoft.com/office/drawing/2014/main" id="{67B81D4B-A7B2-4B11-A131-E1B85DFEE4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3887812"/>
            <a:ext cx="9141714" cy="4572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3" name="Alaotsikko 2"/>
          <p:cNvSpPr>
            <a:spLocks noGrp="1"/>
          </p:cNvSpPr>
          <p:nvPr>
            <p:ph type="subTitle" idx="1"/>
          </p:nvPr>
        </p:nvSpPr>
        <p:spPr>
          <a:xfrm>
            <a:off x="220566" y="4687106"/>
            <a:ext cx="8627364" cy="1118158"/>
          </a:xfrm>
        </p:spPr>
        <p:txBody>
          <a:bodyPr>
            <a:normAutofit fontScale="92500"/>
          </a:bodyPr>
          <a:lstStyle/>
          <a:p>
            <a:r>
              <a:rPr lang="fi-FI" sz="2800" dirty="0"/>
              <a:t>Kypärämäen ja Kristillisen kummikoulujen liikuntatapahtuma</a:t>
            </a:r>
            <a:br>
              <a:rPr lang="fi-FI" sz="2800" dirty="0"/>
            </a:br>
            <a:r>
              <a:rPr lang="fi-FI" sz="2800" dirty="0"/>
              <a:t>7.11.2025 klo 8-12</a:t>
            </a:r>
          </a:p>
          <a:p>
            <a:endParaRPr lang="fi-FI" sz="1100" dirty="0">
              <a:solidFill>
                <a:schemeClr val="bg2"/>
              </a:solidFill>
            </a:endParaRPr>
          </a:p>
        </p:txBody>
      </p:sp>
    </p:spTree>
    <p:extLst>
      <p:ext uri="{BB962C8B-B14F-4D97-AF65-F5344CB8AC3E}">
        <p14:creationId xmlns:p14="http://schemas.microsoft.com/office/powerpoint/2010/main" val="3375962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82924" y="618989"/>
            <a:ext cx="7242048" cy="854968"/>
          </a:xfrm>
        </p:spPr>
        <p:txBody>
          <a:bodyPr>
            <a:normAutofit/>
          </a:bodyPr>
          <a:lstStyle/>
          <a:p>
            <a:pPr algn="l"/>
            <a:r>
              <a:rPr lang="fi-FI" dirty="0"/>
              <a:t>Kohderyhmämme:</a:t>
            </a:r>
            <a:endParaRPr lang="en-US" dirty="0"/>
          </a:p>
        </p:txBody>
      </p:sp>
      <p:sp>
        <p:nvSpPr>
          <p:cNvPr id="3" name="Sisällön paikkamerkki 2"/>
          <p:cNvSpPr>
            <a:spLocks noGrp="1"/>
          </p:cNvSpPr>
          <p:nvPr>
            <p:ph sz="half" idx="1"/>
          </p:nvPr>
        </p:nvSpPr>
        <p:spPr>
          <a:xfrm>
            <a:off x="395536" y="2060848"/>
            <a:ext cx="8568952" cy="2808312"/>
          </a:xfrm>
        </p:spPr>
        <p:txBody>
          <a:bodyPr vert="horz" lIns="91440" tIns="45720" rIns="91440" bIns="45720" rtlCol="0" anchor="t">
            <a:normAutofit/>
          </a:bodyPr>
          <a:lstStyle/>
          <a:p>
            <a:pPr marL="0" indent="0">
              <a:buNone/>
            </a:pPr>
            <a:r>
              <a:rPr lang="fi-FI" sz="2400" dirty="0"/>
              <a:t>Kypärämäen ja Kristillisen koulun (5.?) 6.luokkalaiset:</a:t>
            </a:r>
          </a:p>
          <a:p>
            <a:pPr lvl="1"/>
            <a:r>
              <a:rPr lang="fi-FI" sz="2400" cap="none" dirty="0"/>
              <a:t>Noin </a:t>
            </a:r>
            <a:r>
              <a:rPr lang="fi-FI" sz="2400" dirty="0"/>
              <a:t>45-65 </a:t>
            </a:r>
            <a:r>
              <a:rPr lang="fi-FI" sz="2400" cap="none" dirty="0"/>
              <a:t>oppilasta, kahdessa ryhmässä</a:t>
            </a:r>
            <a:r>
              <a:rPr lang="fi-FI" sz="2400" dirty="0"/>
              <a:t> </a:t>
            </a:r>
            <a:endParaRPr lang="fi-FI" sz="2400" cap="none" dirty="0"/>
          </a:p>
          <a:p>
            <a:pPr lvl="1"/>
            <a:r>
              <a:rPr lang="fi-FI" sz="2400" cap="none" dirty="0"/>
              <a:t>ensimmäinen ryhmä saapuu klo </a:t>
            </a:r>
            <a:r>
              <a:rPr lang="fi-FI" sz="2400" dirty="0"/>
              <a:t>8.15,</a:t>
            </a:r>
            <a:r>
              <a:rPr lang="fi-FI" sz="2400" cap="none" dirty="0"/>
              <a:t> toinen n. klo 9.45-10.00?</a:t>
            </a:r>
          </a:p>
          <a:p>
            <a:pPr lvl="1"/>
            <a:r>
              <a:rPr lang="fi-FI" sz="2400" cap="none" dirty="0">
                <a:solidFill>
                  <a:schemeClr val="tx1"/>
                </a:solidFill>
              </a:rPr>
              <a:t>liikuntatapahtuma päättyy </a:t>
            </a:r>
            <a:r>
              <a:rPr lang="fi-FI" sz="2400" dirty="0"/>
              <a:t>n klo 12 (vähän ennen)</a:t>
            </a:r>
            <a:r>
              <a:rPr lang="fi-FI" sz="2400" cap="none" dirty="0">
                <a:solidFill>
                  <a:schemeClr val="accent4"/>
                </a:solidFill>
              </a:rPr>
              <a:t> </a:t>
            </a:r>
            <a:r>
              <a:rPr lang="fi-FI" sz="2400" cap="none" dirty="0">
                <a:solidFill>
                  <a:schemeClr val="tx1"/>
                </a:solidFill>
                <a:sym typeface="Wingdings" panose="05000000000000000000" pitchFamily="2" charset="2"/>
              </a:rPr>
              <a:t> tilojen siivous klo 12.15 mennessä</a:t>
            </a:r>
          </a:p>
          <a:p>
            <a:pPr marL="228600" lvl="1" indent="0">
              <a:buNone/>
            </a:pPr>
            <a:r>
              <a:rPr lang="fi-FI" sz="2400" dirty="0">
                <a:sym typeface="Wingdings" panose="05000000000000000000" pitchFamily="2" charset="2"/>
              </a:rPr>
              <a:t> (tarkista salien varaukset)</a:t>
            </a:r>
          </a:p>
        </p:txBody>
      </p:sp>
      <p:sp>
        <p:nvSpPr>
          <p:cNvPr id="5" name="Tekstiruutu 4"/>
          <p:cNvSpPr txBox="1"/>
          <p:nvPr/>
        </p:nvSpPr>
        <p:spPr>
          <a:xfrm>
            <a:off x="179512" y="5238328"/>
            <a:ext cx="7704856" cy="892552"/>
          </a:xfrm>
          <a:prstGeom prst="rect">
            <a:avLst/>
          </a:prstGeom>
          <a:solidFill>
            <a:schemeClr val="bg2"/>
          </a:solidFill>
        </p:spPr>
        <p:txBody>
          <a:bodyPr wrap="square" rtlCol="0">
            <a:spAutoFit/>
          </a:bodyPr>
          <a:lstStyle/>
          <a:p>
            <a:pPr algn="ctr">
              <a:buFont typeface="Wingdings"/>
              <a:buChar char="à"/>
            </a:pPr>
            <a:r>
              <a:rPr lang="fi-FI" sz="2600" dirty="0">
                <a:latin typeface="+mn-lt"/>
                <a:cs typeface="+mn-cs"/>
                <a:sym typeface="Wingdings" panose="05000000000000000000" pitchFamily="2" charset="2"/>
              </a:rPr>
              <a:t>Tehokas toiminta-aika: huomioikaa, että vaatteiden riisumiseen ja siirtymisiin menee aikaa</a:t>
            </a:r>
            <a:endParaRPr lang="en-US" sz="2600" dirty="0">
              <a:latin typeface="+mn-lt"/>
              <a:cs typeface="+mn-cs"/>
            </a:endParaRPr>
          </a:p>
        </p:txBody>
      </p:sp>
    </p:spTree>
    <p:extLst>
      <p:ext uri="{BB962C8B-B14F-4D97-AF65-F5344CB8AC3E}">
        <p14:creationId xmlns:p14="http://schemas.microsoft.com/office/powerpoint/2010/main" val="4080008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85332" y="618519"/>
            <a:ext cx="7773338" cy="794258"/>
          </a:xfrm>
        </p:spPr>
        <p:txBody>
          <a:bodyPr/>
          <a:lstStyle/>
          <a:p>
            <a:pPr algn="l"/>
            <a:r>
              <a:rPr lang="fi-FI" dirty="0"/>
              <a:t>HUOMIOI tavoitteet!</a:t>
            </a:r>
            <a:endParaRPr lang="en-US" dirty="0"/>
          </a:p>
        </p:txBody>
      </p:sp>
      <p:sp>
        <p:nvSpPr>
          <p:cNvPr id="3" name="Sisällön paikkamerkki 2"/>
          <p:cNvSpPr>
            <a:spLocks noGrp="1"/>
          </p:cNvSpPr>
          <p:nvPr>
            <p:ph idx="1"/>
          </p:nvPr>
        </p:nvSpPr>
        <p:spPr>
          <a:xfrm>
            <a:off x="457200" y="2058448"/>
            <a:ext cx="7715200" cy="4466896"/>
          </a:xfrm>
        </p:spPr>
        <p:txBody>
          <a:bodyPr vert="horz" lIns="91440" tIns="45720" rIns="91440" bIns="45720" rtlCol="0" anchor="t">
            <a:normAutofit/>
          </a:bodyPr>
          <a:lstStyle/>
          <a:p>
            <a:pPr marL="0" indent="0">
              <a:buNone/>
            </a:pPr>
            <a:r>
              <a:rPr lang="fi-FI" sz="2400" b="1" dirty="0">
                <a:sym typeface="Wingdings" panose="05000000000000000000" pitchFamily="2" charset="2"/>
              </a:rPr>
              <a:t>Mikä on tapahtuman tavoite?</a:t>
            </a:r>
          </a:p>
          <a:p>
            <a:r>
              <a:rPr lang="fi-FI" dirty="0">
                <a:sym typeface="Wingdings" panose="05000000000000000000" pitchFamily="2" charset="2"/>
              </a:rPr>
              <a:t>Oppilaiden ottaminen mukaan suunnitteluun</a:t>
            </a:r>
          </a:p>
          <a:p>
            <a:pPr lvl="1"/>
            <a:r>
              <a:rPr lang="fi-FI" cap="none" dirty="0">
                <a:sym typeface="Wingdings" panose="05000000000000000000" pitchFamily="2" charset="2"/>
              </a:rPr>
              <a:t>yhteistyö, osallistaminen</a:t>
            </a:r>
          </a:p>
          <a:p>
            <a:pPr lvl="1"/>
            <a:r>
              <a:rPr lang="fi-FI" cap="none" dirty="0">
                <a:sym typeface="Wingdings" panose="05000000000000000000" pitchFamily="2" charset="2"/>
              </a:rPr>
              <a:t>aiempina vuosina oppilaat toivoneet </a:t>
            </a:r>
            <a:r>
              <a:rPr lang="fi-FI" dirty="0">
                <a:sym typeface="Wingdings" panose="05000000000000000000" pitchFamily="2" charset="2"/>
              </a:rPr>
              <a:t>kaupunki(sotaa)palloa,</a:t>
            </a:r>
            <a:r>
              <a:rPr lang="fi-FI" cap="none" dirty="0">
                <a:sym typeface="Wingdings" panose="05000000000000000000" pitchFamily="2" charset="2"/>
              </a:rPr>
              <a:t> hirven metsästystä, lipunryöstöä…</a:t>
            </a:r>
            <a:endParaRPr lang="fi-FI" cap="none" dirty="0"/>
          </a:p>
          <a:p>
            <a:pPr marL="0" indent="0">
              <a:buNone/>
            </a:pPr>
            <a:r>
              <a:rPr lang="fi-FI" dirty="0"/>
              <a:t>OPS ja laaja-alaiset osaamisalueet (L1, L2 jne.)</a:t>
            </a:r>
          </a:p>
          <a:p>
            <a:pPr lvl="1"/>
            <a:r>
              <a:rPr lang="fi-FI" dirty="0">
                <a:sym typeface="Wingdings" panose="05000000000000000000" pitchFamily="2" charset="2"/>
              </a:rPr>
              <a:t> </a:t>
            </a:r>
            <a:r>
              <a:rPr lang="fi-FI" cap="none" dirty="0">
                <a:sym typeface="Wingdings" panose="05000000000000000000" pitchFamily="2" charset="2"/>
              </a:rPr>
              <a:t>helppo liittää liikuntatapahtuman yhteyteen</a:t>
            </a:r>
          </a:p>
          <a:p>
            <a:pPr marL="0" indent="0">
              <a:buNone/>
            </a:pPr>
            <a:r>
              <a:rPr lang="fi-FI" dirty="0">
                <a:sym typeface="Wingdings" panose="05000000000000000000" pitchFamily="2" charset="2"/>
              </a:rPr>
              <a:t>Eri oppiaineiden integrointi?</a:t>
            </a:r>
          </a:p>
          <a:p>
            <a:pPr lvl="1"/>
            <a:r>
              <a:rPr lang="fi-FI" cap="none" dirty="0">
                <a:sym typeface="Wingdings" panose="05000000000000000000" pitchFamily="2" charset="2"/>
              </a:rPr>
              <a:t>terveystieto / kielet / luonto / turvallisuus / matikka</a:t>
            </a:r>
          </a:p>
          <a:p>
            <a:pPr marL="0" indent="0">
              <a:buNone/>
            </a:pPr>
            <a:r>
              <a:rPr lang="fi-FI" dirty="0">
                <a:sym typeface="Wingdings" panose="05000000000000000000" pitchFamily="2" charset="2"/>
              </a:rPr>
              <a:t>Palaute liikuntatapahtumasta kirjallisesti</a:t>
            </a:r>
          </a:p>
          <a:p>
            <a:pPr lvl="1"/>
            <a:r>
              <a:rPr lang="fi-FI" cap="none" dirty="0">
                <a:sym typeface="Wingdings" panose="05000000000000000000" pitchFamily="2" charset="2"/>
              </a:rPr>
              <a:t>opettajat ja oppilaat?</a:t>
            </a:r>
            <a:endParaRPr lang="en-US" cap="none" dirty="0"/>
          </a:p>
        </p:txBody>
      </p:sp>
    </p:spTree>
    <p:extLst>
      <p:ext uri="{BB962C8B-B14F-4D97-AF65-F5344CB8AC3E}">
        <p14:creationId xmlns:p14="http://schemas.microsoft.com/office/powerpoint/2010/main" val="3664915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85332" y="618519"/>
            <a:ext cx="7773338" cy="1010282"/>
          </a:xfrm>
        </p:spPr>
        <p:txBody>
          <a:bodyPr>
            <a:noAutofit/>
          </a:bodyPr>
          <a:lstStyle/>
          <a:p>
            <a:pPr algn="l"/>
            <a:r>
              <a:rPr lang="fi-FI" sz="4000" dirty="0"/>
              <a:t>1. SUUNNITTELUSEMINAARI</a:t>
            </a:r>
            <a:br>
              <a:rPr lang="fi-FI" sz="4000" dirty="0"/>
            </a:br>
            <a:r>
              <a:rPr lang="fi-FI" sz="4000" dirty="0"/>
              <a:t>		</a:t>
            </a:r>
            <a:endParaRPr lang="fi-FI" sz="3200" dirty="0"/>
          </a:p>
        </p:txBody>
      </p:sp>
      <p:sp>
        <p:nvSpPr>
          <p:cNvPr id="5" name="Sisällön paikkamerkki 4"/>
          <p:cNvSpPr>
            <a:spLocks noGrp="1"/>
          </p:cNvSpPr>
          <p:nvPr>
            <p:ph idx="1"/>
          </p:nvPr>
        </p:nvSpPr>
        <p:spPr>
          <a:xfrm>
            <a:off x="685331" y="1988840"/>
            <a:ext cx="7991125" cy="4680520"/>
          </a:xfrm>
        </p:spPr>
        <p:txBody>
          <a:bodyPr>
            <a:noAutofit/>
          </a:bodyPr>
          <a:lstStyle/>
          <a:p>
            <a:pPr marL="0" indent="0">
              <a:buNone/>
            </a:pPr>
            <a:r>
              <a:rPr lang="fi-FI" sz="2800" b="1" dirty="0"/>
              <a:t>Raamit ja runko tapahtumalle!</a:t>
            </a:r>
          </a:p>
          <a:p>
            <a:pPr>
              <a:buNone/>
            </a:pPr>
            <a:r>
              <a:rPr lang="fi-FI" sz="2400" dirty="0"/>
              <a:t>	- </a:t>
            </a:r>
            <a:r>
              <a:rPr lang="fi-FI" sz="2400" cap="none" dirty="0"/>
              <a:t>mikä on tapahtuman teema?</a:t>
            </a:r>
          </a:p>
          <a:p>
            <a:pPr>
              <a:buNone/>
            </a:pPr>
            <a:r>
              <a:rPr lang="fi-FI" sz="2400" cap="none" dirty="0"/>
              <a:t>	- osallistujat (oppilasryhmien koot)?</a:t>
            </a:r>
          </a:p>
          <a:p>
            <a:pPr>
              <a:buNone/>
            </a:pPr>
            <a:r>
              <a:rPr lang="fi-FI" sz="2400" cap="none" dirty="0"/>
              <a:t>	- missä (tilojen mahdollisuudet ja niiden varmistaminen)?</a:t>
            </a:r>
          </a:p>
          <a:p>
            <a:pPr>
              <a:buNone/>
            </a:pPr>
            <a:r>
              <a:rPr lang="fi-FI" sz="2400" cap="none" dirty="0"/>
              <a:t> 	- työnjako ryhmässä</a:t>
            </a:r>
          </a:p>
          <a:p>
            <a:pPr>
              <a:buNone/>
            </a:pPr>
            <a:r>
              <a:rPr lang="fi-FI" sz="2400" cap="none" dirty="0"/>
              <a:t>	- tapahtuman alustava aikataulu</a:t>
            </a:r>
          </a:p>
          <a:p>
            <a:pPr>
              <a:buNone/>
            </a:pPr>
            <a:r>
              <a:rPr lang="fi-FI" sz="2400" cap="none" dirty="0"/>
              <a:t>	- tiedotus ja yhteistyö koulun kanssa hyvä aloittaa heti (mm. tiedotus/kuvausluvat –koulun opettajan kanssa sopiminen)</a:t>
            </a:r>
          </a:p>
          <a:p>
            <a:endParaRPr lang="fi-FI"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85332" y="618519"/>
            <a:ext cx="7773338" cy="866266"/>
          </a:xfrm>
        </p:spPr>
        <p:txBody>
          <a:bodyPr>
            <a:noAutofit/>
          </a:bodyPr>
          <a:lstStyle/>
          <a:p>
            <a:pPr algn="l"/>
            <a:r>
              <a:rPr lang="fi-FI" sz="4000" dirty="0"/>
              <a:t>2. SUUNNITTELUSEMINAARI</a:t>
            </a:r>
            <a:br>
              <a:rPr lang="fi-FI" sz="4000" dirty="0"/>
            </a:br>
            <a:r>
              <a:rPr lang="fi-FI" sz="4000" dirty="0"/>
              <a:t>		</a:t>
            </a:r>
            <a:endParaRPr lang="fi-FI" sz="3200" dirty="0"/>
          </a:p>
        </p:txBody>
      </p:sp>
      <p:sp>
        <p:nvSpPr>
          <p:cNvPr id="3" name="Sisällön paikkamerkki 2"/>
          <p:cNvSpPr>
            <a:spLocks noGrp="1"/>
          </p:cNvSpPr>
          <p:nvPr>
            <p:ph idx="1"/>
          </p:nvPr>
        </p:nvSpPr>
        <p:spPr>
          <a:xfrm>
            <a:off x="395536" y="2060848"/>
            <a:ext cx="8424936" cy="4797152"/>
          </a:xfrm>
        </p:spPr>
        <p:txBody>
          <a:bodyPr>
            <a:noAutofit/>
          </a:bodyPr>
          <a:lstStyle/>
          <a:p>
            <a:pPr>
              <a:lnSpc>
                <a:spcPct val="100000"/>
              </a:lnSpc>
            </a:pPr>
            <a:r>
              <a:rPr lang="fi-FI" sz="2400" cap="none" dirty="0"/>
              <a:t>tapahtuma on jo lähes ”valmis” eli suunniteltu, kun tullaan toiseen kokoontumiseen</a:t>
            </a:r>
          </a:p>
          <a:p>
            <a:pPr>
              <a:lnSpc>
                <a:spcPct val="100000"/>
              </a:lnSpc>
            </a:pPr>
            <a:r>
              <a:rPr lang="fi-FI" sz="2400" cap="none" dirty="0"/>
              <a:t>sisältöjen (esimerkiksi toimintapisteiden) läpikäynti ja hiominen yhdessä</a:t>
            </a:r>
          </a:p>
          <a:p>
            <a:pPr>
              <a:lnSpc>
                <a:spcPct val="100000"/>
              </a:lnSpc>
            </a:pPr>
            <a:r>
              <a:rPr lang="fi-FI" sz="2400" cap="none" dirty="0"/>
              <a:t>turvallisuussuunnitelman läpikäynti</a:t>
            </a:r>
          </a:p>
          <a:p>
            <a:pPr>
              <a:lnSpc>
                <a:spcPct val="100000"/>
              </a:lnSpc>
            </a:pPr>
            <a:r>
              <a:rPr lang="fi-FI" sz="2400" cap="none" dirty="0"/>
              <a:t>puvut, palkinnot, kuvat…</a:t>
            </a:r>
          </a:p>
          <a:p>
            <a:pPr>
              <a:lnSpc>
                <a:spcPct val="100000"/>
              </a:lnSpc>
            </a:pPr>
            <a:r>
              <a:rPr lang="fi-FI" sz="2400" cap="none" dirty="0"/>
              <a:t>lasten ja opettajien vastaanotto, pukuhuoneet, </a:t>
            </a:r>
            <a:r>
              <a:rPr lang="fi-FI" sz="2400" cap="none" dirty="0" err="1"/>
              <a:t>ryhmiinjako</a:t>
            </a:r>
            <a:r>
              <a:rPr lang="fi-FI" sz="2400" cap="none" dirty="0"/>
              <a:t> (vai opettajien tekemät jaot?), siirtymiset pisteestä toiseen</a:t>
            </a:r>
          </a:p>
          <a:p>
            <a:pPr>
              <a:lnSpc>
                <a:spcPct val="100000"/>
              </a:lnSpc>
            </a:pPr>
            <a:r>
              <a:rPr lang="fi-FI" sz="2400" cap="none" dirty="0"/>
              <a:t>aikataulun hiominen</a:t>
            </a:r>
          </a:p>
          <a:p>
            <a:pPr>
              <a:lnSpc>
                <a:spcPct val="100000"/>
              </a:lnSpc>
            </a:pPr>
            <a:r>
              <a:rPr lang="fi-FI" sz="2400" cap="none" dirty="0"/>
              <a:t>välinevaraukset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7" y="620689"/>
            <a:ext cx="8063132" cy="792088"/>
          </a:xfrm>
        </p:spPr>
        <p:txBody>
          <a:bodyPr>
            <a:normAutofit/>
          </a:bodyPr>
          <a:lstStyle/>
          <a:p>
            <a:pPr algn="l"/>
            <a:r>
              <a:rPr lang="fi-FI" sz="3200"/>
              <a:t>työnjako: yleiset järjestelytehtävät</a:t>
            </a:r>
          </a:p>
        </p:txBody>
      </p:sp>
      <p:sp>
        <p:nvSpPr>
          <p:cNvPr id="3" name="Content Placeholder 2"/>
          <p:cNvSpPr>
            <a:spLocks noGrp="1"/>
          </p:cNvSpPr>
          <p:nvPr>
            <p:ph idx="1"/>
          </p:nvPr>
        </p:nvSpPr>
        <p:spPr>
          <a:xfrm>
            <a:off x="395537" y="1856606"/>
            <a:ext cx="8496944" cy="5001393"/>
          </a:xfrm>
          <a:solidFill>
            <a:schemeClr val="accent1">
              <a:lumMod val="60000"/>
              <a:lumOff val="40000"/>
            </a:schemeClr>
          </a:solidFill>
        </p:spPr>
        <p:txBody>
          <a:bodyPr vert="horz" lIns="91440" tIns="45720" rIns="91440" bIns="45720" rtlCol="0" anchor="t">
            <a:noAutofit/>
          </a:bodyPr>
          <a:lstStyle/>
          <a:p>
            <a:pPr marL="0" indent="0">
              <a:buNone/>
            </a:pPr>
            <a:r>
              <a:rPr lang="fi-FI" sz="1600" b="1" dirty="0">
                <a:solidFill>
                  <a:srgbClr val="0070C0"/>
                </a:solidFill>
                <a:latin typeface="Arial"/>
                <a:cs typeface="Arial"/>
              </a:rPr>
              <a:t>Liikuntatapahtuman vastuuhenkilöt</a:t>
            </a:r>
            <a:r>
              <a:rPr lang="fi-FI" sz="1600" b="1" cap="none" dirty="0">
                <a:solidFill>
                  <a:srgbClr val="0070C0"/>
                </a:solidFill>
                <a:latin typeface="Arial"/>
                <a:cs typeface="Arial"/>
              </a:rPr>
              <a:t> (3 hl</a:t>
            </a:r>
            <a:r>
              <a:rPr lang="fi-FI" sz="1600" b="1" dirty="0">
                <a:solidFill>
                  <a:srgbClr val="0070C0"/>
                </a:solidFill>
                <a:latin typeface="Arial"/>
                <a:cs typeface="Arial"/>
              </a:rPr>
              <a:t>öä, Kasperi, Matleena, </a:t>
            </a:r>
            <a:r>
              <a:rPr lang="fi-FI" sz="1600" b="1" dirty="0" err="1">
                <a:solidFill>
                  <a:srgbClr val="0070C0"/>
                </a:solidFill>
                <a:latin typeface="Arial"/>
                <a:cs typeface="Arial"/>
              </a:rPr>
              <a:t>Nenna</a:t>
            </a:r>
            <a:r>
              <a:rPr lang="fi-FI" sz="1600" b="1" cap="none" dirty="0">
                <a:solidFill>
                  <a:srgbClr val="0070C0"/>
                </a:solidFill>
                <a:latin typeface="Arial"/>
                <a:cs typeface="Arial"/>
              </a:rPr>
              <a:t>): </a:t>
            </a:r>
            <a:r>
              <a:rPr lang="fi-FI" sz="1600" cap="none" dirty="0">
                <a:solidFill>
                  <a:srgbClr val="0070C0"/>
                </a:solidFill>
                <a:latin typeface="Arial"/>
                <a:cs typeface="Arial"/>
              </a:rPr>
              <a:t>toimivat yhteyshenkilönä Susannalle, Anulle ja kouluille ja </a:t>
            </a:r>
            <a:r>
              <a:rPr lang="fi-FI" sz="1600" dirty="0">
                <a:solidFill>
                  <a:srgbClr val="0070C0"/>
                </a:solidFill>
                <a:latin typeface="Arial"/>
                <a:cs typeface="Arial"/>
              </a:rPr>
              <a:t>ovat vastuussa, että kaikki tiimit hoitavat oman osuutensa. </a:t>
            </a:r>
            <a:r>
              <a:rPr lang="fi-FI" sz="1600" cap="none" dirty="0">
                <a:solidFill>
                  <a:srgbClr val="0070C0"/>
                </a:solidFill>
                <a:latin typeface="Arial"/>
                <a:cs typeface="Arial"/>
              </a:rPr>
              <a:t>Kokonaisuus hallussa: kirjallisten suunnitelmien ja välinetarpeiden kokoaminen yhteiseen tiedostoon. Tietävät, kuka vastaa mistäkin ja mikä homma on vielä hoitamatta, huolehtivat turvallisuudesta ja ensiavusta tapahtuman aikana, aikataulusta ym.</a:t>
            </a:r>
          </a:p>
          <a:p>
            <a:pPr marL="0" indent="0">
              <a:buNone/>
            </a:pPr>
            <a:r>
              <a:rPr lang="fi-FI" sz="1600" b="1" cap="none" dirty="0">
                <a:solidFill>
                  <a:srgbClr val="0070C0"/>
                </a:solidFill>
                <a:latin typeface="Arial"/>
                <a:cs typeface="Arial"/>
              </a:rPr>
              <a:t>Tiedotus- ja palautetiimi (5 hlöä:</a:t>
            </a:r>
            <a:r>
              <a:rPr lang="fi-FI" sz="1600" dirty="0">
                <a:solidFill>
                  <a:srgbClr val="0070C0"/>
                </a:solidFill>
                <a:latin typeface="Arial"/>
                <a:cs typeface="Arial"/>
              </a:rPr>
              <a:t> </a:t>
            </a:r>
            <a:r>
              <a:rPr lang="fi-FI" sz="1600" b="1" dirty="0">
                <a:solidFill>
                  <a:srgbClr val="0070C0"/>
                </a:solidFill>
                <a:latin typeface="Arial"/>
                <a:cs typeface="Arial"/>
              </a:rPr>
              <a:t>Jesse, Wilma, Elias M, Riina, Toto):</a:t>
            </a:r>
            <a:r>
              <a:rPr lang="fi-FI" sz="1600" b="1" cap="none" dirty="0">
                <a:solidFill>
                  <a:srgbClr val="0070C0"/>
                </a:solidFill>
                <a:latin typeface="Arial"/>
                <a:cs typeface="Arial"/>
              </a:rPr>
              <a:t> </a:t>
            </a:r>
            <a:r>
              <a:rPr lang="fi-FI" sz="1600" cap="none" dirty="0">
                <a:solidFill>
                  <a:srgbClr val="0070C0"/>
                </a:solidFill>
                <a:latin typeface="Arial"/>
                <a:cs typeface="Arial"/>
              </a:rPr>
              <a:t>mm. mainokset </a:t>
            </a:r>
            <a:r>
              <a:rPr lang="fi-FI" sz="1600" dirty="0">
                <a:solidFill>
                  <a:srgbClr val="0070C0"/>
                </a:solidFill>
                <a:latin typeface="Arial"/>
                <a:cs typeface="Arial"/>
              </a:rPr>
              <a:t>luokille </a:t>
            </a:r>
            <a:r>
              <a:rPr lang="fi-FI" sz="1600" cap="none" dirty="0">
                <a:solidFill>
                  <a:srgbClr val="0070C0"/>
                </a:solidFill>
                <a:latin typeface="Arial"/>
                <a:cs typeface="Arial"/>
              </a:rPr>
              <a:t>tapahtumasta, oppilaiden koteihin tiedote tapahtumasta, kirjallisen palautteen kerääminen tapahtuman jälkeen ja palautteesta raportoiminen kummikoulun loppuseminaarissa. </a:t>
            </a:r>
          </a:p>
          <a:p>
            <a:pPr marL="0" indent="0">
              <a:buNone/>
            </a:pPr>
            <a:r>
              <a:rPr lang="fi-FI" sz="1600" b="1" cap="none" dirty="0">
                <a:solidFill>
                  <a:srgbClr val="0070C0"/>
                </a:solidFill>
                <a:latin typeface="Arial"/>
                <a:cs typeface="Arial"/>
              </a:rPr>
              <a:t>Järjestelytiimi (</a:t>
            </a:r>
            <a:r>
              <a:rPr lang="fi-FI" sz="1600" b="1" dirty="0">
                <a:solidFill>
                  <a:srgbClr val="0070C0"/>
                </a:solidFill>
                <a:latin typeface="Arial"/>
                <a:cs typeface="Arial"/>
              </a:rPr>
              <a:t>6</a:t>
            </a:r>
            <a:r>
              <a:rPr lang="fi-FI" sz="1600" b="1" cap="none" dirty="0">
                <a:solidFill>
                  <a:srgbClr val="0070C0"/>
                </a:solidFill>
                <a:latin typeface="Arial"/>
                <a:cs typeface="Arial"/>
              </a:rPr>
              <a:t> hlö:</a:t>
            </a:r>
            <a:r>
              <a:rPr lang="fi-FI" sz="1600" b="1" dirty="0">
                <a:solidFill>
                  <a:srgbClr val="0070C0"/>
                </a:solidFill>
                <a:latin typeface="Arial"/>
                <a:cs typeface="Arial"/>
              </a:rPr>
              <a:t> Sissi, Aada, Tommi, Roope, Eetu, Vili):</a:t>
            </a:r>
            <a:r>
              <a:rPr lang="fi-FI" sz="1600" b="1" cap="none" dirty="0">
                <a:solidFill>
                  <a:srgbClr val="0070C0"/>
                </a:solidFill>
                <a:latin typeface="Arial"/>
                <a:cs typeface="Arial"/>
              </a:rPr>
              <a:t> </a:t>
            </a:r>
            <a:r>
              <a:rPr lang="fi-FI" sz="1600" cap="none" dirty="0">
                <a:solidFill>
                  <a:srgbClr val="0070C0"/>
                </a:solidFill>
                <a:latin typeface="Arial"/>
                <a:cs typeface="Arial"/>
              </a:rPr>
              <a:t>mm. oppilaiden vastaanotto liikunnalle, ohjaus pukuhuoneisiin, pukuh</a:t>
            </a:r>
            <a:r>
              <a:rPr lang="fi-FI" sz="1600" dirty="0">
                <a:solidFill>
                  <a:srgbClr val="0070C0"/>
                </a:solidFill>
                <a:latin typeface="Arial"/>
                <a:cs typeface="Arial"/>
              </a:rPr>
              <a:t>uoneiden </a:t>
            </a:r>
            <a:r>
              <a:rPr lang="fi-FI" sz="1600" cap="none" dirty="0">
                <a:solidFill>
                  <a:srgbClr val="0070C0"/>
                </a:solidFill>
                <a:latin typeface="Arial"/>
                <a:cs typeface="Arial"/>
              </a:rPr>
              <a:t>lukitus / tavaransäilytys, oppilaiden ryhmäjaot, päivän kulun ohjeistus. </a:t>
            </a:r>
          </a:p>
          <a:p>
            <a:pPr marL="0" indent="0">
              <a:buNone/>
            </a:pPr>
            <a:r>
              <a:rPr lang="fi-FI" sz="1600" b="1" cap="none" dirty="0">
                <a:solidFill>
                  <a:srgbClr val="0070C0"/>
                </a:solidFill>
                <a:latin typeface="Arial"/>
                <a:cs typeface="Arial"/>
              </a:rPr>
              <a:t>Yleistiimi (5 hlö: </a:t>
            </a:r>
            <a:r>
              <a:rPr lang="fi-FI" sz="1600" b="1" dirty="0">
                <a:solidFill>
                  <a:srgbClr val="0070C0"/>
                </a:solidFill>
                <a:latin typeface="Arial"/>
                <a:cs typeface="Arial"/>
              </a:rPr>
              <a:t>Aatu, Jere, Vilja, Joonatan, Elias O</a:t>
            </a:r>
            <a:r>
              <a:rPr lang="fi-FI" sz="1600" b="1" cap="none" dirty="0">
                <a:solidFill>
                  <a:srgbClr val="0070C0"/>
                </a:solidFill>
                <a:latin typeface="Arial"/>
                <a:cs typeface="Arial"/>
              </a:rPr>
              <a:t> </a:t>
            </a:r>
            <a:r>
              <a:rPr lang="fi-FI" sz="1600" b="1" dirty="0">
                <a:solidFill>
                  <a:srgbClr val="0070C0"/>
                </a:solidFill>
                <a:latin typeface="Arial"/>
                <a:cs typeface="Arial"/>
              </a:rPr>
              <a:t>)</a:t>
            </a:r>
            <a:r>
              <a:rPr lang="fi-FI" sz="1600" b="1" cap="none" dirty="0">
                <a:solidFill>
                  <a:srgbClr val="0070C0"/>
                </a:solidFill>
                <a:latin typeface="Arial"/>
                <a:cs typeface="Arial"/>
              </a:rPr>
              <a:t> </a:t>
            </a:r>
            <a:r>
              <a:rPr lang="fi-FI" sz="1600" cap="none" dirty="0">
                <a:solidFill>
                  <a:srgbClr val="0070C0"/>
                </a:solidFill>
                <a:latin typeface="Arial"/>
                <a:cs typeface="Arial"/>
              </a:rPr>
              <a:t>mm. ensiapulaukkujen hankkiminen jokaiseen saliin. </a:t>
            </a:r>
            <a:r>
              <a:rPr lang="fi-FI" sz="1600" dirty="0">
                <a:solidFill>
                  <a:srgbClr val="0070C0"/>
                </a:solidFill>
                <a:latin typeface="Arial"/>
                <a:cs typeface="Arial"/>
              </a:rPr>
              <a:t>T</a:t>
            </a:r>
            <a:r>
              <a:rPr lang="fi-FI" sz="1600" cap="none" dirty="0">
                <a:solidFill>
                  <a:srgbClr val="0070C0"/>
                </a:solidFill>
                <a:latin typeface="Arial"/>
                <a:cs typeface="Arial"/>
              </a:rPr>
              <a:t>urvallisuussuunnitelman tekeminen etukätee</a:t>
            </a:r>
            <a:r>
              <a:rPr lang="fi-FI" sz="1600" dirty="0">
                <a:solidFill>
                  <a:srgbClr val="0070C0"/>
                </a:solidFill>
                <a:latin typeface="Arial"/>
                <a:cs typeface="Arial"/>
              </a:rPr>
              <a:t>n ja siitä tiedottaminen muille. </a:t>
            </a:r>
          </a:p>
        </p:txBody>
      </p:sp>
    </p:spTree>
    <p:extLst>
      <p:ext uri="{BB962C8B-B14F-4D97-AF65-F5344CB8AC3E}">
        <p14:creationId xmlns:p14="http://schemas.microsoft.com/office/powerpoint/2010/main" val="453843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38C1E-4659-2A61-A9EB-FC4214F3E7DE}"/>
              </a:ext>
            </a:extLst>
          </p:cNvPr>
          <p:cNvSpPr>
            <a:spLocks noGrp="1"/>
          </p:cNvSpPr>
          <p:nvPr>
            <p:ph type="title"/>
          </p:nvPr>
        </p:nvSpPr>
        <p:spPr/>
        <p:txBody>
          <a:bodyPr/>
          <a:lstStyle/>
          <a:p>
            <a:endParaRPr lang="fi-FI"/>
          </a:p>
        </p:txBody>
      </p:sp>
      <p:sp>
        <p:nvSpPr>
          <p:cNvPr id="3" name="Content Placeholder 2">
            <a:extLst>
              <a:ext uri="{FF2B5EF4-FFF2-40B4-BE49-F238E27FC236}">
                <a16:creationId xmlns:a16="http://schemas.microsoft.com/office/drawing/2014/main" id="{F03EA5E7-ECA8-116A-7F9B-6DD3D825E350}"/>
              </a:ext>
            </a:extLst>
          </p:cNvPr>
          <p:cNvSpPr>
            <a:spLocks noGrp="1"/>
          </p:cNvSpPr>
          <p:nvPr>
            <p:ph idx="1"/>
          </p:nvPr>
        </p:nvSpPr>
        <p:spPr/>
        <p:txBody>
          <a:bodyPr/>
          <a:lstStyle/>
          <a:p>
            <a:r>
              <a:rPr lang="fi-FI" dirty="0"/>
              <a:t>BRAIN STORM: PÄIVÄN TEEMA / SALIEN TEEMAT</a:t>
            </a:r>
          </a:p>
          <a:p>
            <a:r>
              <a:rPr lang="fi-FI" b="1" dirty="0"/>
              <a:t>SELVIYTYJÄT (TV-FORMAATIT)</a:t>
            </a:r>
          </a:p>
          <a:p>
            <a:r>
              <a:rPr lang="fi-FI" b="1" dirty="0"/>
              <a:t>AMAZING RACE</a:t>
            </a:r>
          </a:p>
          <a:p>
            <a:r>
              <a:rPr lang="fi-FI" b="1" dirty="0"/>
              <a:t>ERIKOISJOUKOT</a:t>
            </a:r>
          </a:p>
          <a:p>
            <a:r>
              <a:rPr lang="fi-FI" dirty="0"/>
              <a:t>AMMATIT</a:t>
            </a:r>
          </a:p>
          <a:p>
            <a:r>
              <a:rPr lang="fi-FI" dirty="0"/>
              <a:t>VÄRIT</a:t>
            </a:r>
          </a:p>
          <a:p>
            <a:r>
              <a:rPr lang="fi-FI" dirty="0"/>
              <a:t>OLYMPIALAISET</a:t>
            </a:r>
          </a:p>
          <a:p>
            <a:r>
              <a:rPr lang="fi-FI" dirty="0"/>
              <a:t>MATKA MAAILMAN YMPÄRI </a:t>
            </a:r>
          </a:p>
          <a:p>
            <a:endParaRPr lang="fi-FI" dirty="0"/>
          </a:p>
        </p:txBody>
      </p:sp>
    </p:spTree>
    <p:extLst>
      <p:ext uri="{BB962C8B-B14F-4D97-AF65-F5344CB8AC3E}">
        <p14:creationId xmlns:p14="http://schemas.microsoft.com/office/powerpoint/2010/main" val="2646518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026" y="476672"/>
            <a:ext cx="7773338" cy="504056"/>
          </a:xfrm>
        </p:spPr>
        <p:txBody>
          <a:bodyPr>
            <a:normAutofit fontScale="90000"/>
          </a:bodyPr>
          <a:lstStyle/>
          <a:p>
            <a:pPr algn="l"/>
            <a:r>
              <a:rPr lang="fi-FI" dirty="0"/>
              <a:t>Työnjakoa: toimintapisteet</a:t>
            </a:r>
          </a:p>
        </p:txBody>
      </p:sp>
      <p:sp>
        <p:nvSpPr>
          <p:cNvPr id="3" name="Sisällön paikkamerkki 2"/>
          <p:cNvSpPr>
            <a:spLocks noGrp="1"/>
          </p:cNvSpPr>
          <p:nvPr>
            <p:ph idx="1"/>
          </p:nvPr>
        </p:nvSpPr>
        <p:spPr>
          <a:xfrm>
            <a:off x="669026" y="1844824"/>
            <a:ext cx="8135141" cy="4824536"/>
          </a:xfrm>
          <a:solidFill>
            <a:schemeClr val="accent2">
              <a:lumMod val="60000"/>
              <a:lumOff val="40000"/>
            </a:schemeClr>
          </a:solidFill>
        </p:spPr>
        <p:txBody>
          <a:bodyPr vert="horz" lIns="91440" tIns="45720" rIns="91440" bIns="45720" rtlCol="0" anchor="t">
            <a:noAutofit/>
          </a:bodyPr>
          <a:lstStyle/>
          <a:p>
            <a:pPr marL="0" indent="0">
              <a:buNone/>
            </a:pPr>
            <a:r>
              <a:rPr lang="fi-FI" sz="1800" cap="none" dirty="0">
                <a:solidFill>
                  <a:srgbClr val="0070C0"/>
                </a:solidFill>
                <a:latin typeface="Arial" panose="020B0604020202020204" pitchFamily="34" charset="0"/>
                <a:cs typeface="Arial" panose="020B0604020202020204" pitchFamily="34" charset="0"/>
              </a:rPr>
              <a:t>*Toimintavastaavat saleissa/luokissa: toiminnan suunnittelu, organisointi, rakentaminen ja purkaminen </a:t>
            </a:r>
          </a:p>
          <a:p>
            <a:pPr marL="0" indent="0">
              <a:buNone/>
            </a:pPr>
            <a:r>
              <a:rPr lang="fi-FI" sz="1800" b="1" cap="none" dirty="0">
                <a:solidFill>
                  <a:srgbClr val="0070C0"/>
                </a:solidFill>
                <a:latin typeface="Arial" panose="020B0604020202020204" pitchFamily="34" charset="0"/>
                <a:cs typeface="Arial" panose="020B0604020202020204" pitchFamily="34" charset="0"/>
              </a:rPr>
              <a:t>&gt;&gt;kaikki (paitsi </a:t>
            </a:r>
            <a:r>
              <a:rPr lang="fi-FI" sz="1800" b="1" dirty="0">
                <a:solidFill>
                  <a:srgbClr val="0070C0"/>
                </a:solidFill>
                <a:latin typeface="Arial" panose="020B0604020202020204" pitchFamily="34" charset="0"/>
                <a:cs typeface="Arial" panose="020B0604020202020204" pitchFamily="34" charset="0"/>
              </a:rPr>
              <a:t>tapahtumavastaavat</a:t>
            </a:r>
            <a:r>
              <a:rPr lang="fi-FI" sz="1800" b="1" cap="none" dirty="0">
                <a:solidFill>
                  <a:srgbClr val="0070C0"/>
                </a:solidFill>
                <a:latin typeface="Arial" panose="020B0604020202020204" pitchFamily="34" charset="0"/>
                <a:cs typeface="Arial" panose="020B0604020202020204" pitchFamily="34" charset="0"/>
              </a:rPr>
              <a:t>) osallistuvat näihin </a:t>
            </a:r>
            <a:endParaRPr lang="fi-FI" sz="1800" cap="none" dirty="0">
              <a:solidFill>
                <a:srgbClr val="0070C0"/>
              </a:solidFill>
              <a:latin typeface="Arial" panose="020B0604020202020204" pitchFamily="34" charset="0"/>
              <a:cs typeface="Arial" panose="020B0604020202020204" pitchFamily="34" charset="0"/>
            </a:endParaRPr>
          </a:p>
          <a:p>
            <a:pPr marL="0" indent="0">
              <a:buNone/>
            </a:pPr>
            <a:r>
              <a:rPr lang="fi-FI" sz="1800" cap="none" dirty="0">
                <a:solidFill>
                  <a:srgbClr val="0070C0"/>
                </a:solidFill>
                <a:latin typeface="Arial" panose="020B0604020202020204" pitchFamily="34" charset="0"/>
                <a:cs typeface="Arial" panose="020B0604020202020204" pitchFamily="34" charset="0"/>
              </a:rPr>
              <a:t>*Liikuntapäivän yhteinen teema: </a:t>
            </a:r>
            <a:r>
              <a:rPr lang="fi-FI" sz="1800" dirty="0">
                <a:solidFill>
                  <a:srgbClr val="0070C0"/>
                </a:solidFill>
                <a:latin typeface="Arial" panose="020B0604020202020204" pitchFamily="34" charset="0"/>
                <a:cs typeface="Arial" panose="020B0604020202020204" pitchFamily="34" charset="0"/>
              </a:rPr>
              <a:t>TV-formaatit</a:t>
            </a:r>
            <a:endParaRPr lang="fi-FI" sz="1800" cap="none" dirty="0">
              <a:solidFill>
                <a:srgbClr val="0070C0"/>
              </a:solidFill>
              <a:latin typeface="Arial" panose="020B0604020202020204" pitchFamily="34" charset="0"/>
              <a:cs typeface="Arial" panose="020B0604020202020204" pitchFamily="34" charset="0"/>
            </a:endParaRPr>
          </a:p>
          <a:p>
            <a:pPr marL="0" indent="0">
              <a:buNone/>
            </a:pPr>
            <a:r>
              <a:rPr lang="fi-FI" sz="1800" cap="none" dirty="0">
                <a:solidFill>
                  <a:srgbClr val="0070C0"/>
                </a:solidFill>
                <a:latin typeface="Arial" panose="020B0604020202020204" pitchFamily="34" charset="0"/>
                <a:cs typeface="Arial" panose="020B0604020202020204" pitchFamily="34" charset="0"/>
              </a:rPr>
              <a:t>*Salien teemat: </a:t>
            </a:r>
            <a:r>
              <a:rPr lang="fi-FI" sz="1800" dirty="0">
                <a:solidFill>
                  <a:srgbClr val="0070C0"/>
                </a:solidFill>
                <a:latin typeface="Arial"/>
                <a:cs typeface="Arial"/>
              </a:rPr>
              <a:t> </a:t>
            </a:r>
            <a:endParaRPr lang="fi-FI" sz="1800" cap="none" dirty="0">
              <a:solidFill>
                <a:srgbClr val="0070C0"/>
              </a:solidFill>
              <a:latin typeface="Arial" panose="020B0604020202020204" pitchFamily="34" charset="0"/>
              <a:cs typeface="Arial" panose="020B0604020202020204" pitchFamily="34" charset="0"/>
            </a:endParaRPr>
          </a:p>
          <a:p>
            <a:pPr lvl="1"/>
            <a:r>
              <a:rPr lang="fi-FI" sz="1800" b="1" cap="none" dirty="0">
                <a:solidFill>
                  <a:srgbClr val="0070C0"/>
                </a:solidFill>
                <a:latin typeface="Arial"/>
                <a:cs typeface="Arial"/>
              </a:rPr>
              <a:t>TS</a:t>
            </a:r>
            <a:r>
              <a:rPr lang="fi-FI" sz="1800" b="1" dirty="0">
                <a:solidFill>
                  <a:srgbClr val="0070C0"/>
                </a:solidFill>
                <a:latin typeface="Arial"/>
                <a:cs typeface="Arial"/>
              </a:rPr>
              <a:t>: Selviytyjät (Joonatan, Aada, Vilja, Elias M, Sissi, Aatu)</a:t>
            </a:r>
          </a:p>
          <a:p>
            <a:pPr lvl="1"/>
            <a:r>
              <a:rPr lang="fi-FI" sz="1800" b="1" cap="none" dirty="0">
                <a:solidFill>
                  <a:srgbClr val="0070C0"/>
                </a:solidFill>
                <a:latin typeface="Arial"/>
                <a:cs typeface="Arial"/>
              </a:rPr>
              <a:t>VS</a:t>
            </a:r>
            <a:r>
              <a:rPr lang="fi-FI" sz="1800" b="1" dirty="0">
                <a:solidFill>
                  <a:srgbClr val="0070C0"/>
                </a:solidFill>
                <a:latin typeface="Arial"/>
                <a:cs typeface="Arial"/>
              </a:rPr>
              <a:t>: Erikoisjoukot (Wilma, Jesse, Riina, Roope, Eetu, Elias O)</a:t>
            </a:r>
            <a:endParaRPr lang="fi-FI" sz="1800" dirty="0">
              <a:solidFill>
                <a:srgbClr val="0070C0"/>
              </a:solidFill>
              <a:latin typeface="Arial"/>
              <a:cs typeface="Arial"/>
            </a:endParaRPr>
          </a:p>
          <a:p>
            <a:pPr lvl="1"/>
            <a:r>
              <a:rPr lang="fi-FI" sz="1800" b="1" cap="none" dirty="0">
                <a:solidFill>
                  <a:srgbClr val="0070C0"/>
                </a:solidFill>
                <a:latin typeface="Arial"/>
                <a:cs typeface="Arial"/>
              </a:rPr>
              <a:t>RS</a:t>
            </a:r>
            <a:r>
              <a:rPr lang="fi-FI" sz="1800" b="1" dirty="0">
                <a:solidFill>
                  <a:srgbClr val="0070C0"/>
                </a:solidFill>
                <a:latin typeface="Arial"/>
                <a:cs typeface="Arial"/>
              </a:rPr>
              <a:t>: </a:t>
            </a:r>
            <a:r>
              <a:rPr lang="fi-FI" sz="1800" b="1" dirty="0" err="1">
                <a:solidFill>
                  <a:srgbClr val="0070C0"/>
                </a:solidFill>
                <a:latin typeface="Arial"/>
                <a:cs typeface="Arial"/>
              </a:rPr>
              <a:t>Amazing</a:t>
            </a:r>
            <a:r>
              <a:rPr lang="fi-FI" sz="1800" b="1" dirty="0">
                <a:solidFill>
                  <a:srgbClr val="0070C0"/>
                </a:solidFill>
                <a:latin typeface="Arial"/>
                <a:cs typeface="Arial"/>
              </a:rPr>
              <a:t> </a:t>
            </a:r>
            <a:r>
              <a:rPr lang="fi-FI" sz="1800" b="1" dirty="0" err="1">
                <a:solidFill>
                  <a:srgbClr val="0070C0"/>
                </a:solidFill>
                <a:latin typeface="Arial"/>
                <a:cs typeface="Arial"/>
              </a:rPr>
              <a:t>Race</a:t>
            </a:r>
            <a:r>
              <a:rPr lang="fi-FI" sz="1800" b="1" dirty="0">
                <a:solidFill>
                  <a:srgbClr val="0070C0"/>
                </a:solidFill>
                <a:latin typeface="Arial"/>
                <a:cs typeface="Arial"/>
              </a:rPr>
              <a:t> (Vili, Tommi, Jere, Toto, </a:t>
            </a:r>
            <a:r>
              <a:rPr lang="fi-FI" sz="1800" b="1" dirty="0" err="1">
                <a:solidFill>
                  <a:srgbClr val="0070C0"/>
                </a:solidFill>
                <a:latin typeface="Arial"/>
                <a:cs typeface="Arial"/>
              </a:rPr>
              <a:t>Nenna</a:t>
            </a:r>
            <a:r>
              <a:rPr lang="fi-FI" sz="1800" b="1" dirty="0">
                <a:solidFill>
                  <a:srgbClr val="0070C0"/>
                </a:solidFill>
                <a:latin typeface="Arial"/>
                <a:cs typeface="Arial"/>
              </a:rPr>
              <a:t>)</a:t>
            </a:r>
          </a:p>
          <a:p>
            <a:pPr marL="0" indent="0">
              <a:buNone/>
            </a:pPr>
            <a:r>
              <a:rPr lang="fi-FI" sz="1800" cap="none" dirty="0">
                <a:solidFill>
                  <a:srgbClr val="0070C0"/>
                </a:solidFill>
                <a:latin typeface="Arial" panose="020B0604020202020204" pitchFamily="34" charset="0"/>
                <a:cs typeface="Arial" panose="020B0604020202020204" pitchFamily="34" charset="0"/>
              </a:rPr>
              <a:t>*Oppilaiden osallistaminen suunnitteluun?</a:t>
            </a:r>
          </a:p>
          <a:p>
            <a:pPr marL="0" indent="0">
              <a:buNone/>
            </a:pPr>
            <a:r>
              <a:rPr lang="fi-FI" sz="1800" cap="none" dirty="0">
                <a:solidFill>
                  <a:srgbClr val="0070C0"/>
                </a:solidFill>
                <a:latin typeface="Arial" panose="020B0604020202020204" pitchFamily="34" charset="0"/>
                <a:cs typeface="Arial" panose="020B0604020202020204" pitchFamily="34" charset="0"/>
              </a:rPr>
              <a:t>*Eri oppiaineiden integrointi?</a:t>
            </a:r>
          </a:p>
          <a:p>
            <a:pPr marL="0" indent="0">
              <a:buNone/>
            </a:pPr>
            <a:r>
              <a:rPr lang="fi-FI" sz="1800" cap="none" dirty="0">
                <a:solidFill>
                  <a:srgbClr val="0070C0"/>
                </a:solidFill>
                <a:latin typeface="Arial" panose="020B0604020202020204" pitchFamily="34" charset="0"/>
                <a:cs typeface="Arial" panose="020B0604020202020204" pitchFamily="34" charset="0"/>
              </a:rPr>
              <a:t>*Aikataulun sopiminen yhteisesti</a:t>
            </a:r>
          </a:p>
          <a:p>
            <a:pPr marL="0" indent="0">
              <a:buNone/>
            </a:pPr>
            <a:r>
              <a:rPr lang="fi-FI" sz="1800" cap="none" dirty="0">
                <a:solidFill>
                  <a:srgbClr val="0070C0"/>
                </a:solidFill>
                <a:latin typeface="Arial" panose="020B0604020202020204" pitchFamily="34" charset="0"/>
                <a:cs typeface="Arial" panose="020B0604020202020204" pitchFamily="34" charset="0"/>
              </a:rPr>
              <a:t>*Kukin tiimi hoitaa itse organisoinnin, välinevaraukset ym</a:t>
            </a:r>
            <a:r>
              <a:rPr lang="fi-FI" sz="1800" cap="none" dirty="0">
                <a:latin typeface="Arial" panose="020B0604020202020204" pitchFamily="34" charset="0"/>
                <a:cs typeface="Arial" panose="020B0604020202020204" pitchFamily="34" charset="0"/>
              </a:rPr>
              <a:t>.</a:t>
            </a:r>
          </a:p>
          <a:p>
            <a:pPr marL="457200" lvl="1" indent="0">
              <a:buNone/>
            </a:pPr>
            <a:endParaRPr lang="fi-FI" sz="1800" cap="none" dirty="0">
              <a:solidFill>
                <a:schemeClr val="tx1"/>
              </a:solidFill>
              <a:latin typeface="Arial" panose="020B0604020202020204" pitchFamily="34" charset="0"/>
              <a:cs typeface="Arial" panose="020B0604020202020204" pitchFamily="34" charset="0"/>
            </a:endParaRPr>
          </a:p>
          <a:p>
            <a:endParaRPr lang="en-US" sz="1800"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24641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2696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251520" y="2132855"/>
            <a:ext cx="8892480" cy="1296145"/>
          </a:xfrm>
        </p:spPr>
        <p:txBody>
          <a:bodyPr>
            <a:normAutofit/>
          </a:bodyPr>
          <a:lstStyle/>
          <a:p>
            <a:r>
              <a:rPr lang="fi-FI" sz="4000" b="1" dirty="0"/>
              <a:t>Liikuntatapahtuman suunnitteluseminaari 2</a:t>
            </a:r>
          </a:p>
        </p:txBody>
      </p:sp>
      <p:sp>
        <p:nvSpPr>
          <p:cNvPr id="3" name="Alaotsikko 2"/>
          <p:cNvSpPr>
            <a:spLocks noGrp="1"/>
          </p:cNvSpPr>
          <p:nvPr>
            <p:ph type="subTitle" idx="1"/>
          </p:nvPr>
        </p:nvSpPr>
        <p:spPr>
          <a:xfrm>
            <a:off x="279372" y="3933056"/>
            <a:ext cx="8612443" cy="1080120"/>
          </a:xfrm>
        </p:spPr>
        <p:txBody>
          <a:bodyPr vert="horz" lIns="91440" tIns="45720" rIns="91440" bIns="45720" rtlCol="0" anchor="t">
            <a:normAutofit/>
          </a:bodyPr>
          <a:lstStyle/>
          <a:p>
            <a:r>
              <a:rPr lang="fi-FI" sz="3200" dirty="0"/>
              <a:t>Kypärämäen ja Kristillisen koulun liikuntapäivä</a:t>
            </a:r>
            <a:br>
              <a:rPr lang="fi-FI" sz="3200" dirty="0">
                <a:solidFill>
                  <a:schemeClr val="tx1"/>
                </a:solidFill>
              </a:rPr>
            </a:br>
            <a:r>
              <a:rPr lang="fi-FI" sz="3200" dirty="0">
                <a:solidFill>
                  <a:schemeClr val="tx1"/>
                </a:solidFill>
              </a:rPr>
              <a:t>7</a:t>
            </a:r>
            <a:r>
              <a:rPr lang="fi-FI" sz="3200" dirty="0"/>
              <a:t>.11.2025 klo 8-12</a:t>
            </a:r>
          </a:p>
          <a:p>
            <a:endParaRPr lang="fi-FI" dirty="0">
              <a:solidFill>
                <a:schemeClr val="tx1"/>
              </a:solidFill>
            </a:endParaRPr>
          </a:p>
        </p:txBody>
      </p:sp>
    </p:spTree>
    <p:extLst>
      <p:ext uri="{BB962C8B-B14F-4D97-AF65-F5344CB8AC3E}">
        <p14:creationId xmlns:p14="http://schemas.microsoft.com/office/powerpoint/2010/main" val="1830554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85332" y="618519"/>
            <a:ext cx="7773338" cy="1082290"/>
          </a:xfrm>
        </p:spPr>
        <p:txBody>
          <a:bodyPr>
            <a:noAutofit/>
          </a:bodyPr>
          <a:lstStyle/>
          <a:p>
            <a:pPr algn="l"/>
            <a:r>
              <a:rPr lang="fi-FI" sz="4000" dirty="0"/>
              <a:t>2. SUUNNITTELUSEMINAARI</a:t>
            </a:r>
            <a:br>
              <a:rPr lang="fi-FI" sz="4000" dirty="0"/>
            </a:br>
            <a:r>
              <a:rPr lang="fi-FI" sz="4000" dirty="0"/>
              <a:t>	</a:t>
            </a:r>
            <a:endParaRPr lang="fi-FI" sz="3200" dirty="0">
              <a:solidFill>
                <a:srgbClr val="FF0000"/>
              </a:solidFill>
            </a:endParaRPr>
          </a:p>
        </p:txBody>
      </p:sp>
      <p:sp>
        <p:nvSpPr>
          <p:cNvPr id="3" name="Sisällön paikkamerkki 2"/>
          <p:cNvSpPr>
            <a:spLocks noGrp="1"/>
          </p:cNvSpPr>
          <p:nvPr>
            <p:ph idx="1"/>
          </p:nvPr>
        </p:nvSpPr>
        <p:spPr>
          <a:xfrm>
            <a:off x="685331" y="2060848"/>
            <a:ext cx="8207149" cy="4536504"/>
          </a:xfrm>
        </p:spPr>
        <p:txBody>
          <a:bodyPr vert="horz" lIns="91440" tIns="45720" rIns="91440" bIns="45720" rtlCol="0" anchor="t">
            <a:noAutofit/>
          </a:bodyPr>
          <a:lstStyle/>
          <a:p>
            <a:r>
              <a:rPr lang="fi-FI" sz="2400" cap="none" dirty="0"/>
              <a:t>tapahtuma jo lähes ”valmis” eli suunniteltu kun tullaan toiseen kokoontumiseen</a:t>
            </a:r>
          </a:p>
          <a:p>
            <a:r>
              <a:rPr lang="fi-FI" sz="2400" dirty="0"/>
              <a:t>sisältöjen</a:t>
            </a:r>
            <a:r>
              <a:rPr lang="fi-FI" sz="2400" cap="none" dirty="0"/>
              <a:t> läpikäynti ja hiominen yhdessä</a:t>
            </a:r>
          </a:p>
          <a:p>
            <a:r>
              <a:rPr lang="fi-FI" sz="2400" cap="none" dirty="0"/>
              <a:t>turvallisuussuunnitelman läpikäynti</a:t>
            </a:r>
          </a:p>
          <a:p>
            <a:r>
              <a:rPr lang="fi-FI" sz="2400" cap="none" dirty="0"/>
              <a:t>puvut, palkinnot…</a:t>
            </a:r>
          </a:p>
          <a:p>
            <a:r>
              <a:rPr lang="fi-FI" sz="2400" cap="none" dirty="0"/>
              <a:t>lasten ja opettajien vastaanotto, pukuhuoneet, ryhmiin jako, siirtymiset pisteestä toiseen</a:t>
            </a:r>
          </a:p>
          <a:p>
            <a:r>
              <a:rPr lang="fi-FI" sz="2400" cap="none" dirty="0"/>
              <a:t>aikataulun hiominen</a:t>
            </a:r>
          </a:p>
          <a:p>
            <a:r>
              <a:rPr lang="fi-FI" sz="2400" cap="none" dirty="0"/>
              <a:t>Välinevaraukset (salivastaavat miettivät, tekevät ennakkoon varauksen)</a:t>
            </a:r>
          </a:p>
        </p:txBody>
      </p:sp>
    </p:spTree>
    <p:extLst>
      <p:ext uri="{BB962C8B-B14F-4D97-AF65-F5344CB8AC3E}">
        <p14:creationId xmlns:p14="http://schemas.microsoft.com/office/powerpoint/2010/main" val="3122383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344A1-E209-323E-52A4-858B71336BF7}"/>
              </a:ext>
            </a:extLst>
          </p:cNvPr>
          <p:cNvSpPr>
            <a:spLocks noGrp="1"/>
          </p:cNvSpPr>
          <p:nvPr>
            <p:ph type="ctrTitle"/>
          </p:nvPr>
        </p:nvSpPr>
        <p:spPr/>
        <p:txBody>
          <a:bodyPr>
            <a:normAutofit fontScale="90000"/>
          </a:bodyPr>
          <a:lstStyle/>
          <a:p>
            <a:r>
              <a:rPr lang="fi-FI" dirty="0"/>
              <a:t>1. suunnitteluseminaari</a:t>
            </a:r>
          </a:p>
        </p:txBody>
      </p:sp>
      <p:sp>
        <p:nvSpPr>
          <p:cNvPr id="3" name="Subtitle 2">
            <a:extLst>
              <a:ext uri="{FF2B5EF4-FFF2-40B4-BE49-F238E27FC236}">
                <a16:creationId xmlns:a16="http://schemas.microsoft.com/office/drawing/2014/main" id="{171ED2F0-43F7-DE2B-C9AE-548A4585786D}"/>
              </a:ext>
            </a:extLst>
          </p:cNvPr>
          <p:cNvSpPr>
            <a:spLocks noGrp="1"/>
          </p:cNvSpPr>
          <p:nvPr>
            <p:ph type="subTitle" idx="1"/>
          </p:nvPr>
        </p:nvSpPr>
        <p:spPr/>
        <p:txBody>
          <a:bodyPr/>
          <a:lstStyle/>
          <a:p>
            <a:endParaRPr lang="fi-FI"/>
          </a:p>
        </p:txBody>
      </p:sp>
    </p:spTree>
    <p:extLst>
      <p:ext uri="{BB962C8B-B14F-4D97-AF65-F5344CB8AC3E}">
        <p14:creationId xmlns:p14="http://schemas.microsoft.com/office/powerpoint/2010/main" val="26041328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a:t>Liikuntatapahtuman eteneminen ja kysymyksiä pohdittavaksi</a:t>
            </a:r>
          </a:p>
        </p:txBody>
      </p:sp>
      <p:sp>
        <p:nvSpPr>
          <p:cNvPr id="3" name="Sisällön paikkamerkki 2"/>
          <p:cNvSpPr>
            <a:spLocks noGrp="1"/>
          </p:cNvSpPr>
          <p:nvPr>
            <p:ph sz="quarter" idx="13"/>
          </p:nvPr>
        </p:nvSpPr>
        <p:spPr>
          <a:xfrm>
            <a:off x="685018" y="2276872"/>
            <a:ext cx="8161861" cy="4145672"/>
          </a:xfrm>
        </p:spPr>
        <p:txBody>
          <a:bodyPr>
            <a:normAutofit/>
          </a:bodyPr>
          <a:lstStyle/>
          <a:p>
            <a:r>
              <a:rPr lang="fi-FI" sz="2400" dirty="0"/>
              <a:t>Miten tapahtuma alkaa?</a:t>
            </a:r>
          </a:p>
          <a:p>
            <a:pPr lvl="1"/>
            <a:r>
              <a:rPr lang="fi-FI" sz="2400" dirty="0"/>
              <a:t>Yhteinen kokoontuminen?  Alkuinfo &gt;&gt; tunnelman luominen </a:t>
            </a:r>
          </a:p>
          <a:p>
            <a:r>
              <a:rPr lang="fi-FI" sz="2400" dirty="0"/>
              <a:t>Miten vaihdot pisteeltä toiselle tapahtuvat? Kuka ohjaa (aikataulun mukaan)?  Voisiko vaihtoihin olla joku hauska/jännittävä tapa </a:t>
            </a:r>
          </a:p>
          <a:p>
            <a:r>
              <a:rPr lang="fi-FI" sz="2400" dirty="0"/>
              <a:t>Miten tapahtuma päättyy?</a:t>
            </a:r>
          </a:p>
          <a:p>
            <a:pPr lvl="1"/>
            <a:r>
              <a:rPr lang="fi-FI" sz="2400" dirty="0"/>
              <a:t>Yhteinen kokoontuminen ja oppilaiden  ”laskenta”</a:t>
            </a:r>
          </a:p>
          <a:p>
            <a:r>
              <a:rPr lang="fi-FI" sz="2400" dirty="0"/>
              <a:t>Palautteen  kerääminen tapahtumasta (annettu työryhmä)</a:t>
            </a:r>
          </a:p>
        </p:txBody>
      </p:sp>
    </p:spTree>
    <p:extLst>
      <p:ext uri="{BB962C8B-B14F-4D97-AF65-F5344CB8AC3E}">
        <p14:creationId xmlns:p14="http://schemas.microsoft.com/office/powerpoint/2010/main" val="1162266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618519"/>
            <a:ext cx="7773338" cy="1010282"/>
          </a:xfrm>
        </p:spPr>
        <p:txBody>
          <a:bodyPr/>
          <a:lstStyle/>
          <a:p>
            <a:pPr algn="l"/>
            <a:r>
              <a:rPr lang="fi-FI" dirty="0"/>
              <a:t>Seminaarin sisältö</a:t>
            </a:r>
            <a:endParaRPr lang="en-GB" dirty="0"/>
          </a:p>
        </p:txBody>
      </p:sp>
      <p:sp>
        <p:nvSpPr>
          <p:cNvPr id="3" name="Content Placeholder 2"/>
          <p:cNvSpPr>
            <a:spLocks noGrp="1"/>
          </p:cNvSpPr>
          <p:nvPr>
            <p:ph idx="1"/>
          </p:nvPr>
        </p:nvSpPr>
        <p:spPr>
          <a:xfrm>
            <a:off x="685331" y="1916832"/>
            <a:ext cx="7773339" cy="4752528"/>
          </a:xfrm>
        </p:spPr>
        <p:txBody>
          <a:bodyPr vert="horz" lIns="91440" tIns="45720" rIns="91440" bIns="45720" rtlCol="0" anchor="t">
            <a:normAutofit/>
          </a:bodyPr>
          <a:lstStyle/>
          <a:p>
            <a:pPr marL="0" indent="0">
              <a:buNone/>
            </a:pPr>
            <a:r>
              <a:rPr lang="fi-FI" sz="2400" dirty="0"/>
              <a:t>Mitä saleissa tapahtuu? Onko monipuolisia tehtäviä/leikkejä? Oppiaineita ylittäviä sisältöjä?</a:t>
            </a:r>
          </a:p>
          <a:p>
            <a:r>
              <a:rPr lang="fi-FI" sz="2400" cap="none" dirty="0"/>
              <a:t>TS:</a:t>
            </a:r>
          </a:p>
          <a:p>
            <a:r>
              <a:rPr lang="fi-FI" sz="2400" cap="none" dirty="0"/>
              <a:t>VS </a:t>
            </a:r>
          </a:p>
          <a:p>
            <a:r>
              <a:rPr lang="fi-FI" sz="2400" cap="none" dirty="0"/>
              <a:t>RS</a:t>
            </a:r>
          </a:p>
        </p:txBody>
      </p:sp>
    </p:spTree>
    <p:extLst>
      <p:ext uri="{BB962C8B-B14F-4D97-AF65-F5344CB8AC3E}">
        <p14:creationId xmlns:p14="http://schemas.microsoft.com/office/powerpoint/2010/main" val="42576978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A0B96F-3A6C-8FBC-EFEE-F14522BE9B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DE54F9-A75D-02F4-DB34-2FB3FD73835B}"/>
              </a:ext>
            </a:extLst>
          </p:cNvPr>
          <p:cNvSpPr>
            <a:spLocks noGrp="1"/>
          </p:cNvSpPr>
          <p:nvPr>
            <p:ph type="title"/>
          </p:nvPr>
        </p:nvSpPr>
        <p:spPr>
          <a:xfrm>
            <a:off x="251520" y="618519"/>
            <a:ext cx="8207150" cy="1010282"/>
          </a:xfrm>
        </p:spPr>
        <p:txBody>
          <a:bodyPr>
            <a:normAutofit fontScale="90000"/>
          </a:bodyPr>
          <a:lstStyle/>
          <a:p>
            <a:pPr algn="l"/>
            <a:r>
              <a:rPr lang="fi-FI" dirty="0"/>
              <a:t>Järjestelytiimit – missä mennään?</a:t>
            </a:r>
            <a:endParaRPr lang="en-GB" dirty="0"/>
          </a:p>
        </p:txBody>
      </p:sp>
      <p:sp>
        <p:nvSpPr>
          <p:cNvPr id="3" name="Content Placeholder 2">
            <a:extLst>
              <a:ext uri="{FF2B5EF4-FFF2-40B4-BE49-F238E27FC236}">
                <a16:creationId xmlns:a16="http://schemas.microsoft.com/office/drawing/2014/main" id="{1D0C154E-19CE-5654-4B4E-B3979D6B2157}"/>
              </a:ext>
            </a:extLst>
          </p:cNvPr>
          <p:cNvSpPr>
            <a:spLocks noGrp="1"/>
          </p:cNvSpPr>
          <p:nvPr>
            <p:ph idx="1"/>
          </p:nvPr>
        </p:nvSpPr>
        <p:spPr>
          <a:xfrm>
            <a:off x="251520" y="1916832"/>
            <a:ext cx="8892479" cy="4941168"/>
          </a:xfrm>
        </p:spPr>
        <p:txBody>
          <a:bodyPr vert="horz" lIns="91440" tIns="45720" rIns="91440" bIns="45720" rtlCol="0" anchor="t">
            <a:noAutofit/>
          </a:bodyPr>
          <a:lstStyle/>
          <a:p>
            <a:pPr marL="0" indent="0">
              <a:buNone/>
            </a:pPr>
            <a:r>
              <a:rPr lang="fi-FI" sz="2600" b="1" dirty="0">
                <a:solidFill>
                  <a:schemeClr val="bg1"/>
                </a:solidFill>
                <a:latin typeface="Arial"/>
                <a:cs typeface="Arial"/>
              </a:rPr>
              <a:t>Liikuntatapahtuman vastuuhenkilöt</a:t>
            </a:r>
            <a:r>
              <a:rPr lang="fi-FI" sz="2600" dirty="0">
                <a:solidFill>
                  <a:schemeClr val="bg1"/>
                </a:solidFill>
                <a:latin typeface="Arial"/>
                <a:cs typeface="Arial"/>
              </a:rPr>
              <a:t> </a:t>
            </a:r>
          </a:p>
          <a:p>
            <a:pPr marL="0" indent="0">
              <a:buNone/>
            </a:pPr>
            <a:r>
              <a:rPr lang="fi-FI" sz="2600" dirty="0">
                <a:solidFill>
                  <a:schemeClr val="tx2"/>
                </a:solidFill>
                <a:latin typeface="Arial"/>
                <a:cs typeface="Arial"/>
              </a:rPr>
              <a:t>(Kasperi, Matleena, </a:t>
            </a:r>
            <a:r>
              <a:rPr lang="fi-FI" sz="2600" dirty="0" err="1">
                <a:solidFill>
                  <a:schemeClr val="tx2"/>
                </a:solidFill>
                <a:latin typeface="Arial"/>
                <a:cs typeface="Arial"/>
              </a:rPr>
              <a:t>Nenna</a:t>
            </a:r>
            <a:r>
              <a:rPr lang="fi-FI" sz="2600" dirty="0">
                <a:solidFill>
                  <a:schemeClr val="tx2"/>
                </a:solidFill>
                <a:latin typeface="Arial"/>
                <a:cs typeface="Arial"/>
              </a:rPr>
              <a:t>):</a:t>
            </a:r>
          </a:p>
          <a:p>
            <a:r>
              <a:rPr lang="fi-FI" sz="2600" dirty="0">
                <a:solidFill>
                  <a:schemeClr val="tx2"/>
                </a:solidFill>
                <a:latin typeface="Arial"/>
                <a:cs typeface="Arial"/>
              </a:rPr>
              <a:t>toimivat yhteyshenkilönä Susannalle, Anulle ja kouluille ja ovat vastuussa, että kaikki tiimit hoitavat oman osuutensa. </a:t>
            </a:r>
          </a:p>
          <a:p>
            <a:r>
              <a:rPr lang="fi-FI" sz="2600" dirty="0">
                <a:solidFill>
                  <a:schemeClr val="tx2"/>
                </a:solidFill>
                <a:latin typeface="Arial"/>
                <a:cs typeface="Arial"/>
              </a:rPr>
              <a:t>Kokonaisuus hallussa: kirjallisten suunnitelmien ja välinetarpeiden kokoaminen yhteiseen tiedostoon. </a:t>
            </a:r>
          </a:p>
          <a:p>
            <a:r>
              <a:rPr lang="fi-FI" sz="2600" dirty="0">
                <a:solidFill>
                  <a:schemeClr val="tx2"/>
                </a:solidFill>
                <a:latin typeface="Arial"/>
                <a:cs typeface="Arial"/>
              </a:rPr>
              <a:t>Tietävät, kuka vastaa mistäkin ja mikä homma on vielä hoitamatta</a:t>
            </a:r>
          </a:p>
          <a:p>
            <a:r>
              <a:rPr lang="fi-FI" sz="2600" dirty="0">
                <a:solidFill>
                  <a:schemeClr val="tx2"/>
                </a:solidFill>
                <a:latin typeface="Arial"/>
                <a:cs typeface="Arial"/>
              </a:rPr>
              <a:t>huolehtivat turvallisuudesta, aikataulusta ja </a:t>
            </a:r>
            <a:r>
              <a:rPr lang="fi-FI" sz="2600" u="sng" dirty="0">
                <a:solidFill>
                  <a:schemeClr val="tx2"/>
                </a:solidFill>
                <a:latin typeface="Arial"/>
                <a:cs typeface="Arial"/>
              </a:rPr>
              <a:t>ensiavusta </a:t>
            </a:r>
            <a:r>
              <a:rPr lang="fi-FI" sz="2600" u="sng" dirty="0">
                <a:solidFill>
                  <a:srgbClr val="FFFF00"/>
                </a:solidFill>
                <a:latin typeface="Arial"/>
                <a:cs typeface="Arial"/>
              </a:rPr>
              <a:t>tapahtuman aikana</a:t>
            </a:r>
            <a:r>
              <a:rPr lang="fi-FI" sz="2600" dirty="0">
                <a:solidFill>
                  <a:schemeClr val="tx2"/>
                </a:solidFill>
                <a:latin typeface="Arial"/>
                <a:cs typeface="Arial"/>
              </a:rPr>
              <a:t>.</a:t>
            </a:r>
          </a:p>
        </p:txBody>
      </p:sp>
    </p:spTree>
    <p:extLst>
      <p:ext uri="{BB962C8B-B14F-4D97-AF65-F5344CB8AC3E}">
        <p14:creationId xmlns:p14="http://schemas.microsoft.com/office/powerpoint/2010/main" val="38518015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635C90-A702-77A0-415E-9799B83CFE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422D93-9A52-33F7-2F01-0A0CF6C0F0F9}"/>
              </a:ext>
            </a:extLst>
          </p:cNvPr>
          <p:cNvSpPr>
            <a:spLocks noGrp="1"/>
          </p:cNvSpPr>
          <p:nvPr>
            <p:ph type="title"/>
          </p:nvPr>
        </p:nvSpPr>
        <p:spPr>
          <a:xfrm>
            <a:off x="251520" y="618519"/>
            <a:ext cx="8207150" cy="1010282"/>
          </a:xfrm>
        </p:spPr>
        <p:txBody>
          <a:bodyPr>
            <a:normAutofit fontScale="90000"/>
          </a:bodyPr>
          <a:lstStyle/>
          <a:p>
            <a:r>
              <a:rPr lang="fi-FI" dirty="0"/>
              <a:t>Järjestelytiimit – missä mennään?</a:t>
            </a:r>
            <a:endParaRPr lang="en-GB" dirty="0"/>
          </a:p>
        </p:txBody>
      </p:sp>
      <p:sp>
        <p:nvSpPr>
          <p:cNvPr id="3" name="Content Placeholder 2">
            <a:extLst>
              <a:ext uri="{FF2B5EF4-FFF2-40B4-BE49-F238E27FC236}">
                <a16:creationId xmlns:a16="http://schemas.microsoft.com/office/drawing/2014/main" id="{61802406-4F2F-7483-8E4B-6E25B9602412}"/>
              </a:ext>
            </a:extLst>
          </p:cNvPr>
          <p:cNvSpPr>
            <a:spLocks noGrp="1"/>
          </p:cNvSpPr>
          <p:nvPr>
            <p:ph idx="1"/>
          </p:nvPr>
        </p:nvSpPr>
        <p:spPr>
          <a:xfrm>
            <a:off x="251520" y="1916832"/>
            <a:ext cx="8892479" cy="4941168"/>
          </a:xfrm>
        </p:spPr>
        <p:txBody>
          <a:bodyPr vert="horz" lIns="91440" tIns="45720" rIns="91440" bIns="45720" rtlCol="0" anchor="t">
            <a:noAutofit/>
          </a:bodyPr>
          <a:lstStyle/>
          <a:p>
            <a:pPr marL="0" indent="0">
              <a:buNone/>
            </a:pPr>
            <a:r>
              <a:rPr lang="fi-FI" sz="2600" b="1" dirty="0">
                <a:solidFill>
                  <a:schemeClr val="bg1"/>
                </a:solidFill>
                <a:latin typeface="Arial"/>
                <a:cs typeface="Arial"/>
              </a:rPr>
              <a:t>Tiedotus- ja palautetiimi </a:t>
            </a:r>
          </a:p>
          <a:p>
            <a:pPr marL="0" indent="0">
              <a:buNone/>
            </a:pPr>
            <a:r>
              <a:rPr lang="fi-FI" sz="2600" dirty="0">
                <a:solidFill>
                  <a:schemeClr val="tx2"/>
                </a:solidFill>
                <a:latin typeface="Arial"/>
                <a:cs typeface="Arial"/>
              </a:rPr>
              <a:t>(Jesse, Wilma, Elias M, Riina, Toto)</a:t>
            </a:r>
            <a:endParaRPr lang="fi-FI" sz="2600" b="1" dirty="0">
              <a:solidFill>
                <a:schemeClr val="tx2"/>
              </a:solidFill>
              <a:latin typeface="Arial"/>
              <a:cs typeface="Arial"/>
            </a:endParaRPr>
          </a:p>
          <a:p>
            <a:pPr marL="0" indent="0">
              <a:buNone/>
            </a:pPr>
            <a:endParaRPr lang="fi-FI" sz="2600" b="1" dirty="0">
              <a:solidFill>
                <a:schemeClr val="tx2"/>
              </a:solidFill>
            </a:endParaRPr>
          </a:p>
          <a:p>
            <a:r>
              <a:rPr lang="fi-FI" sz="2600" dirty="0">
                <a:solidFill>
                  <a:schemeClr val="tx2"/>
                </a:solidFill>
                <a:latin typeface="Arial"/>
                <a:cs typeface="Arial"/>
              </a:rPr>
              <a:t>tapahtuman mainokset luokille </a:t>
            </a:r>
          </a:p>
          <a:p>
            <a:r>
              <a:rPr lang="fi-FI" sz="2600" dirty="0">
                <a:solidFill>
                  <a:schemeClr val="tx2"/>
                </a:solidFill>
                <a:latin typeface="Arial"/>
                <a:cs typeface="Arial"/>
              </a:rPr>
              <a:t>tiedote oppilaiden koteihin</a:t>
            </a:r>
          </a:p>
          <a:p>
            <a:r>
              <a:rPr lang="fi-FI" sz="2600" dirty="0">
                <a:solidFill>
                  <a:schemeClr val="tx2"/>
                </a:solidFill>
                <a:latin typeface="Arial"/>
                <a:cs typeface="Arial"/>
              </a:rPr>
              <a:t>kirjallisen palautteen kerääminen tapahtuman jälkeen </a:t>
            </a:r>
          </a:p>
          <a:p>
            <a:r>
              <a:rPr lang="fi-FI" sz="2600" dirty="0">
                <a:solidFill>
                  <a:schemeClr val="tx2"/>
                </a:solidFill>
                <a:latin typeface="Arial"/>
                <a:cs typeface="Arial"/>
              </a:rPr>
              <a:t>palautteesta raportoiminen kummikoulun loppuseminaarissa</a:t>
            </a:r>
          </a:p>
        </p:txBody>
      </p:sp>
    </p:spTree>
    <p:extLst>
      <p:ext uri="{BB962C8B-B14F-4D97-AF65-F5344CB8AC3E}">
        <p14:creationId xmlns:p14="http://schemas.microsoft.com/office/powerpoint/2010/main" val="3439011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EF67F-3F27-FC6D-DEFA-6C7A6094DF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3B68CE-B53B-1DD2-9E52-AB54C6990091}"/>
              </a:ext>
            </a:extLst>
          </p:cNvPr>
          <p:cNvSpPr>
            <a:spLocks noGrp="1"/>
          </p:cNvSpPr>
          <p:nvPr>
            <p:ph type="title"/>
          </p:nvPr>
        </p:nvSpPr>
        <p:spPr>
          <a:xfrm>
            <a:off x="251520" y="618519"/>
            <a:ext cx="8207150" cy="1010282"/>
          </a:xfrm>
        </p:spPr>
        <p:txBody>
          <a:bodyPr>
            <a:normAutofit fontScale="90000"/>
          </a:bodyPr>
          <a:lstStyle/>
          <a:p>
            <a:r>
              <a:rPr lang="fi-FI" dirty="0"/>
              <a:t>Järjestelytiimit – missä mennään?</a:t>
            </a:r>
            <a:endParaRPr lang="en-GB" dirty="0"/>
          </a:p>
        </p:txBody>
      </p:sp>
      <p:sp>
        <p:nvSpPr>
          <p:cNvPr id="3" name="Content Placeholder 2">
            <a:extLst>
              <a:ext uri="{FF2B5EF4-FFF2-40B4-BE49-F238E27FC236}">
                <a16:creationId xmlns:a16="http://schemas.microsoft.com/office/drawing/2014/main" id="{F564F89B-1ED7-7E70-180A-9F1C1E7A133C}"/>
              </a:ext>
            </a:extLst>
          </p:cNvPr>
          <p:cNvSpPr>
            <a:spLocks noGrp="1"/>
          </p:cNvSpPr>
          <p:nvPr>
            <p:ph idx="1"/>
          </p:nvPr>
        </p:nvSpPr>
        <p:spPr>
          <a:xfrm>
            <a:off x="251520" y="1916832"/>
            <a:ext cx="8892479" cy="4941168"/>
          </a:xfrm>
        </p:spPr>
        <p:txBody>
          <a:bodyPr vert="horz" lIns="91440" tIns="45720" rIns="91440" bIns="45720" rtlCol="0" anchor="t">
            <a:normAutofit/>
          </a:bodyPr>
          <a:lstStyle/>
          <a:p>
            <a:pPr marL="0" indent="0">
              <a:buNone/>
            </a:pPr>
            <a:r>
              <a:rPr lang="fi-FI" sz="2600" b="1" dirty="0">
                <a:solidFill>
                  <a:schemeClr val="bg1"/>
                </a:solidFill>
                <a:latin typeface="Arial"/>
                <a:cs typeface="Arial"/>
              </a:rPr>
              <a:t>Järjestelytiimi </a:t>
            </a:r>
          </a:p>
          <a:p>
            <a:pPr marL="0" indent="0">
              <a:buNone/>
            </a:pPr>
            <a:r>
              <a:rPr lang="fi-FI" sz="2600" dirty="0">
                <a:solidFill>
                  <a:schemeClr val="tx2"/>
                </a:solidFill>
                <a:latin typeface="Arial"/>
                <a:cs typeface="Arial"/>
              </a:rPr>
              <a:t>(Sissi, Aada, Tommi, Roope, Eetu, Vili): </a:t>
            </a:r>
          </a:p>
          <a:p>
            <a:pPr marL="0" indent="0">
              <a:buNone/>
            </a:pPr>
            <a:endParaRPr lang="fi-FI" sz="2600" dirty="0">
              <a:solidFill>
                <a:schemeClr val="tx2"/>
              </a:solidFill>
              <a:latin typeface="Arial"/>
              <a:cs typeface="Arial"/>
            </a:endParaRPr>
          </a:p>
          <a:p>
            <a:r>
              <a:rPr lang="fi-FI" sz="2600" dirty="0">
                <a:solidFill>
                  <a:schemeClr val="tx2"/>
                </a:solidFill>
                <a:latin typeface="Arial"/>
                <a:cs typeface="Arial"/>
              </a:rPr>
              <a:t>oppilaiden vastaanotto liikunnan aulassa</a:t>
            </a:r>
          </a:p>
          <a:p>
            <a:r>
              <a:rPr lang="fi-FI" sz="2600" dirty="0">
                <a:solidFill>
                  <a:schemeClr val="tx2"/>
                </a:solidFill>
                <a:latin typeface="Arial"/>
                <a:cs typeface="Arial"/>
              </a:rPr>
              <a:t>oppilaiden ohjaus pukuhuoneisiin, pukuhuoneiden lukitus</a:t>
            </a:r>
          </a:p>
          <a:p>
            <a:r>
              <a:rPr lang="fi-FI" sz="2600" dirty="0">
                <a:solidFill>
                  <a:schemeClr val="tx2"/>
                </a:solidFill>
                <a:latin typeface="Arial"/>
                <a:cs typeface="Arial"/>
              </a:rPr>
              <a:t>oppilaiden ryhmäjaot &gt;&gt; oikeaan saliin ohjaus, päivän kulun ohjeistus. </a:t>
            </a:r>
          </a:p>
        </p:txBody>
      </p:sp>
    </p:spTree>
    <p:extLst>
      <p:ext uri="{BB962C8B-B14F-4D97-AF65-F5344CB8AC3E}">
        <p14:creationId xmlns:p14="http://schemas.microsoft.com/office/powerpoint/2010/main" val="15584579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79C5DB-1BC8-867E-4A11-09468F192F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91A8D2-D12F-5067-114E-09B540E36183}"/>
              </a:ext>
            </a:extLst>
          </p:cNvPr>
          <p:cNvSpPr>
            <a:spLocks noGrp="1"/>
          </p:cNvSpPr>
          <p:nvPr>
            <p:ph type="title"/>
          </p:nvPr>
        </p:nvSpPr>
        <p:spPr>
          <a:xfrm>
            <a:off x="251520" y="618519"/>
            <a:ext cx="8207150" cy="1010282"/>
          </a:xfrm>
        </p:spPr>
        <p:txBody>
          <a:bodyPr>
            <a:normAutofit fontScale="90000"/>
          </a:bodyPr>
          <a:lstStyle/>
          <a:p>
            <a:r>
              <a:rPr lang="fi-FI" dirty="0"/>
              <a:t>Järjestelytiimit – missä mennään?</a:t>
            </a:r>
            <a:endParaRPr lang="en-GB" dirty="0"/>
          </a:p>
        </p:txBody>
      </p:sp>
      <p:sp>
        <p:nvSpPr>
          <p:cNvPr id="3" name="Content Placeholder 2">
            <a:extLst>
              <a:ext uri="{FF2B5EF4-FFF2-40B4-BE49-F238E27FC236}">
                <a16:creationId xmlns:a16="http://schemas.microsoft.com/office/drawing/2014/main" id="{709CE488-1F29-E4E3-920E-573BD4D0C470}"/>
              </a:ext>
            </a:extLst>
          </p:cNvPr>
          <p:cNvSpPr>
            <a:spLocks noGrp="1"/>
          </p:cNvSpPr>
          <p:nvPr>
            <p:ph idx="1"/>
          </p:nvPr>
        </p:nvSpPr>
        <p:spPr>
          <a:xfrm>
            <a:off x="251520" y="1916832"/>
            <a:ext cx="8892479" cy="4941168"/>
          </a:xfrm>
        </p:spPr>
        <p:txBody>
          <a:bodyPr vert="horz" lIns="91440" tIns="45720" rIns="91440" bIns="45720" rtlCol="0" anchor="t">
            <a:normAutofit/>
          </a:bodyPr>
          <a:lstStyle/>
          <a:p>
            <a:pPr marL="0" indent="0">
              <a:buNone/>
            </a:pPr>
            <a:r>
              <a:rPr lang="fi-FI" sz="2600" b="1" dirty="0">
                <a:solidFill>
                  <a:schemeClr val="bg1"/>
                </a:solidFill>
                <a:latin typeface="Arial"/>
                <a:cs typeface="Arial"/>
              </a:rPr>
              <a:t>Yleistiimi</a:t>
            </a:r>
            <a:r>
              <a:rPr lang="fi-FI" sz="2600" b="1" dirty="0">
                <a:solidFill>
                  <a:schemeClr val="tx2"/>
                </a:solidFill>
                <a:latin typeface="Arial"/>
                <a:cs typeface="Arial"/>
              </a:rPr>
              <a:t> </a:t>
            </a:r>
          </a:p>
          <a:p>
            <a:pPr marL="0" indent="0">
              <a:buNone/>
            </a:pPr>
            <a:r>
              <a:rPr lang="fi-FI" sz="2600" dirty="0">
                <a:solidFill>
                  <a:schemeClr val="tx2"/>
                </a:solidFill>
                <a:latin typeface="Arial"/>
                <a:cs typeface="Arial"/>
              </a:rPr>
              <a:t>(Aatu, Jere, Vilja, Joonatan, Elias O)</a:t>
            </a:r>
          </a:p>
          <a:p>
            <a:pPr marL="0" indent="0">
              <a:buNone/>
            </a:pPr>
            <a:endParaRPr lang="fi-FI" sz="2600" dirty="0">
              <a:solidFill>
                <a:schemeClr val="tx2"/>
              </a:solidFill>
              <a:latin typeface="Arial"/>
              <a:cs typeface="Arial"/>
            </a:endParaRPr>
          </a:p>
          <a:p>
            <a:r>
              <a:rPr lang="fi-FI" sz="2600" dirty="0">
                <a:solidFill>
                  <a:schemeClr val="tx2"/>
                </a:solidFill>
                <a:latin typeface="Arial"/>
                <a:cs typeface="Arial"/>
              </a:rPr>
              <a:t>ensiapulaukkujen hankkiminen jokaiseen saliin</a:t>
            </a:r>
          </a:p>
          <a:p>
            <a:r>
              <a:rPr lang="fi-FI" sz="2600" dirty="0">
                <a:solidFill>
                  <a:schemeClr val="tx2"/>
                </a:solidFill>
                <a:latin typeface="Arial"/>
                <a:cs typeface="Arial"/>
              </a:rPr>
              <a:t>turvallisuussuunnitelman tekeminen etukäteen </a:t>
            </a:r>
          </a:p>
          <a:p>
            <a:r>
              <a:rPr lang="fi-FI" sz="2600" dirty="0">
                <a:solidFill>
                  <a:schemeClr val="tx2"/>
                </a:solidFill>
                <a:latin typeface="Arial"/>
                <a:cs typeface="Arial"/>
              </a:rPr>
              <a:t>turvallisuussuunnitelman esittely koko ryhmälle</a:t>
            </a:r>
          </a:p>
          <a:p>
            <a:r>
              <a:rPr lang="fi-FI" sz="2600" dirty="0">
                <a:solidFill>
                  <a:schemeClr val="tx2"/>
                </a:solidFill>
                <a:latin typeface="Arial"/>
                <a:cs typeface="Arial"/>
              </a:rPr>
              <a:t>liikuntapäivän päätös: loppukoonti/-sanat oppilaille</a:t>
            </a:r>
            <a:endParaRPr lang="en-GB" sz="2600" cap="none" dirty="0">
              <a:solidFill>
                <a:schemeClr val="tx2"/>
              </a:solidFill>
            </a:endParaRPr>
          </a:p>
        </p:txBody>
      </p:sp>
    </p:spTree>
    <p:extLst>
      <p:ext uri="{BB962C8B-B14F-4D97-AF65-F5344CB8AC3E}">
        <p14:creationId xmlns:p14="http://schemas.microsoft.com/office/powerpoint/2010/main" val="24010043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427168" cy="1143000"/>
          </a:xfrm>
        </p:spPr>
        <p:txBody>
          <a:bodyPr>
            <a:normAutofit/>
          </a:bodyPr>
          <a:lstStyle/>
          <a:p>
            <a:pPr algn="l"/>
            <a:r>
              <a:rPr lang="fi-FI" dirty="0"/>
              <a:t>Alku- ja loppuorganisoinnit</a:t>
            </a:r>
            <a:endParaRPr lang="en-GB" dirty="0"/>
          </a:p>
        </p:txBody>
      </p:sp>
      <p:sp>
        <p:nvSpPr>
          <p:cNvPr id="3" name="Content Placeholder 2"/>
          <p:cNvSpPr>
            <a:spLocks noGrp="1"/>
          </p:cNvSpPr>
          <p:nvPr>
            <p:ph idx="1"/>
          </p:nvPr>
        </p:nvSpPr>
        <p:spPr>
          <a:xfrm>
            <a:off x="685331" y="1916832"/>
            <a:ext cx="7773339" cy="3874369"/>
          </a:xfrm>
        </p:spPr>
        <p:txBody>
          <a:bodyPr vert="horz" lIns="91440" tIns="45720" rIns="91440" bIns="45720" rtlCol="0" anchor="t">
            <a:normAutofit/>
          </a:bodyPr>
          <a:lstStyle/>
          <a:p>
            <a:endParaRPr lang="fi-FI" sz="2400" dirty="0"/>
          </a:p>
          <a:p>
            <a:r>
              <a:rPr lang="fi-FI" sz="2600" dirty="0"/>
              <a:t>Mihin kokoonnutaan aluksi orientoitumista / ohjeita varten? Vai tuleeko joka liikuntasalissa oma aloitus?</a:t>
            </a:r>
          </a:p>
          <a:p>
            <a:r>
              <a:rPr lang="fi-FI" sz="2600" dirty="0"/>
              <a:t>Mihin viimeisiltä tehtäväpisteiltä kokoonnutaan vai loppuuko kullakin pienryhmällä viimeiseen saliin? </a:t>
            </a:r>
          </a:p>
          <a:p>
            <a:r>
              <a:rPr lang="fi-FI" sz="2600" dirty="0"/>
              <a:t>Palkitaanko?</a:t>
            </a:r>
          </a:p>
        </p:txBody>
      </p:sp>
    </p:spTree>
    <p:extLst>
      <p:ext uri="{BB962C8B-B14F-4D97-AF65-F5344CB8AC3E}">
        <p14:creationId xmlns:p14="http://schemas.microsoft.com/office/powerpoint/2010/main" val="28522893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1" y="764704"/>
            <a:ext cx="7773338" cy="504056"/>
          </a:xfrm>
        </p:spPr>
        <p:txBody>
          <a:bodyPr>
            <a:normAutofit fontScale="90000"/>
          </a:bodyPr>
          <a:lstStyle/>
          <a:p>
            <a:pPr algn="l"/>
            <a:r>
              <a:rPr lang="fi-FI" dirty="0"/>
              <a:t>Mitä saleissa tapahtuu?</a:t>
            </a:r>
          </a:p>
        </p:txBody>
      </p:sp>
      <p:sp>
        <p:nvSpPr>
          <p:cNvPr id="3" name="Sisällön paikkamerkki 2"/>
          <p:cNvSpPr>
            <a:spLocks noGrp="1"/>
          </p:cNvSpPr>
          <p:nvPr>
            <p:ph idx="1"/>
          </p:nvPr>
        </p:nvSpPr>
        <p:spPr>
          <a:xfrm>
            <a:off x="669026" y="1844824"/>
            <a:ext cx="8135141" cy="4824536"/>
          </a:xfrm>
          <a:solidFill>
            <a:schemeClr val="accent2">
              <a:lumMod val="60000"/>
              <a:lumOff val="40000"/>
            </a:schemeClr>
          </a:solidFill>
        </p:spPr>
        <p:txBody>
          <a:bodyPr vert="horz" lIns="91440" tIns="45720" rIns="91440" bIns="45720" rtlCol="0" anchor="t">
            <a:noAutofit/>
          </a:bodyPr>
          <a:lstStyle/>
          <a:p>
            <a:pPr marL="0" indent="0">
              <a:buNone/>
            </a:pPr>
            <a:r>
              <a:rPr lang="fi-FI" sz="2000" b="1" cap="none" dirty="0">
                <a:solidFill>
                  <a:srgbClr val="0070C0"/>
                </a:solidFill>
                <a:latin typeface="Arial"/>
                <a:cs typeface="Arial"/>
              </a:rPr>
              <a:t>*</a:t>
            </a:r>
            <a:r>
              <a:rPr lang="fi-FI" sz="2400" b="1" cap="none" dirty="0">
                <a:solidFill>
                  <a:srgbClr val="0070C0"/>
                </a:solidFill>
                <a:latin typeface="Arial"/>
                <a:cs typeface="Arial"/>
              </a:rPr>
              <a:t>TV-formaatit</a:t>
            </a:r>
            <a:endParaRPr lang="fi-FI" sz="2400" b="1" dirty="0">
              <a:latin typeface="Arial"/>
              <a:cs typeface="Arial"/>
            </a:endParaRPr>
          </a:p>
          <a:p>
            <a:pPr lvl="1">
              <a:buClr>
                <a:srgbClr val="0070C0"/>
              </a:buClr>
            </a:pPr>
            <a:endParaRPr lang="fi-FI" b="1" dirty="0">
              <a:solidFill>
                <a:srgbClr val="0070C0"/>
              </a:solidFill>
              <a:latin typeface="Arial"/>
              <a:cs typeface="Arial"/>
            </a:endParaRPr>
          </a:p>
          <a:p>
            <a:pPr lvl="1">
              <a:buClr>
                <a:srgbClr val="0070C0"/>
              </a:buClr>
            </a:pPr>
            <a:r>
              <a:rPr lang="fi-FI" dirty="0">
                <a:solidFill>
                  <a:srgbClr val="0070C0"/>
                </a:solidFill>
                <a:latin typeface="Arial"/>
                <a:cs typeface="Arial"/>
              </a:rPr>
              <a:t>TS: Selviytyjät (Joonatan, Aada, Vilja, Elias M, Sissi, Aatu)</a:t>
            </a:r>
          </a:p>
          <a:p>
            <a:pPr lvl="1">
              <a:buClr>
                <a:srgbClr val="0070C0"/>
              </a:buClr>
            </a:pPr>
            <a:r>
              <a:rPr lang="fi-FI" dirty="0">
                <a:solidFill>
                  <a:srgbClr val="0070C0"/>
                </a:solidFill>
                <a:latin typeface="Arial"/>
                <a:cs typeface="Arial"/>
              </a:rPr>
              <a:t>VS: Erikoisjoukot (Wilma, Jesse, Riina, Roope, Eetu, Elias O)</a:t>
            </a:r>
          </a:p>
          <a:p>
            <a:pPr lvl="1">
              <a:buClr>
                <a:srgbClr val="0070C0"/>
              </a:buClr>
            </a:pPr>
            <a:r>
              <a:rPr lang="fi-FI" dirty="0">
                <a:solidFill>
                  <a:srgbClr val="0070C0"/>
                </a:solidFill>
                <a:latin typeface="Arial"/>
                <a:cs typeface="Arial"/>
              </a:rPr>
              <a:t>RS: </a:t>
            </a:r>
            <a:r>
              <a:rPr lang="fi-FI" dirty="0" err="1">
                <a:solidFill>
                  <a:srgbClr val="0070C0"/>
                </a:solidFill>
                <a:latin typeface="Arial"/>
                <a:cs typeface="Arial"/>
              </a:rPr>
              <a:t>Amazing</a:t>
            </a:r>
            <a:r>
              <a:rPr lang="fi-FI" dirty="0">
                <a:solidFill>
                  <a:srgbClr val="0070C0"/>
                </a:solidFill>
                <a:latin typeface="Arial"/>
                <a:cs typeface="Arial"/>
              </a:rPr>
              <a:t> </a:t>
            </a:r>
            <a:r>
              <a:rPr lang="fi-FI" dirty="0" err="1">
                <a:solidFill>
                  <a:srgbClr val="0070C0"/>
                </a:solidFill>
                <a:latin typeface="Arial"/>
                <a:cs typeface="Arial"/>
              </a:rPr>
              <a:t>Race</a:t>
            </a:r>
            <a:r>
              <a:rPr lang="fi-FI" dirty="0">
                <a:solidFill>
                  <a:srgbClr val="0070C0"/>
                </a:solidFill>
                <a:latin typeface="Arial"/>
                <a:cs typeface="Arial"/>
              </a:rPr>
              <a:t> (Vili, Tommi, Jere, Toto, </a:t>
            </a:r>
            <a:r>
              <a:rPr lang="fi-FI" dirty="0" err="1">
                <a:solidFill>
                  <a:srgbClr val="0070C0"/>
                </a:solidFill>
                <a:latin typeface="Arial"/>
                <a:cs typeface="Arial"/>
              </a:rPr>
              <a:t>Nenna</a:t>
            </a:r>
            <a:r>
              <a:rPr lang="fi-FI" dirty="0">
                <a:solidFill>
                  <a:srgbClr val="0070C0"/>
                </a:solidFill>
                <a:latin typeface="Arial"/>
                <a:cs typeface="Arial"/>
              </a:rPr>
              <a:t>)</a:t>
            </a:r>
          </a:p>
          <a:p>
            <a:pPr marL="228600" lvl="1" indent="0">
              <a:buClr>
                <a:srgbClr val="0070C0"/>
              </a:buClr>
              <a:buNone/>
            </a:pPr>
            <a:endParaRPr lang="fi-FI" b="1" dirty="0">
              <a:solidFill>
                <a:srgbClr val="0070C0"/>
              </a:solidFill>
              <a:latin typeface="Arial"/>
              <a:cs typeface="Arial"/>
            </a:endParaRPr>
          </a:p>
          <a:p>
            <a:pPr marL="0" indent="0">
              <a:buNone/>
            </a:pPr>
            <a:r>
              <a:rPr lang="fi-FI" sz="2000" cap="none" dirty="0">
                <a:solidFill>
                  <a:srgbClr val="0070C0"/>
                </a:solidFill>
                <a:latin typeface="Arial" panose="020B0604020202020204" pitchFamily="34" charset="0"/>
                <a:cs typeface="Arial" panose="020B0604020202020204" pitchFamily="34" charset="0"/>
              </a:rPr>
              <a:t>*Oppilaiden osallistaminen suunnitteluun? *Eri oppiaineiden integrointi? </a:t>
            </a:r>
          </a:p>
          <a:p>
            <a:pPr marL="0" indent="0">
              <a:buNone/>
            </a:pPr>
            <a:r>
              <a:rPr lang="fi-FI" sz="2000" cap="none" dirty="0">
                <a:solidFill>
                  <a:srgbClr val="0070C0"/>
                </a:solidFill>
                <a:latin typeface="Arial" panose="020B0604020202020204" pitchFamily="34" charset="0"/>
                <a:cs typeface="Arial" panose="020B0604020202020204" pitchFamily="34" charset="0"/>
              </a:rPr>
              <a:t>*Kukin tiimi hoitaa itse </a:t>
            </a:r>
            <a:r>
              <a:rPr lang="fi-FI" sz="2000" dirty="0">
                <a:solidFill>
                  <a:srgbClr val="0070C0"/>
                </a:solidFill>
                <a:latin typeface="Arial" panose="020B0604020202020204" pitchFamily="34" charset="0"/>
                <a:cs typeface="Arial" panose="020B0604020202020204" pitchFamily="34" charset="0"/>
              </a:rPr>
              <a:t>salinsa toiminnan </a:t>
            </a:r>
            <a:r>
              <a:rPr lang="fi-FI" sz="2000" cap="none" dirty="0">
                <a:solidFill>
                  <a:srgbClr val="0070C0"/>
                </a:solidFill>
                <a:latin typeface="Arial" panose="020B0604020202020204" pitchFamily="34" charset="0"/>
                <a:cs typeface="Arial" panose="020B0604020202020204" pitchFamily="34" charset="0"/>
              </a:rPr>
              <a:t>organisoinnin, välinevaraukset </a:t>
            </a:r>
            <a:r>
              <a:rPr lang="fi-FI" sz="2000" dirty="0">
                <a:solidFill>
                  <a:srgbClr val="0070C0"/>
                </a:solidFill>
                <a:latin typeface="Arial" panose="020B0604020202020204" pitchFamily="34" charset="0"/>
                <a:cs typeface="Arial" panose="020B0604020202020204" pitchFamily="34" charset="0"/>
              </a:rPr>
              <a:t>ja salin valmistelun sekä purkamisen. </a:t>
            </a:r>
          </a:p>
          <a:p>
            <a:pPr marL="0" indent="0">
              <a:buNone/>
            </a:pPr>
            <a:r>
              <a:rPr lang="fi-FI" sz="2000" b="1" dirty="0" err="1">
                <a:solidFill>
                  <a:srgbClr val="0070C0"/>
                </a:solidFill>
                <a:latin typeface="Arial" panose="020B0604020202020204" pitchFamily="34" charset="0"/>
                <a:cs typeface="Arial" panose="020B0604020202020204" pitchFamily="34" charset="0"/>
              </a:rPr>
              <a:t>Huom</a:t>
            </a:r>
            <a:r>
              <a:rPr lang="fi-FI" sz="2000" b="1" dirty="0">
                <a:solidFill>
                  <a:srgbClr val="0070C0"/>
                </a:solidFill>
                <a:latin typeface="Arial" panose="020B0604020202020204" pitchFamily="34" charset="0"/>
                <a:cs typeface="Arial" panose="020B0604020202020204" pitchFamily="34" charset="0"/>
              </a:rPr>
              <a:t>! Välineet on laskettava, niin että välinevarastoon palautuu yhtä monta välinettä, kuin sieltä on lainattu. </a:t>
            </a:r>
            <a:endParaRPr lang="fi-FI" sz="2000" b="1" cap="none" dirty="0">
              <a:latin typeface="Arial" panose="020B0604020202020204" pitchFamily="34" charset="0"/>
              <a:cs typeface="Arial" panose="020B0604020202020204" pitchFamily="34" charset="0"/>
            </a:endParaRPr>
          </a:p>
          <a:p>
            <a:pPr marL="457200" lvl="1" indent="0">
              <a:buNone/>
            </a:pPr>
            <a:endParaRPr lang="fi-FI" cap="none" dirty="0">
              <a:solidFill>
                <a:schemeClr val="tx1"/>
              </a:solidFill>
              <a:latin typeface="Arial" panose="020B0604020202020204" pitchFamily="34" charset="0"/>
              <a:cs typeface="Arial" panose="020B0604020202020204" pitchFamily="34" charset="0"/>
            </a:endParaRPr>
          </a:p>
          <a:p>
            <a:endParaRPr lang="en-US" sz="2000"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43966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618519"/>
            <a:ext cx="7773338" cy="866266"/>
          </a:xfrm>
        </p:spPr>
        <p:txBody>
          <a:bodyPr/>
          <a:lstStyle/>
          <a:p>
            <a:pPr algn="l"/>
            <a:r>
              <a:rPr lang="fi-FI" dirty="0"/>
              <a:t>Turvallisuusriskejä</a:t>
            </a:r>
            <a:endParaRPr lang="en-GB" dirty="0"/>
          </a:p>
        </p:txBody>
      </p:sp>
      <p:sp>
        <p:nvSpPr>
          <p:cNvPr id="3" name="Content Placeholder 2"/>
          <p:cNvSpPr>
            <a:spLocks noGrp="1"/>
          </p:cNvSpPr>
          <p:nvPr>
            <p:ph idx="1"/>
          </p:nvPr>
        </p:nvSpPr>
        <p:spPr>
          <a:xfrm>
            <a:off x="685331" y="1916832"/>
            <a:ext cx="7773339" cy="4392488"/>
          </a:xfrm>
        </p:spPr>
        <p:txBody>
          <a:bodyPr>
            <a:noAutofit/>
          </a:bodyPr>
          <a:lstStyle/>
          <a:p>
            <a:r>
              <a:rPr lang="fi-FI" sz="2600" cap="none" dirty="0"/>
              <a:t>joku karkaa</a:t>
            </a:r>
          </a:p>
          <a:p>
            <a:r>
              <a:rPr lang="fi-FI" sz="2600" cap="none" dirty="0"/>
              <a:t>nilkka nyrjähtää</a:t>
            </a:r>
          </a:p>
          <a:p>
            <a:r>
              <a:rPr lang="fi-FI" sz="2600" cap="none" dirty="0"/>
              <a:t>pallo osuu silmään, hampaaseen</a:t>
            </a:r>
          </a:p>
          <a:p>
            <a:r>
              <a:rPr lang="fi-FI" sz="2600" cap="none" dirty="0"/>
              <a:t>joku putoaa korkealta</a:t>
            </a:r>
          </a:p>
          <a:p>
            <a:r>
              <a:rPr lang="fi-FI" sz="2600" cap="none" dirty="0"/>
              <a:t>raivokohtaus</a:t>
            </a:r>
          </a:p>
          <a:p>
            <a:r>
              <a:rPr lang="fi-FI" sz="2600" cap="none" dirty="0"/>
              <a:t>oppilas jumiutuu jonnekin (telinesali)</a:t>
            </a:r>
          </a:p>
          <a:p>
            <a:r>
              <a:rPr lang="fi-FI" sz="2600" cap="none" dirty="0"/>
              <a:t>rakennelmien turvallisuus</a:t>
            </a:r>
            <a:endParaRPr lang="en-GB" sz="2600" cap="none" dirty="0"/>
          </a:p>
        </p:txBody>
      </p:sp>
    </p:spTree>
    <p:extLst>
      <p:ext uri="{BB962C8B-B14F-4D97-AF65-F5344CB8AC3E}">
        <p14:creationId xmlns:p14="http://schemas.microsoft.com/office/powerpoint/2010/main" val="20128569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fi-FI" dirty="0"/>
              <a:t>Muita asioita</a:t>
            </a:r>
            <a:endParaRPr lang="en-GB" dirty="0"/>
          </a:p>
        </p:txBody>
      </p:sp>
      <p:sp>
        <p:nvSpPr>
          <p:cNvPr id="3" name="Content Placeholder 2"/>
          <p:cNvSpPr>
            <a:spLocks noGrp="1"/>
          </p:cNvSpPr>
          <p:nvPr>
            <p:ph idx="1"/>
          </p:nvPr>
        </p:nvSpPr>
        <p:spPr/>
        <p:txBody>
          <a:bodyPr vert="horz" lIns="91440" tIns="45720" rIns="91440" bIns="45720" rtlCol="0" anchor="t">
            <a:normAutofit/>
          </a:bodyPr>
          <a:lstStyle/>
          <a:p>
            <a:r>
              <a:rPr lang="fi-FI" sz="2400" dirty="0"/>
              <a:t>Välinevaraukset etukäteen</a:t>
            </a:r>
          </a:p>
          <a:p>
            <a:r>
              <a:rPr lang="fi-FI" sz="2400" dirty="0"/>
              <a:t>Rekvisiitta / hankinnat</a:t>
            </a:r>
            <a:endParaRPr lang="en-GB" sz="2400" dirty="0"/>
          </a:p>
          <a:p>
            <a:r>
              <a:rPr lang="fi-FI" sz="2400" dirty="0"/>
              <a:t>Salien valmistelu torstai-iltana (jos saliin pääsee), muuten valmistellaan perjantaina aamulla klo 7.15 eteenpäin</a:t>
            </a:r>
          </a:p>
          <a:p>
            <a:r>
              <a:rPr lang="en-GB" sz="2400" dirty="0"/>
              <a:t>OPPILAIDEN TURVALLISUUDESTA HUOLEHTIMINEN </a:t>
            </a:r>
          </a:p>
        </p:txBody>
      </p:sp>
    </p:spTree>
    <p:extLst>
      <p:ext uri="{BB962C8B-B14F-4D97-AF65-F5344CB8AC3E}">
        <p14:creationId xmlns:p14="http://schemas.microsoft.com/office/powerpoint/2010/main" val="1338013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E126843-DBFD-5132-D4DF-2CE81F7B185B}"/>
              </a:ext>
            </a:extLst>
          </p:cNvPr>
          <p:cNvSpPr>
            <a:spLocks noGrp="1"/>
          </p:cNvSpPr>
          <p:nvPr>
            <p:ph type="title"/>
          </p:nvPr>
        </p:nvSpPr>
        <p:spPr>
          <a:xfrm>
            <a:off x="1088684" y="804519"/>
            <a:ext cx="7202456" cy="1049235"/>
          </a:xfrm>
        </p:spPr>
        <p:txBody>
          <a:bodyPr>
            <a:normAutofit/>
          </a:bodyPr>
          <a:lstStyle/>
          <a:p>
            <a:r>
              <a:rPr lang="fi-FI" dirty="0"/>
              <a:t>Liikuntapäivä…</a:t>
            </a:r>
          </a:p>
        </p:txBody>
      </p:sp>
      <p:graphicFrame>
        <p:nvGraphicFramePr>
          <p:cNvPr id="18" name="Sisällön paikkamerkki 2">
            <a:extLst>
              <a:ext uri="{FF2B5EF4-FFF2-40B4-BE49-F238E27FC236}">
                <a16:creationId xmlns:a16="http://schemas.microsoft.com/office/drawing/2014/main" id="{D909E847-6E69-21A2-F93A-BCEF8A8050D1}"/>
              </a:ext>
            </a:extLst>
          </p:cNvPr>
          <p:cNvGraphicFramePr>
            <a:graphicFrameLocks noGrp="1"/>
          </p:cNvGraphicFramePr>
          <p:nvPr>
            <p:ph sz="quarter" idx="13"/>
            <p:extLst>
              <p:ext uri="{D42A27DB-BD31-4B8C-83A1-F6EECF244321}">
                <p14:modId xmlns:p14="http://schemas.microsoft.com/office/powerpoint/2010/main" val="8596597"/>
              </p:ext>
            </p:extLst>
          </p:nvPr>
        </p:nvGraphicFramePr>
        <p:xfrm>
          <a:off x="1088231" y="2331497"/>
          <a:ext cx="7203281" cy="37232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10203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16965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9" y="260648"/>
            <a:ext cx="8135142" cy="434218"/>
          </a:xfrm>
        </p:spPr>
        <p:txBody>
          <a:bodyPr>
            <a:normAutofit/>
          </a:bodyPr>
          <a:lstStyle/>
          <a:p>
            <a:pPr algn="l"/>
            <a:r>
              <a:rPr lang="fi-FI" sz="2000" dirty="0"/>
              <a:t>Oppilaasta kiinni pitäminen</a:t>
            </a:r>
            <a:endParaRPr lang="en-GB" sz="2000" dirty="0"/>
          </a:p>
        </p:txBody>
      </p:sp>
      <p:sp>
        <p:nvSpPr>
          <p:cNvPr id="3" name="Content Placeholder 2"/>
          <p:cNvSpPr>
            <a:spLocks noGrp="1"/>
          </p:cNvSpPr>
          <p:nvPr>
            <p:ph idx="1"/>
          </p:nvPr>
        </p:nvSpPr>
        <p:spPr>
          <a:xfrm>
            <a:off x="251520" y="1979712"/>
            <a:ext cx="8712969" cy="4473624"/>
          </a:xfrm>
        </p:spPr>
        <p:txBody>
          <a:bodyPr vert="horz" lIns="91440" tIns="45720" rIns="91440" bIns="45720" rtlCol="0" anchor="t">
            <a:noAutofit/>
          </a:bodyPr>
          <a:lstStyle/>
          <a:p>
            <a:pPr marL="0" indent="0">
              <a:buNone/>
            </a:pPr>
            <a:r>
              <a:rPr lang="fi-FI" sz="1600" dirty="0"/>
              <a:t>"</a:t>
            </a:r>
            <a:r>
              <a:rPr lang="fi-FI" sz="1600" cap="none" dirty="0"/>
              <a:t>Luokan opettajana tai koulun henkilökunnan jäsenenä minulla ei ole sen erityisempiä oikeuksia puuttua oppilaan koskemattomuuteen. Sen sijaan minulla on mielestäni (korostunut) </a:t>
            </a:r>
            <a:r>
              <a:rPr lang="fi-FI" sz="1600" b="1" cap="none" dirty="0"/>
              <a:t>velvollisuus suojella oppilaita.</a:t>
            </a:r>
            <a:r>
              <a:rPr lang="fi-FI" sz="1600" b="1" dirty="0"/>
              <a:t> </a:t>
            </a:r>
            <a:r>
              <a:rPr lang="fi-FI" sz="1600" cap="none" dirty="0"/>
              <a:t>Oppilaan kiinnipitämisessä ja kuljettamisessa </a:t>
            </a:r>
            <a:r>
              <a:rPr lang="fi-FI" sz="1600" b="1" cap="none" dirty="0"/>
              <a:t>pyritään aina käyttämään mahdollisimman harmittomia keinoja ja oppilasta ei saa (tarpeettomasti) satuttaa.</a:t>
            </a:r>
            <a:r>
              <a:rPr lang="fi-FI" sz="1600" cap="none" dirty="0"/>
              <a:t> Näitä otteita ja keinoja harjoitellaan </a:t>
            </a:r>
            <a:r>
              <a:rPr lang="fi-FI" sz="1600" cap="none" dirty="0" err="1"/>
              <a:t>avekki</a:t>
            </a:r>
            <a:r>
              <a:rPr lang="fi-FI" sz="1600" cap="none" dirty="0"/>
              <a:t>-koulutuksessa. Käyttämäni "syliote" ei ole </a:t>
            </a:r>
            <a:r>
              <a:rPr lang="fi-FI" sz="1600" cap="none" dirty="0" err="1"/>
              <a:t>avekki</a:t>
            </a:r>
            <a:r>
              <a:rPr lang="fi-FI" sz="1600" cap="none" dirty="0"/>
              <a:t>-koulutuksen ote.</a:t>
            </a:r>
            <a:br>
              <a:rPr lang="fi-FI" sz="1600" cap="none" dirty="0"/>
            </a:br>
            <a:br>
              <a:rPr lang="fi-FI" sz="1600" cap="none" dirty="0"/>
            </a:br>
            <a:r>
              <a:rPr lang="fi-FI" sz="1600" cap="none" dirty="0"/>
              <a:t>N</a:t>
            </a:r>
            <a:r>
              <a:rPr lang="fi-FI" sz="1600" b="1" cap="none" dirty="0"/>
              <a:t>opeassa tilanteessa alkaneen hyökkäyksen pysäytyksen mahdollistaa lain hätävarjelupykälä</a:t>
            </a:r>
            <a:r>
              <a:rPr lang="fi-FI" sz="1600" cap="none" dirty="0"/>
              <a:t>. Tässäkin täytyy käyttää pienintä toimivaa voimankäyttömenetelmää (pienin on "käskyt, neuvot ja </a:t>
            </a:r>
            <a:r>
              <a:rPr lang="fi-FI" sz="1600" cap="none" dirty="0" err="1"/>
              <a:t>kehoitukset</a:t>
            </a:r>
            <a:r>
              <a:rPr lang="fi-FI" sz="1600" cap="none" dirty="0"/>
              <a:t>").  Tarpeen (ja </a:t>
            </a:r>
            <a:r>
              <a:rPr lang="fi-FI" sz="1600" cap="none" dirty="0" err="1"/>
              <a:t>avekki</a:t>
            </a:r>
            <a:r>
              <a:rPr lang="fi-FI" sz="1600" cap="none" dirty="0"/>
              <a:t>-koulutuksen) mukaan esim. useampi aikuinen voi  jopa maata lapsen päällä, jos häntä pitää hillitä. Ote pitää irrottaa heti, kun se on mahdollista (esim. lapsi on rauhoittunut). Samoin toimisin (olisi velvollisuus toimia), jos näkisin vaikka vieraan lapsen kiusaavan tai pahoinpitelevän toista. Aikuisten kohdalla käyttäisin muita keinoja. Ei ainakaan saisi kulkea välinpitämättömänä ohi.</a:t>
            </a:r>
            <a:br>
              <a:rPr lang="fi-FI" sz="1600" cap="none" dirty="0"/>
            </a:br>
            <a:br>
              <a:rPr lang="fi-FI" sz="1600" cap="none" dirty="0"/>
            </a:br>
            <a:r>
              <a:rPr lang="fi-FI" sz="1600" cap="none" dirty="0"/>
              <a:t>laki: </a:t>
            </a:r>
            <a:r>
              <a:rPr lang="fi-FI" sz="1600" u="sng" cap="none" dirty="0">
                <a:hlinkClick r:id="rId2">
                  <a:extLst>
                    <a:ext uri="{A12FA001-AC4F-418D-AE19-62706E023703}">
                      <ahyp:hlinkClr xmlns:ahyp="http://schemas.microsoft.com/office/drawing/2018/hyperlinkcolor" val="tx"/>
                    </a:ext>
                  </a:extLst>
                </a:hlinkClick>
              </a:rPr>
              <a:t>https://www.minilex.fi/a/h%c3%a4t%c3%a4varjelu-oikeuttaa-puolustautumaan-hy%c3%b6kk%c3%a4ykselt%c3%a4</a:t>
            </a:r>
            <a:br>
              <a:rPr lang="fi-FI" sz="1600" cap="none" dirty="0"/>
            </a:br>
            <a:br>
              <a:rPr lang="fi-FI" sz="1600" cap="none" dirty="0"/>
            </a:br>
            <a:r>
              <a:rPr lang="fi-FI" sz="1600" cap="none" dirty="0"/>
              <a:t>Eli pienemmän harmin perusteella voi kuka tahansa aikuisen puuttua. Ja opettajien osalta tätä oikeutta muutama vuosi sitten vielä täsmennettiin.</a:t>
            </a:r>
            <a:r>
              <a:rPr lang="fi-FI" sz="1600" dirty="0"/>
              <a:t> "</a:t>
            </a:r>
            <a:endParaRPr lang="en-GB" sz="1600" cap="none" dirty="0"/>
          </a:p>
        </p:txBody>
      </p:sp>
    </p:spTree>
    <p:extLst>
      <p:ext uri="{BB962C8B-B14F-4D97-AF65-F5344CB8AC3E}">
        <p14:creationId xmlns:p14="http://schemas.microsoft.com/office/powerpoint/2010/main" val="576273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Autofit/>
          </a:bodyPr>
          <a:lstStyle/>
          <a:p>
            <a:r>
              <a:rPr lang="fi-FI" sz="4000" dirty="0" err="1"/>
              <a:t>LIIKUNTATAPAHTUMAn</a:t>
            </a:r>
            <a:r>
              <a:rPr lang="fi-FI" sz="4000" dirty="0"/>
              <a:t> Lähtökohtia:</a:t>
            </a:r>
          </a:p>
        </p:txBody>
      </p:sp>
      <p:sp>
        <p:nvSpPr>
          <p:cNvPr id="3" name="Sisällön paikkamerkki 2"/>
          <p:cNvSpPr>
            <a:spLocks noGrp="1"/>
          </p:cNvSpPr>
          <p:nvPr>
            <p:ph sz="half" idx="1"/>
          </p:nvPr>
        </p:nvSpPr>
        <p:spPr>
          <a:xfrm>
            <a:off x="251520" y="2132856"/>
            <a:ext cx="4091877" cy="4085064"/>
          </a:xfrm>
        </p:spPr>
        <p:txBody>
          <a:bodyPr>
            <a:normAutofit/>
          </a:bodyPr>
          <a:lstStyle/>
          <a:p>
            <a:r>
              <a:rPr lang="fi-FI" sz="2600" u="sng" dirty="0"/>
              <a:t>Kenelle:</a:t>
            </a:r>
            <a:r>
              <a:rPr lang="fi-FI" sz="2600" dirty="0"/>
              <a:t> osallistujien ikä ja  määrä</a:t>
            </a:r>
          </a:p>
          <a:p>
            <a:r>
              <a:rPr lang="fi-FI" sz="2600" u="sng" dirty="0"/>
              <a:t>Milloin ja missä: </a:t>
            </a:r>
            <a:r>
              <a:rPr lang="fi-FI" sz="2600" dirty="0"/>
              <a:t>vuodenaika ja olosuhteet (sisällä vai ulkona)</a:t>
            </a:r>
          </a:p>
          <a:p>
            <a:r>
              <a:rPr lang="fi-FI" sz="2600" u="sng" dirty="0"/>
              <a:t>Kuka järjestää: </a:t>
            </a:r>
            <a:r>
              <a:rPr lang="fi-FI" sz="2600" dirty="0"/>
              <a:t>opettajat / oppilaat / muu taho (yhteistyö)</a:t>
            </a:r>
          </a:p>
        </p:txBody>
      </p:sp>
      <p:pic>
        <p:nvPicPr>
          <p:cNvPr id="5" name="Picture 5" descr="DSCN1040"/>
          <p:cNvPicPr>
            <a:picLocks noChangeAspect="1" noChangeArrowheads="1"/>
          </p:cNvPicPr>
          <p:nvPr/>
        </p:nvPicPr>
        <p:blipFill>
          <a:blip r:embed="rId2" cstate="print">
            <a:lum bright="18000" contrast="6000"/>
          </a:blip>
          <a:srcRect/>
          <a:stretch>
            <a:fillRect/>
          </a:stretch>
        </p:blipFill>
        <p:spPr bwMode="auto">
          <a:xfrm>
            <a:off x="4932039" y="2014186"/>
            <a:ext cx="3525379" cy="471245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320040"/>
            <a:ext cx="7242048" cy="732696"/>
          </a:xfrm>
        </p:spPr>
        <p:txBody>
          <a:bodyPr/>
          <a:lstStyle/>
          <a:p>
            <a:pPr algn="l"/>
            <a:r>
              <a:rPr lang="fi-FI" dirty="0"/>
              <a:t>Kriittisiä pisteitä</a:t>
            </a:r>
            <a:endParaRPr lang="en-US" dirty="0"/>
          </a:p>
        </p:txBody>
      </p:sp>
      <p:sp>
        <p:nvSpPr>
          <p:cNvPr id="3" name="Sisällön paikkamerkki 2"/>
          <p:cNvSpPr>
            <a:spLocks noGrp="1"/>
          </p:cNvSpPr>
          <p:nvPr>
            <p:ph sz="half" idx="1"/>
          </p:nvPr>
        </p:nvSpPr>
        <p:spPr>
          <a:xfrm>
            <a:off x="457200" y="1916832"/>
            <a:ext cx="3520440" cy="4205064"/>
          </a:xfrm>
        </p:spPr>
        <p:txBody>
          <a:bodyPr>
            <a:noAutofit/>
          </a:bodyPr>
          <a:lstStyle/>
          <a:p>
            <a:pPr marL="0" indent="0">
              <a:buNone/>
            </a:pPr>
            <a:r>
              <a:rPr lang="fi-FI" sz="2000" u="sng" dirty="0"/>
              <a:t>Sujuvuus</a:t>
            </a:r>
          </a:p>
          <a:p>
            <a:pPr lvl="1"/>
            <a:r>
              <a:rPr lang="fi-FI" cap="none" dirty="0"/>
              <a:t>tilankäyttö</a:t>
            </a:r>
          </a:p>
          <a:p>
            <a:pPr lvl="1"/>
            <a:r>
              <a:rPr lang="fi-FI" cap="none" dirty="0"/>
              <a:t>aikataulutus </a:t>
            </a:r>
          </a:p>
          <a:p>
            <a:pPr lvl="1"/>
            <a:r>
              <a:rPr lang="fi-FI" cap="none" dirty="0"/>
              <a:t>ohjeistus</a:t>
            </a:r>
          </a:p>
          <a:p>
            <a:pPr lvl="1"/>
            <a:r>
              <a:rPr lang="fi-FI" cap="none" dirty="0"/>
              <a:t>ryhmäjaot?</a:t>
            </a:r>
          </a:p>
          <a:p>
            <a:pPr lvl="1"/>
            <a:r>
              <a:rPr lang="fi-FI" cap="none" dirty="0"/>
              <a:t>vastaanotto + </a:t>
            </a:r>
            <a:r>
              <a:rPr lang="fi-FI" cap="none" dirty="0" err="1"/>
              <a:t>pukkarit</a:t>
            </a:r>
            <a:endParaRPr lang="fi-FI" cap="none" dirty="0"/>
          </a:p>
          <a:p>
            <a:pPr lvl="1"/>
            <a:r>
              <a:rPr lang="fi-FI" cap="none" dirty="0"/>
              <a:t>yhteinen aloitus ja lopetus?</a:t>
            </a:r>
          </a:p>
          <a:p>
            <a:pPr lvl="1"/>
            <a:r>
              <a:rPr lang="fi-FI" cap="none" dirty="0"/>
              <a:t>ruokailu</a:t>
            </a:r>
          </a:p>
          <a:p>
            <a:pPr marL="0" indent="0">
              <a:buNone/>
            </a:pPr>
            <a:r>
              <a:rPr lang="fi-FI" sz="2000" u="sng" dirty="0"/>
              <a:t>Turvallisuussuunnitelma ja ensiapuvastaava</a:t>
            </a:r>
          </a:p>
          <a:p>
            <a:pPr marL="0" indent="0">
              <a:buNone/>
            </a:pPr>
            <a:r>
              <a:rPr lang="fi-FI" sz="2000" u="sng" dirty="0"/>
              <a:t>Kuvausluvat</a:t>
            </a:r>
          </a:p>
          <a:p>
            <a:pPr lvl="1"/>
            <a:r>
              <a:rPr lang="fi-FI" cap="none" dirty="0"/>
              <a:t>kuvaaminen tapahtumassa?</a:t>
            </a:r>
          </a:p>
        </p:txBody>
      </p:sp>
      <p:sp>
        <p:nvSpPr>
          <p:cNvPr id="4" name="Sisällön paikkamerkki 3"/>
          <p:cNvSpPr>
            <a:spLocks noGrp="1"/>
          </p:cNvSpPr>
          <p:nvPr>
            <p:ph sz="half" idx="2"/>
          </p:nvPr>
        </p:nvSpPr>
        <p:spPr>
          <a:xfrm>
            <a:off x="4716016" y="1916832"/>
            <a:ext cx="4209616" cy="4941168"/>
          </a:xfrm>
        </p:spPr>
        <p:txBody>
          <a:bodyPr>
            <a:noAutofit/>
          </a:bodyPr>
          <a:lstStyle/>
          <a:p>
            <a:pPr marL="0" indent="0">
              <a:buNone/>
            </a:pPr>
            <a:r>
              <a:rPr lang="fi-FI" sz="1800" u="sng" dirty="0"/>
              <a:t>Organisointi</a:t>
            </a:r>
          </a:p>
          <a:p>
            <a:pPr lvl="1"/>
            <a:r>
              <a:rPr lang="fi-FI" sz="1800" cap="none" dirty="0"/>
              <a:t>työnjako </a:t>
            </a:r>
          </a:p>
          <a:p>
            <a:pPr lvl="1"/>
            <a:r>
              <a:rPr lang="fi-FI" sz="1800" cap="none" dirty="0"/>
              <a:t>hyvä suunnittelu</a:t>
            </a:r>
          </a:p>
          <a:p>
            <a:pPr lvl="1"/>
            <a:r>
              <a:rPr lang="fi-FI" sz="1800" cap="none" dirty="0"/>
              <a:t>välineet + varaukset</a:t>
            </a:r>
          </a:p>
          <a:p>
            <a:pPr lvl="1"/>
            <a:r>
              <a:rPr lang="fi-FI" sz="1800" cap="none" dirty="0"/>
              <a:t>tapahtumapäivän järjestelyt (varattava aikaa pisteiden rakennukseen + loppusiivoukseen)</a:t>
            </a:r>
          </a:p>
          <a:p>
            <a:pPr lvl="1"/>
            <a:r>
              <a:rPr lang="fi-FI" sz="1800" cap="none" dirty="0"/>
              <a:t>palautteen keräys</a:t>
            </a:r>
          </a:p>
          <a:p>
            <a:pPr marL="0" indent="0">
              <a:buNone/>
            </a:pPr>
            <a:r>
              <a:rPr lang="fi-FI" sz="1800" u="sng" dirty="0"/>
              <a:t>Monipuolisuus</a:t>
            </a:r>
          </a:p>
          <a:p>
            <a:pPr lvl="1"/>
            <a:r>
              <a:rPr lang="fi-FI" sz="1800" cap="none" dirty="0"/>
              <a:t>kaikille oppilaille jotain mielekästä toimintaa</a:t>
            </a:r>
          </a:p>
          <a:p>
            <a:pPr lvl="1"/>
            <a:r>
              <a:rPr lang="fi-FI" sz="1800" cap="none" dirty="0"/>
              <a:t>kasvatustavoitteet?</a:t>
            </a:r>
          </a:p>
          <a:p>
            <a:pPr marL="0" indent="0">
              <a:buNone/>
            </a:pPr>
            <a:r>
              <a:rPr lang="fi-FI" sz="1800" u="sng" dirty="0"/>
              <a:t>Informointi </a:t>
            </a:r>
          </a:p>
          <a:p>
            <a:pPr lvl="1"/>
            <a:r>
              <a:rPr lang="fi-FI" sz="1800" cap="none" dirty="0"/>
              <a:t>vanhemmat, koulut &amp; liikunta</a:t>
            </a:r>
          </a:p>
          <a:p>
            <a:pPr marL="0" indent="0">
              <a:buNone/>
            </a:pPr>
            <a:r>
              <a:rPr lang="fi-FI" sz="1800" u="sng" dirty="0"/>
              <a:t>Mitä muuta?</a:t>
            </a:r>
          </a:p>
        </p:txBody>
      </p:sp>
    </p:spTree>
    <p:extLst>
      <p:ext uri="{BB962C8B-B14F-4D97-AF65-F5344CB8AC3E}">
        <p14:creationId xmlns:p14="http://schemas.microsoft.com/office/powerpoint/2010/main" val="73439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76225" y="634007"/>
            <a:ext cx="8591550" cy="1066801"/>
          </a:xfrm>
        </p:spPr>
        <p:txBody>
          <a:bodyPr>
            <a:normAutofit/>
          </a:bodyPr>
          <a:lstStyle/>
          <a:p>
            <a:r>
              <a:rPr lang="fi-FI" sz="4000" b="1" dirty="0"/>
              <a:t>Tapahtuman ideointi </a:t>
            </a:r>
          </a:p>
        </p:txBody>
      </p:sp>
      <p:sp>
        <p:nvSpPr>
          <p:cNvPr id="3" name="Sisällön paikkamerkki 2"/>
          <p:cNvSpPr>
            <a:spLocks noGrp="1"/>
          </p:cNvSpPr>
          <p:nvPr>
            <p:ph sz="quarter" idx="13"/>
          </p:nvPr>
        </p:nvSpPr>
        <p:spPr>
          <a:xfrm>
            <a:off x="323528" y="2060848"/>
            <a:ext cx="8595360" cy="4577720"/>
          </a:xfrm>
        </p:spPr>
        <p:txBody>
          <a:bodyPr>
            <a:normAutofit/>
          </a:bodyPr>
          <a:lstStyle/>
          <a:p>
            <a:pPr marL="0" indent="0">
              <a:buNone/>
            </a:pPr>
            <a:r>
              <a:rPr lang="fi-FI" sz="2800" dirty="0"/>
              <a:t>Tilat: TS, VS, RS (+luokka?)</a:t>
            </a:r>
          </a:p>
          <a:p>
            <a:pPr marL="0" indent="0">
              <a:buNone/>
            </a:pPr>
            <a:r>
              <a:rPr lang="fi-FI" sz="2800" dirty="0"/>
              <a:t>Tapahtuman sisältö ja teema</a:t>
            </a:r>
          </a:p>
          <a:p>
            <a:pPr marL="515938" lvl="1" indent="-342900"/>
            <a:r>
              <a:rPr lang="fi-FI" dirty="0"/>
              <a:t>Esim. avaruus, Afrikka, supersankarit, antiikin olympialaiset, historia, tulevaisuus, maailmanympärimatka, </a:t>
            </a:r>
            <a:r>
              <a:rPr lang="fi-FI" dirty="0" err="1"/>
              <a:t>Amazing</a:t>
            </a:r>
            <a:r>
              <a:rPr lang="fi-FI" dirty="0"/>
              <a:t> </a:t>
            </a:r>
            <a:r>
              <a:rPr lang="fi-FI" dirty="0" err="1"/>
              <a:t>Race</a:t>
            </a:r>
            <a:r>
              <a:rPr lang="fi-FI" dirty="0"/>
              <a:t>, hiihtolomaseikkailu…</a:t>
            </a:r>
            <a:br>
              <a:rPr lang="fi-FI" dirty="0"/>
            </a:br>
            <a:endParaRPr lang="fi-FI" dirty="0"/>
          </a:p>
          <a:p>
            <a:pPr marL="0" indent="0">
              <a:buNone/>
            </a:pPr>
            <a:r>
              <a:rPr lang="fi-FI" sz="2800" dirty="0"/>
              <a:t>Kenelle?</a:t>
            </a:r>
          </a:p>
          <a:p>
            <a:pPr marL="342900" indent="-342900"/>
            <a:r>
              <a:rPr lang="fi-FI" dirty="0"/>
              <a:t>Kypärämäen ja Kristillisen koulun  koululaisille (omat luokkamme)</a:t>
            </a:r>
          </a:p>
          <a:p>
            <a:pPr marL="0" indent="0">
              <a:buNone/>
            </a:pPr>
            <a:r>
              <a:rPr lang="fi-FI" sz="2800" dirty="0"/>
              <a:t>Miksi?</a:t>
            </a:r>
          </a:p>
          <a:p>
            <a:pPr marL="342900" indent="-342900"/>
            <a:r>
              <a:rPr lang="fi-FI" dirty="0"/>
              <a:t>Mitä tavoitteita liikuntapäivälle? </a:t>
            </a:r>
          </a:p>
          <a:p>
            <a:pPr marL="515938" lvl="1" indent="-342900"/>
            <a:r>
              <a:rPr lang="fi-FI" dirty="0"/>
              <a:t>Fyysinen aktiivisuus, yhdessä tekeminen, kilpailu, ongelmaratkaisu…</a:t>
            </a:r>
          </a:p>
        </p:txBody>
      </p:sp>
    </p:spTree>
    <p:extLst>
      <p:ext uri="{BB962C8B-B14F-4D97-AF65-F5344CB8AC3E}">
        <p14:creationId xmlns:p14="http://schemas.microsoft.com/office/powerpoint/2010/main" val="2883917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Otsikko 4"/>
          <p:cNvSpPr>
            <a:spLocks noGrp="1"/>
          </p:cNvSpPr>
          <p:nvPr>
            <p:ph type="title"/>
          </p:nvPr>
        </p:nvSpPr>
        <p:spPr>
          <a:xfrm>
            <a:off x="902189" y="284176"/>
            <a:ext cx="7338060" cy="1508760"/>
          </a:xfrm>
        </p:spPr>
        <p:txBody>
          <a:bodyPr>
            <a:normAutofit/>
          </a:bodyPr>
          <a:lstStyle/>
          <a:p>
            <a:r>
              <a:rPr lang="fi-FI" cap="none" dirty="0"/>
              <a:t>Liikuntatapahtuman suunnittelu ja toteutus</a:t>
            </a:r>
          </a:p>
        </p:txBody>
      </p:sp>
      <p:pic>
        <p:nvPicPr>
          <p:cNvPr id="3076" name="Picture 4" descr="DSCN1044"/>
          <p:cNvPicPr>
            <a:picLocks noChangeAspect="1" noChangeArrowheads="1"/>
          </p:cNvPicPr>
          <p:nvPr/>
        </p:nvPicPr>
        <p:blipFill rotWithShape="1">
          <a:blip r:embed="rId3" cstate="print"/>
          <a:srcRect l="26492" r="10819" b="2"/>
          <a:stretch/>
        </p:blipFill>
        <p:spPr bwMode="auto">
          <a:xfrm>
            <a:off x="928110" y="2204864"/>
            <a:ext cx="3450940" cy="4114800"/>
          </a:xfrm>
          <a:prstGeom prst="rect">
            <a:avLst/>
          </a:prstGeom>
          <a:noFill/>
        </p:spPr>
      </p:pic>
      <p:sp>
        <p:nvSpPr>
          <p:cNvPr id="6" name="Sisällön paikkamerkki 5"/>
          <p:cNvSpPr>
            <a:spLocks noGrp="1"/>
          </p:cNvSpPr>
          <p:nvPr>
            <p:ph idx="1"/>
          </p:nvPr>
        </p:nvSpPr>
        <p:spPr>
          <a:xfrm>
            <a:off x="4789308" y="2348880"/>
            <a:ext cx="4247187" cy="3869040"/>
          </a:xfrm>
        </p:spPr>
        <p:txBody>
          <a:bodyPr>
            <a:noAutofit/>
          </a:bodyPr>
          <a:lstStyle/>
          <a:p>
            <a:r>
              <a:rPr lang="fi-FI" sz="2400" cap="none" dirty="0">
                <a:latin typeface="Arial" panose="020B0604020202020204" pitchFamily="34" charset="0"/>
                <a:cs typeface="Arial" panose="020B0604020202020204" pitchFamily="34" charset="0"/>
              </a:rPr>
              <a:t>Suunnitteluseminaarit:</a:t>
            </a:r>
          </a:p>
          <a:p>
            <a:pPr lvl="1"/>
            <a:r>
              <a:rPr lang="fi-FI" sz="2400" cap="none" dirty="0">
                <a:latin typeface="Arial" panose="020B0604020202020204" pitchFamily="34" charset="0"/>
                <a:cs typeface="Arial" panose="020B0604020202020204" pitchFamily="34" charset="0"/>
              </a:rPr>
              <a:t>6.10 (L209) ja 27</a:t>
            </a:r>
            <a:r>
              <a:rPr lang="fi-FI" sz="2400" dirty="0">
                <a:latin typeface="Arial" panose="020B0604020202020204" pitchFamily="34" charset="0"/>
                <a:cs typeface="Arial" panose="020B0604020202020204" pitchFamily="34" charset="0"/>
              </a:rPr>
              <a:t>.10</a:t>
            </a:r>
            <a:r>
              <a:rPr lang="fi-FI" sz="2400" cap="none" dirty="0">
                <a:latin typeface="Arial" panose="020B0604020202020204" pitchFamily="34" charset="0"/>
                <a:cs typeface="Arial" panose="020B0604020202020204" pitchFamily="34" charset="0"/>
              </a:rPr>
              <a:t> (L310)</a:t>
            </a:r>
          </a:p>
          <a:p>
            <a:r>
              <a:rPr lang="fi-FI" sz="2400" cap="none" dirty="0">
                <a:latin typeface="Arial" panose="020B0604020202020204" pitchFamily="34" charset="0"/>
                <a:cs typeface="Arial" panose="020B0604020202020204" pitchFamily="34" charset="0"/>
              </a:rPr>
              <a:t>Järjestelytehtäviä hoidetaan muulla ajalla (rekvisiittaa, mainostaminen, turvallisuussuunnitelma </a:t>
            </a:r>
            <a:r>
              <a:rPr lang="fi-FI" sz="2400" cap="none" dirty="0" err="1">
                <a:latin typeface="Arial" panose="020B0604020202020204" pitchFamily="34" charset="0"/>
                <a:cs typeface="Arial" panose="020B0604020202020204" pitchFamily="34" charset="0"/>
              </a:rPr>
              <a:t>jne</a:t>
            </a:r>
            <a:r>
              <a:rPr lang="fi-FI" sz="2400" cap="none" dirty="0">
                <a:latin typeface="Arial" panose="020B0604020202020204" pitchFamily="34" charset="0"/>
                <a:cs typeface="Arial" panose="020B0604020202020204" pitchFamily="34" charset="0"/>
              </a:rPr>
              <a:t>)</a:t>
            </a:r>
          </a:p>
          <a:p>
            <a:r>
              <a:rPr lang="fi-FI" sz="2400" cap="none" dirty="0">
                <a:latin typeface="Arial" panose="020B0604020202020204" pitchFamily="34" charset="0"/>
                <a:cs typeface="Arial" panose="020B0604020202020204" pitchFamily="34" charset="0"/>
              </a:rPr>
              <a:t>Tapahtumapäivä 7.11.2025</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0585" y="0"/>
            <a:ext cx="4569143" cy="6858000"/>
          </a:xfrm>
          <a:prstGeom prst="rect">
            <a:avLst/>
          </a:prstGeom>
        </p:spPr>
      </p:pic>
      <p:pic>
        <p:nvPicPr>
          <p:cNvPr id="5" name="Kuva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680585" cy="6858000"/>
          </a:xfrm>
          <a:prstGeom prst="rect">
            <a:avLst/>
          </a:prstGeom>
        </p:spPr>
      </p:pic>
      <p:sp>
        <p:nvSpPr>
          <p:cNvPr id="6" name="Tekstiruutu 5"/>
          <p:cNvSpPr txBox="1"/>
          <p:nvPr/>
        </p:nvSpPr>
        <p:spPr>
          <a:xfrm>
            <a:off x="1619672" y="6021288"/>
            <a:ext cx="5237331" cy="523220"/>
          </a:xfrm>
          <a:prstGeom prst="rect">
            <a:avLst/>
          </a:prstGeom>
          <a:noFill/>
        </p:spPr>
        <p:txBody>
          <a:bodyPr wrap="none" rtlCol="0">
            <a:spAutoFit/>
          </a:bodyPr>
          <a:lstStyle/>
          <a:p>
            <a:r>
              <a:rPr lang="fi-FI" sz="2800" dirty="0">
                <a:solidFill>
                  <a:schemeClr val="bg1"/>
                </a:solidFill>
              </a:rPr>
              <a:t>Supersankarit Hipposhallissa 2012</a:t>
            </a:r>
          </a:p>
        </p:txBody>
      </p:sp>
    </p:spTree>
    <p:extLst>
      <p:ext uri="{BB962C8B-B14F-4D97-AF65-F5344CB8AC3E}">
        <p14:creationId xmlns:p14="http://schemas.microsoft.com/office/powerpoint/2010/main" val="297105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7405" y="0"/>
            <a:ext cx="6949190" cy="6858000"/>
          </a:xfrm>
          <a:prstGeom prst="rect">
            <a:avLst/>
          </a:prstGeom>
        </p:spPr>
      </p:pic>
      <p:sp>
        <p:nvSpPr>
          <p:cNvPr id="3" name="Tekstiruutu 2"/>
          <p:cNvSpPr txBox="1"/>
          <p:nvPr/>
        </p:nvSpPr>
        <p:spPr>
          <a:xfrm>
            <a:off x="1475656" y="620688"/>
            <a:ext cx="1968809" cy="523220"/>
          </a:xfrm>
          <a:prstGeom prst="rect">
            <a:avLst/>
          </a:prstGeom>
          <a:noFill/>
        </p:spPr>
        <p:txBody>
          <a:bodyPr wrap="none" rtlCol="0">
            <a:spAutoFit/>
          </a:bodyPr>
          <a:lstStyle/>
          <a:p>
            <a:r>
              <a:rPr lang="fi-FI" sz="2800" dirty="0">
                <a:solidFill>
                  <a:schemeClr val="bg1"/>
                </a:solidFill>
              </a:rPr>
              <a:t>Rambo-rata</a:t>
            </a:r>
          </a:p>
        </p:txBody>
      </p:sp>
    </p:spTree>
    <p:extLst>
      <p:ext uri="{BB962C8B-B14F-4D97-AF65-F5344CB8AC3E}">
        <p14:creationId xmlns:p14="http://schemas.microsoft.com/office/powerpoint/2010/main" val="676550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c38bb47f-fb52-42f4-a334-090685b8f2a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57CE4F540935E5478FB4C1CDDAC33B5C" ma:contentTypeVersion="16" ma:contentTypeDescription="Luo uusi asiakirja." ma:contentTypeScope="" ma:versionID="313fdadd9d8a782e9673c180698c4a2d">
  <xsd:schema xmlns:xsd="http://www.w3.org/2001/XMLSchema" xmlns:xs="http://www.w3.org/2001/XMLSchema" xmlns:p="http://schemas.microsoft.com/office/2006/metadata/properties" xmlns:ns3="c38bb47f-fb52-42f4-a334-090685b8f2a9" xmlns:ns4="4f210779-8ea1-4530-8bb1-9cd95056ffb7" targetNamespace="http://schemas.microsoft.com/office/2006/metadata/properties" ma:root="true" ma:fieldsID="bb93d75e3dbf88e472c1e8f5f0bd2973" ns3:_="" ns4:_="">
    <xsd:import namespace="c38bb47f-fb52-42f4-a334-090685b8f2a9"/>
    <xsd:import namespace="4f210779-8ea1-4530-8bb1-9cd95056ffb7"/>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8bb47f-fb52-42f4-a334-090685b8f2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f210779-8ea1-4530-8bb1-9cd95056ffb7" elementFormDefault="qualified">
    <xsd:import namespace="http://schemas.microsoft.com/office/2006/documentManagement/types"/>
    <xsd:import namespace="http://schemas.microsoft.com/office/infopath/2007/PartnerControls"/>
    <xsd:element name="SharedWithUsers" ma:index="12"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Jakamisen tiedot" ma:internalName="SharedWithDetails" ma:readOnly="true">
      <xsd:simpleType>
        <xsd:restriction base="dms:Note">
          <xsd:maxLength value="255"/>
        </xsd:restriction>
      </xsd:simpleType>
    </xsd:element>
    <xsd:element name="SharingHintHash" ma:index="14" nillable="true" ma:displayName="Jakamisvihjeen hajautus"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50FA630-2B54-4907-A727-DD059883E1D6}">
  <ds:schemaRefs>
    <ds:schemaRef ds:uri="http://purl.org/dc/terms/"/>
    <ds:schemaRef ds:uri="http://schemas.microsoft.com/office/2006/documentManagement/types"/>
    <ds:schemaRef ds:uri="http://schemas.openxmlformats.org/package/2006/metadata/core-properties"/>
    <ds:schemaRef ds:uri="http://schemas.microsoft.com/office/2006/metadata/properties"/>
    <ds:schemaRef ds:uri="c38bb47f-fb52-42f4-a334-090685b8f2a9"/>
    <ds:schemaRef ds:uri="http://purl.org/dc/dcmitype/"/>
    <ds:schemaRef ds:uri="http://schemas.microsoft.com/office/infopath/2007/PartnerControls"/>
    <ds:schemaRef ds:uri="4f210779-8ea1-4530-8bb1-9cd95056ffb7"/>
    <ds:schemaRef ds:uri="http://www.w3.org/XML/1998/namespace"/>
    <ds:schemaRef ds:uri="http://purl.org/dc/elements/1.1/"/>
  </ds:schemaRefs>
</ds:datastoreItem>
</file>

<file path=customXml/itemProps2.xml><?xml version="1.0" encoding="utf-8"?>
<ds:datastoreItem xmlns:ds="http://schemas.openxmlformats.org/officeDocument/2006/customXml" ds:itemID="{94B96324-0265-4F81-95C4-CEEABFD81271}">
  <ds:schemaRefs>
    <ds:schemaRef ds:uri="http://schemas.microsoft.com/sharepoint/v3/contenttype/forms"/>
  </ds:schemaRefs>
</ds:datastoreItem>
</file>

<file path=customXml/itemProps3.xml><?xml version="1.0" encoding="utf-8"?>
<ds:datastoreItem xmlns:ds="http://schemas.openxmlformats.org/officeDocument/2006/customXml" ds:itemID="{4F33E136-0BA1-4199-8F44-75809F9503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8bb47f-fb52-42f4-a334-090685b8f2a9"/>
    <ds:schemaRef ds:uri="4f210779-8ea1-4530-8bb1-9cd95056ff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6c167213-36fa-43ce-a5b8-f5dde8fe5ad3}" enabled="1" method="Standard" siteId="{e9662d58-caa4-4bc1-b138-c8b1acab5a11}" removed="0"/>
</clbl:labelList>
</file>

<file path=docProps/app.xml><?xml version="1.0" encoding="utf-8"?>
<Properties xmlns="http://schemas.openxmlformats.org/officeDocument/2006/extended-properties" xmlns:vt="http://schemas.openxmlformats.org/officeDocument/2006/docPropsVTypes">
  <Template>TM03090430[[fn=Banded]]</Template>
  <TotalTime>1316</TotalTime>
  <Words>1560</Words>
  <Application>Microsoft Office PowerPoint</Application>
  <PresentationFormat>On-screen Show (4:3)</PresentationFormat>
  <Paragraphs>216</Paragraphs>
  <Slides>31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Corbel</vt:lpstr>
      <vt:lpstr>Wingdings</vt:lpstr>
      <vt:lpstr>Banded</vt:lpstr>
      <vt:lpstr>Liikuntatapahtuman suunnitteluseminaari 1 </vt:lpstr>
      <vt:lpstr>1. suunnitteluseminaari</vt:lpstr>
      <vt:lpstr>Liikuntapäivä…</vt:lpstr>
      <vt:lpstr>LIIKUNTATAPAHTUMAn Lähtökohtia:</vt:lpstr>
      <vt:lpstr>Kriittisiä pisteitä</vt:lpstr>
      <vt:lpstr>Tapahtuman ideointi </vt:lpstr>
      <vt:lpstr>Liikuntatapahtuman suunnittelu ja toteutus</vt:lpstr>
      <vt:lpstr>PowerPoint Presentation</vt:lpstr>
      <vt:lpstr>PowerPoint Presentation</vt:lpstr>
      <vt:lpstr>Kohderyhmämme:</vt:lpstr>
      <vt:lpstr>HUOMIOI tavoitteet!</vt:lpstr>
      <vt:lpstr>1. SUUNNITTELUSEMINAARI   </vt:lpstr>
      <vt:lpstr>2. SUUNNITTELUSEMINAARI   </vt:lpstr>
      <vt:lpstr>työnjako: yleiset järjestelytehtävät</vt:lpstr>
      <vt:lpstr>PowerPoint Presentation</vt:lpstr>
      <vt:lpstr>Työnjakoa: toimintapisteet</vt:lpstr>
      <vt:lpstr>PowerPoint Presentation</vt:lpstr>
      <vt:lpstr>Liikuntatapahtuman suunnitteluseminaari 2</vt:lpstr>
      <vt:lpstr>2. SUUNNITTELUSEMINAARI  </vt:lpstr>
      <vt:lpstr>Liikuntatapahtuman eteneminen ja kysymyksiä pohdittavaksi</vt:lpstr>
      <vt:lpstr>Seminaarin sisältö</vt:lpstr>
      <vt:lpstr>Järjestelytiimit – missä mennään?</vt:lpstr>
      <vt:lpstr>Järjestelytiimit – missä mennään?</vt:lpstr>
      <vt:lpstr>Järjestelytiimit – missä mennään?</vt:lpstr>
      <vt:lpstr>Järjestelytiimit – missä mennään?</vt:lpstr>
      <vt:lpstr>Alku- ja loppuorganisoinnit</vt:lpstr>
      <vt:lpstr>Mitä saleissa tapahtuu?</vt:lpstr>
      <vt:lpstr>Turvallisuusriskejä</vt:lpstr>
      <vt:lpstr>Muita asioita</vt:lpstr>
      <vt:lpstr>PowerPoint Presentation</vt:lpstr>
      <vt:lpstr>Oppilaasta kiinni pitäminen</vt:lpstr>
    </vt:vector>
  </TitlesOfParts>
  <Company>University of Jyväskylä</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Palomäki, Sanna Helena</dc:creator>
  <cp:lastModifiedBy>Penttinen, Anu</cp:lastModifiedBy>
  <cp:revision>216</cp:revision>
  <cp:lastPrinted>2018-11-07T10:19:07Z</cp:lastPrinted>
  <dcterms:created xsi:type="dcterms:W3CDTF">2007-11-26T11:06:18Z</dcterms:created>
  <dcterms:modified xsi:type="dcterms:W3CDTF">2025-10-27T11:13:14Z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0x01010057CE4F540935E5478FB4C1CDDAC33B5C</vt:lpwstr>
  </property>
</Properties>
</file>