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35BD-D923-4B25-8F75-22279DAF2C39}" type="datetimeFigureOut">
              <a:rPr lang="sv-FI" smtClean="0"/>
              <a:pPr/>
              <a:t>10.5.2016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3449-A9EF-4239-8AD6-2F1F0B59FE9D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35BD-D923-4B25-8F75-22279DAF2C39}" type="datetimeFigureOut">
              <a:rPr lang="sv-FI" smtClean="0"/>
              <a:pPr/>
              <a:t>10.5.2016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3449-A9EF-4239-8AD6-2F1F0B59FE9D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35BD-D923-4B25-8F75-22279DAF2C39}" type="datetimeFigureOut">
              <a:rPr lang="sv-FI" smtClean="0"/>
              <a:pPr/>
              <a:t>10.5.2016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3449-A9EF-4239-8AD6-2F1F0B59FE9D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35BD-D923-4B25-8F75-22279DAF2C39}" type="datetimeFigureOut">
              <a:rPr lang="sv-FI" smtClean="0"/>
              <a:pPr/>
              <a:t>10.5.2016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3449-A9EF-4239-8AD6-2F1F0B59FE9D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35BD-D923-4B25-8F75-22279DAF2C39}" type="datetimeFigureOut">
              <a:rPr lang="sv-FI" smtClean="0"/>
              <a:pPr/>
              <a:t>10.5.2016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3449-A9EF-4239-8AD6-2F1F0B59FE9D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35BD-D923-4B25-8F75-22279DAF2C39}" type="datetimeFigureOut">
              <a:rPr lang="sv-FI" smtClean="0"/>
              <a:pPr/>
              <a:t>10.5.2016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3449-A9EF-4239-8AD6-2F1F0B59FE9D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35BD-D923-4B25-8F75-22279DAF2C39}" type="datetimeFigureOut">
              <a:rPr lang="sv-FI" smtClean="0"/>
              <a:pPr/>
              <a:t>10.5.2016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3449-A9EF-4239-8AD6-2F1F0B59FE9D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35BD-D923-4B25-8F75-22279DAF2C39}" type="datetimeFigureOut">
              <a:rPr lang="sv-FI" smtClean="0"/>
              <a:pPr/>
              <a:t>10.5.2016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3449-A9EF-4239-8AD6-2F1F0B59FE9D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35BD-D923-4B25-8F75-22279DAF2C39}" type="datetimeFigureOut">
              <a:rPr lang="sv-FI" smtClean="0"/>
              <a:pPr/>
              <a:t>10.5.2016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3449-A9EF-4239-8AD6-2F1F0B59FE9D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35BD-D923-4B25-8F75-22279DAF2C39}" type="datetimeFigureOut">
              <a:rPr lang="sv-FI" smtClean="0"/>
              <a:pPr/>
              <a:t>10.5.2016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3449-A9EF-4239-8AD6-2F1F0B59FE9D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35BD-D923-4B25-8F75-22279DAF2C39}" type="datetimeFigureOut">
              <a:rPr lang="sv-FI" smtClean="0"/>
              <a:pPr/>
              <a:t>10.5.2016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3449-A9EF-4239-8AD6-2F1F0B59FE9D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35BD-D923-4B25-8F75-22279DAF2C39}" type="datetimeFigureOut">
              <a:rPr lang="sv-FI" smtClean="0"/>
              <a:pPr/>
              <a:t>10.5.2016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73449-A9EF-4239-8AD6-2F1F0B59FE9D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v.wikipedia.org/wiki/Bild:Sophiechotek1868-2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sv.wikipedia.org/wiki/Bild:Franzferdinand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c/cc/Princip_arrested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2/2f/Archduke_Ferdinands_car.JPG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r>
              <a:rPr lang="sv-FI" dirty="0" smtClean="0"/>
              <a:t>Första världskriget 1914–1918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 descr="slaget-vid-somm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3175000" cy="2425700"/>
          </a:xfrm>
          <a:prstGeom prst="rect">
            <a:avLst/>
          </a:prstGeom>
        </p:spPr>
      </p:pic>
      <p:pic>
        <p:nvPicPr>
          <p:cNvPr id="5" name="Bildobjekt 4" descr="stridsgas_rg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20688"/>
            <a:ext cx="3685223" cy="2663095"/>
          </a:xfrm>
          <a:prstGeom prst="rect">
            <a:avLst/>
          </a:prstGeom>
        </p:spPr>
      </p:pic>
      <p:pic>
        <p:nvPicPr>
          <p:cNvPr id="6" name="Bildobjekt 5" descr="00001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2248218" cy="3282070"/>
          </a:xfrm>
          <a:prstGeom prst="rect">
            <a:avLst/>
          </a:prstGeom>
        </p:spPr>
      </p:pic>
      <p:pic>
        <p:nvPicPr>
          <p:cNvPr id="7" name="Bildobjekt 6" descr="1910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409188"/>
            <a:ext cx="2692908" cy="3448812"/>
          </a:xfrm>
          <a:prstGeom prst="rect">
            <a:avLst/>
          </a:prstGeom>
        </p:spPr>
      </p:pic>
      <p:pic>
        <p:nvPicPr>
          <p:cNvPr id="8" name="Bildobjekt 7" descr="71458-004-C9E441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573016"/>
            <a:ext cx="3803428" cy="312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sv-FI" u="sng" dirty="0" smtClean="0"/>
              <a:t>Östfronten</a:t>
            </a:r>
            <a:r>
              <a:rPr lang="sv-FI" dirty="0" smtClean="0"/>
              <a:t>: betydligt mera rörligt krig</a:t>
            </a:r>
          </a:p>
          <a:p>
            <a:endParaRPr lang="sv-FI" dirty="0"/>
          </a:p>
          <a:p>
            <a:r>
              <a:rPr lang="sv-FI" dirty="0" smtClean="0"/>
              <a:t>Ryssland och Tyskland slöt </a:t>
            </a:r>
            <a:r>
              <a:rPr lang="sv-FI" dirty="0" smtClean="0"/>
              <a:t>fred </a:t>
            </a:r>
            <a:r>
              <a:rPr lang="sv-FI" smtClean="0"/>
              <a:t>i mars </a:t>
            </a:r>
            <a:r>
              <a:rPr lang="sv-FI" dirty="0" smtClean="0"/>
              <a:t>år 1918</a:t>
            </a:r>
          </a:p>
          <a:p>
            <a:endParaRPr lang="sv-FI" dirty="0"/>
          </a:p>
          <a:p>
            <a:endParaRPr lang="sv-FI" dirty="0"/>
          </a:p>
        </p:txBody>
      </p:sp>
      <p:pic>
        <p:nvPicPr>
          <p:cNvPr id="4" name="Picture 3" descr="C:\Users\Christian\Desktop\ABB-098_Russian-surrender-at-Tannenberg_19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988840"/>
            <a:ext cx="8229600" cy="4244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l"/>
            <a:r>
              <a:rPr lang="sv-FI" dirty="0" smtClean="0"/>
              <a:t>USA går med i kriget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2880320"/>
          </a:xfrm>
        </p:spPr>
        <p:txBody>
          <a:bodyPr/>
          <a:lstStyle/>
          <a:p>
            <a:r>
              <a:rPr lang="sv-FI" dirty="0" smtClean="0"/>
              <a:t>Tyskland införde </a:t>
            </a:r>
            <a:r>
              <a:rPr lang="sv-FI" i="1" dirty="0" smtClean="0"/>
              <a:t>oinskränkt ubåtskrig</a:t>
            </a:r>
            <a:r>
              <a:rPr lang="sv-FI" dirty="0" smtClean="0"/>
              <a:t> år 1917</a:t>
            </a:r>
          </a:p>
          <a:p>
            <a:pPr>
              <a:buNone/>
            </a:pPr>
            <a:endParaRPr lang="sv-FI" dirty="0" smtClean="0"/>
          </a:p>
          <a:p>
            <a:r>
              <a:rPr lang="sv-FI" dirty="0" smtClean="0"/>
              <a:t>USA gick med -&gt; </a:t>
            </a:r>
            <a:r>
              <a:rPr lang="sv-FI" i="1" dirty="0" smtClean="0"/>
              <a:t>avgörande för kriget</a:t>
            </a:r>
            <a:r>
              <a:rPr lang="sv-FI" dirty="0" smtClean="0"/>
              <a:t>!</a:t>
            </a:r>
          </a:p>
          <a:p>
            <a:endParaRPr lang="sv-FI" dirty="0"/>
          </a:p>
          <a:p>
            <a:endParaRPr lang="sv-FI" dirty="0"/>
          </a:p>
        </p:txBody>
      </p:sp>
      <p:pic>
        <p:nvPicPr>
          <p:cNvPr id="4" name="Bildobjekt 3" descr="Lusitania Head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212976"/>
            <a:ext cx="5168900" cy="342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Propaganda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9" y="908720"/>
            <a:ext cx="377952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02" y="836712"/>
            <a:ext cx="267656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678240" cy="306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67724"/>
            <a:ext cx="4769358" cy="300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2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-14242"/>
            <a:ext cx="8229600" cy="922962"/>
          </a:xfrm>
        </p:spPr>
        <p:txBody>
          <a:bodyPr/>
          <a:lstStyle/>
          <a:p>
            <a:r>
              <a:rPr lang="fi-FI" dirty="0" err="1" smtClean="0"/>
              <a:t>Krigets</a:t>
            </a:r>
            <a:r>
              <a:rPr lang="fi-FI" dirty="0" smtClean="0"/>
              <a:t> </a:t>
            </a:r>
            <a:r>
              <a:rPr lang="fi-FI" dirty="0" err="1" smtClean="0"/>
              <a:t>slut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följder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fi-FI" dirty="0" err="1" smtClean="0"/>
              <a:t>Tyskland</a:t>
            </a:r>
            <a:r>
              <a:rPr lang="fi-FI" dirty="0" smtClean="0"/>
              <a:t> </a:t>
            </a:r>
            <a:r>
              <a:rPr lang="fi-FI" dirty="0" err="1" smtClean="0"/>
              <a:t>kapitulerade</a:t>
            </a:r>
            <a:r>
              <a:rPr lang="fi-FI" dirty="0" smtClean="0"/>
              <a:t> 11.11.1918</a:t>
            </a:r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Orsaker</a:t>
            </a:r>
            <a:r>
              <a:rPr lang="fi-FI" dirty="0" smtClean="0"/>
              <a:t>:</a:t>
            </a:r>
          </a:p>
          <a:p>
            <a:pPr lvl="1"/>
            <a:r>
              <a:rPr lang="fi-FI" u="sng" dirty="0" err="1" smtClean="0"/>
              <a:t>Tvåfrontskriget</a:t>
            </a:r>
            <a:r>
              <a:rPr lang="fi-FI" dirty="0" smtClean="0"/>
              <a:t> </a:t>
            </a:r>
            <a:r>
              <a:rPr lang="fi-FI" dirty="0" err="1" smtClean="0"/>
              <a:t>hade</a:t>
            </a:r>
            <a:r>
              <a:rPr lang="fi-FI" dirty="0" smtClean="0"/>
              <a:t> </a:t>
            </a:r>
            <a:r>
              <a:rPr lang="fi-FI" dirty="0" err="1" smtClean="0"/>
              <a:t>tömt</a:t>
            </a:r>
            <a:r>
              <a:rPr lang="fi-FI" dirty="0" smtClean="0"/>
              <a:t> </a:t>
            </a:r>
            <a:r>
              <a:rPr lang="fi-FI" dirty="0" err="1" smtClean="0"/>
              <a:t>tyskarnas</a:t>
            </a:r>
            <a:r>
              <a:rPr lang="fi-FI" dirty="0" smtClean="0"/>
              <a:t> </a:t>
            </a:r>
            <a:r>
              <a:rPr lang="fi-FI" dirty="0" err="1" smtClean="0"/>
              <a:t>resurser</a:t>
            </a:r>
            <a:endParaRPr lang="fi-FI" dirty="0" smtClean="0"/>
          </a:p>
          <a:p>
            <a:pPr lvl="1"/>
            <a:r>
              <a:rPr lang="fi-FI" dirty="0" err="1" smtClean="0"/>
              <a:t>Ententen</a:t>
            </a:r>
            <a:r>
              <a:rPr lang="fi-FI" dirty="0" smtClean="0"/>
              <a:t> </a:t>
            </a:r>
            <a:r>
              <a:rPr lang="fi-FI" dirty="0" err="1" smtClean="0"/>
              <a:t>hade</a:t>
            </a:r>
            <a:r>
              <a:rPr lang="fi-FI" dirty="0" smtClean="0"/>
              <a:t> </a:t>
            </a:r>
            <a:r>
              <a:rPr lang="fi-FI" u="sng" dirty="0" err="1" smtClean="0"/>
              <a:t>större</a:t>
            </a:r>
            <a:r>
              <a:rPr lang="fi-FI" u="sng" dirty="0" smtClean="0"/>
              <a:t> </a:t>
            </a:r>
            <a:r>
              <a:rPr lang="fi-FI" u="sng" dirty="0" err="1" smtClean="0"/>
              <a:t>industriproduktion</a:t>
            </a:r>
            <a:endParaRPr lang="fi-FI" u="sng" dirty="0" smtClean="0"/>
          </a:p>
          <a:p>
            <a:pPr lvl="1"/>
            <a:r>
              <a:rPr lang="fi-FI" u="sng" dirty="0" smtClean="0"/>
              <a:t>USA</a:t>
            </a:r>
            <a:r>
              <a:rPr lang="fi-FI" dirty="0" smtClean="0"/>
              <a:t> </a:t>
            </a:r>
            <a:r>
              <a:rPr lang="fi-FI" dirty="0" err="1" smtClean="0"/>
              <a:t>gick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i </a:t>
            </a:r>
            <a:r>
              <a:rPr lang="fi-FI" dirty="0" err="1" smtClean="0"/>
              <a:t>kriget</a:t>
            </a:r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09" y="4343804"/>
            <a:ext cx="4381500" cy="248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3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Krigets</a:t>
            </a:r>
            <a:r>
              <a:rPr lang="fi-FI" dirty="0" smtClean="0"/>
              <a:t> </a:t>
            </a:r>
            <a:r>
              <a:rPr lang="fi-FI" dirty="0" err="1" smtClean="0"/>
              <a:t>slut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följder</a:t>
            </a:r>
            <a:r>
              <a:rPr lang="fi-FI" dirty="0" smtClean="0"/>
              <a:t> </a:t>
            </a:r>
            <a:r>
              <a:rPr lang="fi-FI" dirty="0" err="1" smtClean="0"/>
              <a:t>forts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u="sng" dirty="0" err="1" smtClean="0"/>
              <a:t>Versaillesfreden</a:t>
            </a:r>
            <a:r>
              <a:rPr lang="fi-FI" dirty="0" smtClean="0"/>
              <a:t> </a:t>
            </a:r>
            <a:r>
              <a:rPr lang="fi-FI" dirty="0" err="1" smtClean="0"/>
              <a:t>beslöts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Tyskland</a:t>
            </a:r>
            <a:r>
              <a:rPr lang="fi-FI" dirty="0" smtClean="0"/>
              <a:t> </a:t>
            </a:r>
            <a:r>
              <a:rPr lang="fi-FI" dirty="0" err="1" smtClean="0"/>
              <a:t>var</a:t>
            </a:r>
            <a:r>
              <a:rPr lang="fi-FI" dirty="0" smtClean="0"/>
              <a:t> </a:t>
            </a:r>
            <a:r>
              <a:rPr lang="fi-FI" dirty="0" err="1" smtClean="0"/>
              <a:t>ensamt</a:t>
            </a:r>
            <a:r>
              <a:rPr lang="fi-FI" dirty="0" smtClean="0"/>
              <a:t> </a:t>
            </a:r>
            <a:r>
              <a:rPr lang="fi-FI" dirty="0" err="1" smtClean="0"/>
              <a:t>skyldigt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kriget</a:t>
            </a:r>
            <a:r>
              <a:rPr lang="fi-FI" dirty="0" smtClean="0"/>
              <a:t> -&gt; </a:t>
            </a:r>
            <a:r>
              <a:rPr lang="fi-FI" u="sng" dirty="0" err="1" smtClean="0"/>
              <a:t>hårda</a:t>
            </a:r>
            <a:r>
              <a:rPr lang="fi-FI" u="sng" dirty="0" smtClean="0"/>
              <a:t> </a:t>
            </a:r>
            <a:r>
              <a:rPr lang="fi-FI" u="sng" dirty="0" err="1" smtClean="0"/>
              <a:t>fredsvillkor</a:t>
            </a:r>
            <a:r>
              <a:rPr lang="fi-FI" u="sng" dirty="0" smtClean="0"/>
              <a:t> för </a:t>
            </a:r>
            <a:r>
              <a:rPr lang="fi-FI" u="sng" dirty="0" err="1" smtClean="0"/>
              <a:t>Tyskland</a:t>
            </a:r>
            <a:endParaRPr lang="fi-FI" u="sng" dirty="0" smtClean="0"/>
          </a:p>
          <a:p>
            <a:endParaRPr lang="fi-FI" u="sng" dirty="0"/>
          </a:p>
          <a:p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u="sng" dirty="0" err="1" smtClean="0"/>
              <a:t>nya</a:t>
            </a:r>
            <a:r>
              <a:rPr lang="fi-FI" u="sng" dirty="0" smtClean="0"/>
              <a:t> </a:t>
            </a:r>
            <a:r>
              <a:rPr lang="fi-FI" u="sng" dirty="0" err="1" smtClean="0"/>
              <a:t>stater</a:t>
            </a:r>
            <a:r>
              <a:rPr lang="fi-FI" dirty="0" smtClean="0"/>
              <a:t>, </a:t>
            </a:r>
            <a:r>
              <a:rPr lang="fi-FI" dirty="0" err="1" smtClean="0"/>
              <a:t>t.ex</a:t>
            </a:r>
            <a:r>
              <a:rPr lang="fi-FI" dirty="0" smtClean="0"/>
              <a:t>. Finland </a:t>
            </a:r>
            <a:r>
              <a:rPr lang="fi-FI" dirty="0" err="1" smtClean="0"/>
              <a:t>uppstod</a:t>
            </a:r>
            <a:endParaRPr lang="fi-FI" dirty="0" smtClean="0"/>
          </a:p>
          <a:p>
            <a:endParaRPr lang="fi-FI" dirty="0"/>
          </a:p>
          <a:p>
            <a:r>
              <a:rPr lang="fi-FI" u="sng" dirty="0" smtClean="0"/>
              <a:t>NF</a:t>
            </a:r>
            <a:r>
              <a:rPr lang="fi-FI" dirty="0" smtClean="0"/>
              <a:t> (</a:t>
            </a:r>
            <a:r>
              <a:rPr lang="fi-FI" dirty="0" err="1" smtClean="0"/>
              <a:t>Nationernas</a:t>
            </a:r>
            <a:r>
              <a:rPr lang="fi-FI" dirty="0" smtClean="0"/>
              <a:t> </a:t>
            </a:r>
            <a:r>
              <a:rPr lang="fi-FI" dirty="0" err="1" smtClean="0"/>
              <a:t>Förbund</a:t>
            </a:r>
            <a:r>
              <a:rPr lang="fi-FI" dirty="0" smtClean="0"/>
              <a:t> </a:t>
            </a:r>
            <a:r>
              <a:rPr lang="fi-FI" dirty="0" err="1" smtClean="0"/>
              <a:t>grundades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53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Uppg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Läs</a:t>
            </a:r>
            <a:r>
              <a:rPr lang="fi-FI" dirty="0" smtClean="0"/>
              <a:t> s. 157-160</a:t>
            </a:r>
          </a:p>
          <a:p>
            <a:endParaRPr lang="fi-FI" dirty="0"/>
          </a:p>
          <a:p>
            <a:r>
              <a:rPr lang="fi-FI" dirty="0" err="1" smtClean="0"/>
              <a:t>Vilka</a:t>
            </a:r>
            <a:r>
              <a:rPr lang="fi-FI" dirty="0" smtClean="0"/>
              <a:t> </a:t>
            </a:r>
            <a:r>
              <a:rPr lang="fi-FI" dirty="0" err="1" smtClean="0"/>
              <a:t>var</a:t>
            </a:r>
            <a:r>
              <a:rPr lang="fi-FI" dirty="0" smtClean="0"/>
              <a:t> </a:t>
            </a:r>
            <a:r>
              <a:rPr lang="fi-FI" dirty="0" err="1" smtClean="0"/>
              <a:t>följderna</a:t>
            </a:r>
            <a:r>
              <a:rPr lang="fi-FI" dirty="0" smtClean="0"/>
              <a:t> av </a:t>
            </a:r>
            <a:r>
              <a:rPr lang="fi-FI" dirty="0" err="1" smtClean="0"/>
              <a:t>Versaillesfreden</a:t>
            </a:r>
            <a:r>
              <a:rPr lang="fi-FI" dirty="0" smtClean="0"/>
              <a:t> för </a:t>
            </a:r>
            <a:r>
              <a:rPr lang="fi-FI" dirty="0" err="1" smtClean="0"/>
              <a:t>Tysklands</a:t>
            </a:r>
            <a:r>
              <a:rPr lang="fi-FI" dirty="0" smtClean="0"/>
              <a:t> del?</a:t>
            </a:r>
          </a:p>
          <a:p>
            <a:endParaRPr lang="fi-FI" dirty="0"/>
          </a:p>
          <a:p>
            <a:r>
              <a:rPr lang="fi-FI" dirty="0" err="1" smtClean="0"/>
              <a:t>Vilka</a:t>
            </a:r>
            <a:r>
              <a:rPr lang="fi-FI" dirty="0" smtClean="0"/>
              <a:t> </a:t>
            </a:r>
            <a:r>
              <a:rPr lang="fi-FI" dirty="0" err="1" smtClean="0"/>
              <a:t>nya</a:t>
            </a:r>
            <a:r>
              <a:rPr lang="fi-FI" dirty="0" smtClean="0"/>
              <a:t> </a:t>
            </a:r>
            <a:r>
              <a:rPr lang="fi-FI" dirty="0" err="1" smtClean="0"/>
              <a:t>stater</a:t>
            </a:r>
            <a:r>
              <a:rPr lang="fi-FI" dirty="0" smtClean="0"/>
              <a:t> </a:t>
            </a:r>
            <a:r>
              <a:rPr lang="fi-FI" dirty="0" err="1" smtClean="0"/>
              <a:t>uppstod</a:t>
            </a:r>
            <a:r>
              <a:rPr lang="fi-FI" dirty="0" smtClean="0"/>
              <a:t> </a:t>
            </a:r>
            <a:r>
              <a:rPr lang="fi-FI" dirty="0" err="1" smtClean="0"/>
              <a:t>efter</a:t>
            </a:r>
            <a:r>
              <a:rPr lang="fi-FI" dirty="0" smtClean="0"/>
              <a:t> </a:t>
            </a:r>
            <a:r>
              <a:rPr lang="fi-FI" dirty="0" err="1" smtClean="0"/>
              <a:t>kriget</a:t>
            </a:r>
            <a:r>
              <a:rPr lang="fi-FI" dirty="0" smtClean="0"/>
              <a:t>,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vilka</a:t>
            </a:r>
            <a:r>
              <a:rPr lang="fi-FI" dirty="0" smtClean="0"/>
              <a:t> </a:t>
            </a:r>
            <a:r>
              <a:rPr lang="fi-FI" dirty="0" err="1" smtClean="0"/>
              <a:t>stater</a:t>
            </a:r>
            <a:r>
              <a:rPr lang="fi-FI" dirty="0"/>
              <a:t> </a:t>
            </a:r>
            <a:r>
              <a:rPr lang="fi-FI" dirty="0" err="1" smtClean="0"/>
              <a:t>splittrades</a:t>
            </a:r>
            <a:r>
              <a:rPr lang="fi-FI" dirty="0" smtClean="0"/>
              <a:t>?</a:t>
            </a:r>
          </a:p>
          <a:p>
            <a:endParaRPr lang="fi-FI" dirty="0"/>
          </a:p>
          <a:p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bidrog</a:t>
            </a:r>
            <a:r>
              <a:rPr lang="fi-FI" dirty="0" smtClean="0"/>
              <a:t> </a:t>
            </a:r>
            <a:r>
              <a:rPr lang="fi-FI" dirty="0" err="1" smtClean="0"/>
              <a:t>första</a:t>
            </a:r>
            <a:r>
              <a:rPr lang="fi-FI" dirty="0" smtClean="0"/>
              <a:t> </a:t>
            </a:r>
            <a:r>
              <a:rPr lang="fi-FI" dirty="0" err="1" smtClean="0"/>
              <a:t>världskriget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förbättra</a:t>
            </a:r>
            <a:r>
              <a:rPr lang="fi-FI" dirty="0" smtClean="0"/>
              <a:t> </a:t>
            </a:r>
            <a:r>
              <a:rPr lang="fi-FI" dirty="0" err="1" smtClean="0"/>
              <a:t>kvinnornas</a:t>
            </a:r>
            <a:r>
              <a:rPr lang="fi-FI" dirty="0" smtClean="0"/>
              <a:t> </a:t>
            </a:r>
            <a:r>
              <a:rPr lang="fi-FI" dirty="0" err="1" smtClean="0"/>
              <a:t>ställning</a:t>
            </a:r>
            <a:r>
              <a:rPr lang="fi-FI" dirty="0" smtClean="0"/>
              <a:t> i Europa?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847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l"/>
            <a:r>
              <a:rPr lang="sv-FI" dirty="0" smtClean="0"/>
              <a:t>Bakgrund och orsaker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2880320"/>
          </a:xfrm>
        </p:spPr>
        <p:txBody>
          <a:bodyPr/>
          <a:lstStyle/>
          <a:p>
            <a:r>
              <a:rPr lang="sv-FI" dirty="0" smtClean="0"/>
              <a:t>Tävlan mellan stormakterna om vem som var starkast</a:t>
            </a:r>
          </a:p>
          <a:p>
            <a:pPr lvl="1">
              <a:buFont typeface="Arial" pitchFamily="34" charset="0"/>
              <a:buChar char="•"/>
            </a:pPr>
            <a:r>
              <a:rPr lang="sv-FI" dirty="0" smtClean="0"/>
              <a:t>Nationalism</a:t>
            </a:r>
          </a:p>
          <a:p>
            <a:pPr lvl="1">
              <a:buFont typeface="Arial" pitchFamily="34" charset="0"/>
              <a:buChar char="•"/>
            </a:pPr>
            <a:r>
              <a:rPr lang="sv-FI" dirty="0" smtClean="0"/>
              <a:t>Kamp om kolonier</a:t>
            </a:r>
          </a:p>
          <a:p>
            <a:pPr lvl="1">
              <a:buFont typeface="Arial" pitchFamily="34" charset="0"/>
              <a:buChar char="•"/>
            </a:pPr>
            <a:r>
              <a:rPr lang="sv-FI" dirty="0" smtClean="0"/>
              <a:t>Kapprustning – ”den väpnade fredens tid”</a:t>
            </a:r>
          </a:p>
          <a:p>
            <a:pPr lvl="1">
              <a:buFont typeface="Arial" pitchFamily="34" charset="0"/>
              <a:buChar char="•"/>
            </a:pPr>
            <a:endParaRPr lang="sv-FI" dirty="0" smtClean="0"/>
          </a:p>
        </p:txBody>
      </p:sp>
      <p:pic>
        <p:nvPicPr>
          <p:cNvPr id="5" name="Bildobjekt 4" descr="Afrikakolon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01008"/>
            <a:ext cx="2699796" cy="3175772"/>
          </a:xfrm>
          <a:prstGeom prst="rect">
            <a:avLst/>
          </a:prstGeom>
        </p:spPr>
      </p:pic>
      <p:pic>
        <p:nvPicPr>
          <p:cNvPr id="6" name="Bildobjekt 5" descr="387px-michael_oleary_wwi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52800"/>
            <a:ext cx="2260854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l"/>
            <a:r>
              <a:rPr lang="sv-FI" dirty="0" smtClean="0"/>
              <a:t>Bakgrund och orsaker forts.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sv-FI" dirty="0" smtClean="0"/>
              <a:t>Ett allt starkare Tyskland</a:t>
            </a:r>
          </a:p>
          <a:p>
            <a:endParaRPr lang="sv-FI" dirty="0"/>
          </a:p>
          <a:p>
            <a:r>
              <a:rPr lang="sv-FI" dirty="0" smtClean="0"/>
              <a:t>Allianssystem – under kriget kom </a:t>
            </a:r>
            <a:r>
              <a:rPr lang="sv-FI" i="1" dirty="0" smtClean="0"/>
              <a:t>Ententen</a:t>
            </a:r>
            <a:r>
              <a:rPr lang="sv-FI" dirty="0" smtClean="0"/>
              <a:t> att strida mot </a:t>
            </a:r>
            <a:r>
              <a:rPr lang="sv-FI" i="1" dirty="0" smtClean="0"/>
              <a:t>Centralmakterna</a:t>
            </a:r>
            <a:endParaRPr lang="sv-FI" i="1" dirty="0"/>
          </a:p>
        </p:txBody>
      </p:sp>
      <p:pic>
        <p:nvPicPr>
          <p:cNvPr id="4" name="Bildobjekt 3" descr="1280px-Map_Europe_alliances_1914-sv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573016"/>
            <a:ext cx="4632960" cy="2754440"/>
          </a:xfrm>
          <a:prstGeom prst="rect">
            <a:avLst/>
          </a:prstGeom>
        </p:spPr>
      </p:pic>
      <p:pic>
        <p:nvPicPr>
          <p:cNvPr id="5" name="Bildobjekt 4" descr="Portrait-Of-Otto-Von-Bism-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3943350" cy="2366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FI" dirty="0" smtClean="0"/>
              <a:t>Krutdurken på Balkan</a:t>
            </a:r>
            <a:endParaRPr lang="sv-FI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FI" dirty="0" err="1" smtClean="0"/>
              <a:t>Bosnien-Herzegovina</a:t>
            </a:r>
            <a:r>
              <a:rPr lang="sv-FI" dirty="0" smtClean="0"/>
              <a:t> anslöts till</a:t>
            </a:r>
            <a:br>
              <a:rPr lang="sv-FI" dirty="0" smtClean="0"/>
            </a:br>
            <a:r>
              <a:rPr lang="sv-FI" dirty="0" smtClean="0"/>
              <a:t>Ö-U 1908</a:t>
            </a:r>
          </a:p>
          <a:p>
            <a:pPr>
              <a:buNone/>
            </a:pPr>
            <a:endParaRPr lang="sv-FI" dirty="0" smtClean="0"/>
          </a:p>
          <a:p>
            <a:r>
              <a:rPr lang="sv-FI" dirty="0" smtClean="0"/>
              <a:t>- Serbien ville också ha området</a:t>
            </a:r>
            <a:br>
              <a:rPr lang="sv-FI" dirty="0" smtClean="0"/>
            </a:br>
            <a:r>
              <a:rPr lang="sv-FI" dirty="0" smtClean="0"/>
              <a:t>	-&gt; sökte hjälp/stöd hos Ryssland</a:t>
            </a:r>
          </a:p>
          <a:p>
            <a:endParaRPr lang="sv-FI" dirty="0" smtClean="0"/>
          </a:p>
          <a:p>
            <a:pPr eaLnBrk="1" hangingPunct="1"/>
            <a:r>
              <a:rPr lang="sv-FI" dirty="0" smtClean="0"/>
              <a:t>28.6.1914 sköts </a:t>
            </a:r>
            <a:r>
              <a:rPr lang="sv-FI" dirty="0" err="1" smtClean="0"/>
              <a:t>Ö-U:s</a:t>
            </a:r>
            <a:r>
              <a:rPr lang="sv-FI" dirty="0" smtClean="0"/>
              <a:t> tronföljare Frans Ferdinand och hans fru av en medlem i ”</a:t>
            </a:r>
            <a:r>
              <a:rPr lang="sv-FI" i="1" dirty="0" smtClean="0"/>
              <a:t>Svarta handen</a:t>
            </a:r>
            <a:r>
              <a:rPr lang="sv-FI" dirty="0" smtClean="0"/>
              <a:t>”</a:t>
            </a:r>
            <a:br>
              <a:rPr lang="sv-FI" dirty="0" smtClean="0"/>
            </a:br>
            <a:r>
              <a:rPr lang="sv-FI" dirty="0" smtClean="0"/>
              <a:t>			</a:t>
            </a:r>
            <a:r>
              <a:rPr lang="sv-FI" sz="3200" dirty="0" smtClean="0"/>
              <a:t>KRIG 28.7.1914</a:t>
            </a:r>
            <a:endParaRPr lang="sv-SE" sz="3200" dirty="0" smtClean="0"/>
          </a:p>
        </p:txBody>
      </p:sp>
      <p:sp>
        <p:nvSpPr>
          <p:cNvPr id="5" name="Höger 4"/>
          <p:cNvSpPr/>
          <p:nvPr/>
        </p:nvSpPr>
        <p:spPr>
          <a:xfrm>
            <a:off x="827584" y="5517232"/>
            <a:ext cx="20882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Franz Ferdinand av Österrike-Ungern">
            <a:hlinkClick r:id="rId2" tooltip="Franz Ferdinand av Österrike-Unger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7145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9" descr="Bild:Archduke Ferdinands c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188913"/>
            <a:ext cx="4818063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3" descr="Bild:Princip arreste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3500438"/>
            <a:ext cx="4535487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5" descr="Sophie von Chotek">
            <a:hlinkClick r:id="rId8" tooltip="Sophie von Chotek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549275"/>
            <a:ext cx="1714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l"/>
            <a:r>
              <a:rPr lang="sv-FI" dirty="0" smtClean="0"/>
              <a:t>Kriget</a:t>
            </a:r>
            <a:endParaRPr lang="sv-FI" dirty="0"/>
          </a:p>
        </p:txBody>
      </p:sp>
      <p:pic>
        <p:nvPicPr>
          <p:cNvPr id="4" name="Platshållare för innehåll 3" descr="Wilhelm_Eickhoff_-_Roland_D.V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758093" cy="2400818"/>
          </a:xfrm>
        </p:spPr>
      </p:pic>
      <p:pic>
        <p:nvPicPr>
          <p:cNvPr id="5" name="Bildobjekt 4" descr="u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24744"/>
            <a:ext cx="4095750" cy="2362200"/>
          </a:xfrm>
          <a:prstGeom prst="rect">
            <a:avLst/>
          </a:prstGeom>
        </p:spPr>
      </p:pic>
      <p:pic>
        <p:nvPicPr>
          <p:cNvPr id="6" name="Picture 3" descr="C:\Users\Christian\Desktop\Vickers_machine_gun_crew_with_gas_mas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3157220" cy="1963420"/>
          </a:xfrm>
          <a:prstGeom prst="rect">
            <a:avLst/>
          </a:prstGeom>
          <a:noFill/>
        </p:spPr>
      </p:pic>
      <p:pic>
        <p:nvPicPr>
          <p:cNvPr id="7" name="Bildobjekt 6" descr="WW1Tan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861048"/>
            <a:ext cx="3706368" cy="224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Plan för hur tyskarna skulle besegra Frankrike på sex veckor</a:t>
            </a:r>
          </a:p>
          <a:p>
            <a:endParaRPr lang="sv-FI" dirty="0" smtClean="0"/>
          </a:p>
          <a:p>
            <a:r>
              <a:rPr lang="sv-FI" dirty="0" smtClean="0"/>
              <a:t>Efter att Frankrike hade besegrats skulle tyskarna vända sig mot Ryssland</a:t>
            </a:r>
          </a:p>
          <a:p>
            <a:endParaRPr lang="sv-FI" dirty="0" smtClean="0"/>
          </a:p>
          <a:p>
            <a:r>
              <a:rPr lang="sv-FI" dirty="0" smtClean="0"/>
              <a:t>På detta sätt skulle man undvika ett </a:t>
            </a:r>
            <a:r>
              <a:rPr lang="sv-FI" i="1" dirty="0" smtClean="0"/>
              <a:t>tvåfrontskrig</a:t>
            </a:r>
            <a:endParaRPr lang="sv-FI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FI" sz="3200" dirty="0" err="1" smtClean="0"/>
              <a:t>Schlieffenplanen</a:t>
            </a:r>
            <a:r>
              <a:rPr lang="sv-FI" sz="3200" dirty="0" smtClean="0"/>
              <a:t> (skapad 1891-1906)</a:t>
            </a:r>
            <a:endParaRPr lang="sv-FI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 i="1" dirty="0"/>
          </a:p>
          <a:p>
            <a:endParaRPr lang="sv-FI" i="1" dirty="0"/>
          </a:p>
        </p:txBody>
      </p:sp>
      <p:pic>
        <p:nvPicPr>
          <p:cNvPr id="4" name="Picture 2" descr="C:\Users\Christian\Desktop\0325MC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FI" dirty="0" smtClean="0"/>
              <a:t>Västfronten &amp; Östfronten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u="sng" dirty="0" smtClean="0"/>
              <a:t>Västfronten</a:t>
            </a:r>
            <a:r>
              <a:rPr lang="sv-FI" dirty="0" smtClean="0"/>
              <a:t>: </a:t>
            </a:r>
            <a:r>
              <a:rPr lang="sv-FI" u="sng" dirty="0" smtClean="0"/>
              <a:t>ställningskrig</a:t>
            </a:r>
            <a:r>
              <a:rPr lang="sv-FI" dirty="0" smtClean="0"/>
              <a:t> -&gt; </a:t>
            </a:r>
            <a:r>
              <a:rPr lang="sv-FI" i="1" dirty="0" smtClean="0"/>
              <a:t>skyttegravskrig</a:t>
            </a:r>
          </a:p>
          <a:p>
            <a:endParaRPr lang="sv-FI" i="1" dirty="0"/>
          </a:p>
        </p:txBody>
      </p:sp>
      <p:pic>
        <p:nvPicPr>
          <p:cNvPr id="4" name="Picture 2" descr="C:\Users\Christian\Desktop\195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4951476" cy="4307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226</Words>
  <Application>Microsoft Office PowerPoint</Application>
  <PresentationFormat>Bildspel på skärmen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Första världskriget 1914–1918</vt:lpstr>
      <vt:lpstr>Bakgrund och orsaker</vt:lpstr>
      <vt:lpstr>Bakgrund och orsaker forts.</vt:lpstr>
      <vt:lpstr>Krutdurken på Balkan</vt:lpstr>
      <vt:lpstr>PowerPoint-presentation</vt:lpstr>
      <vt:lpstr>Kriget</vt:lpstr>
      <vt:lpstr>Schlieffenplanen (skapad 1891-1906)</vt:lpstr>
      <vt:lpstr>PowerPoint-presentation</vt:lpstr>
      <vt:lpstr>Västfronten &amp; Östfronten</vt:lpstr>
      <vt:lpstr>PowerPoint-presentation</vt:lpstr>
      <vt:lpstr>USA går med i kriget</vt:lpstr>
      <vt:lpstr>Propaganda</vt:lpstr>
      <vt:lpstr>Krigets slut och följder</vt:lpstr>
      <vt:lpstr>Krigets slut och följder forts.</vt:lpstr>
      <vt:lpstr>Uppg.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Första världskriget 1914–1918</dc:title>
  <dc:creator>Christian</dc:creator>
  <cp:lastModifiedBy>Student</cp:lastModifiedBy>
  <cp:revision>15</cp:revision>
  <dcterms:created xsi:type="dcterms:W3CDTF">2014-08-26T16:28:04Z</dcterms:created>
  <dcterms:modified xsi:type="dcterms:W3CDTF">2016-05-10T06:52:34Z</dcterms:modified>
</cp:coreProperties>
</file>