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4169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5216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4509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7756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1350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1844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9898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8564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641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9517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2B1C-1C6D-4D5A-BD8E-124BDA611D91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0049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72B1C-1C6D-4D5A-BD8E-124BDA611D91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26055-7138-41FE-A35B-D0D8CE586D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8482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opetus.tv/ylakoulu/kemia/kemiallinen-sidos/ionisido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YHDISTEET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433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17" y="540913"/>
            <a:ext cx="4772025" cy="1323975"/>
          </a:xfrm>
        </p:spPr>
      </p:pic>
      <p:sp>
        <p:nvSpPr>
          <p:cNvPr id="5" name="Tekstiruutu 4"/>
          <p:cNvSpPr txBox="1"/>
          <p:nvPr/>
        </p:nvSpPr>
        <p:spPr>
          <a:xfrm>
            <a:off x="6787166" y="540913"/>
            <a:ext cx="45076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Vetykloridi- eli </a:t>
            </a:r>
            <a:r>
              <a:rPr lang="fi-FI" dirty="0" err="1" smtClean="0"/>
              <a:t>HCl</a:t>
            </a:r>
            <a:r>
              <a:rPr lang="fi-FI" dirty="0" smtClean="0"/>
              <a:t>-molekyylissä kloori vetyä </a:t>
            </a:r>
            <a:r>
              <a:rPr lang="fi-FI" dirty="0" err="1" smtClean="0"/>
              <a:t>elektronegatiivisempana</a:t>
            </a:r>
            <a:r>
              <a:rPr lang="fi-FI" dirty="0" smtClean="0"/>
              <a:t> vetää yhteiset sidoselektronit lähemmäksi itseään (H = 2,1 ja Cl = 3,0)</a:t>
            </a:r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749" y="2690334"/>
            <a:ext cx="5600162" cy="2800081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166" y="2853328"/>
            <a:ext cx="4961557" cy="2474092"/>
          </a:xfrm>
          <a:prstGeom prst="rect">
            <a:avLst/>
          </a:prstGeom>
        </p:spPr>
      </p:pic>
      <p:sp>
        <p:nvSpPr>
          <p:cNvPr id="8" name="Tekstiruutu 7"/>
          <p:cNvSpPr txBox="1"/>
          <p:nvPr/>
        </p:nvSpPr>
        <p:spPr>
          <a:xfrm>
            <a:off x="6787166" y="5666704"/>
            <a:ext cx="4961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Poolinen		poolinen		pooliton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869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1</a:t>
            </a:r>
            <a:r>
              <a:rPr lang="fi-FI" dirty="0" smtClean="0"/>
              <a:t>. Ioniyhdisteet eli suolat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139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1551"/>
          </a:xfrm>
        </p:spPr>
        <p:txBody>
          <a:bodyPr/>
          <a:lstStyle/>
          <a:p>
            <a:r>
              <a:rPr lang="fi-FI" b="1" dirty="0" smtClean="0"/>
              <a:t>Ionisidos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416676"/>
            <a:ext cx="10515600" cy="4760287"/>
          </a:xfrm>
        </p:spPr>
        <p:txBody>
          <a:bodyPr/>
          <a:lstStyle/>
          <a:p>
            <a:r>
              <a:rPr lang="fi-FI" dirty="0" smtClean="0"/>
              <a:t>Syntyy metalli- ja epämetalliatomien välille</a:t>
            </a:r>
          </a:p>
          <a:p>
            <a:r>
              <a:rPr lang="fi-FI" dirty="0" smtClean="0"/>
              <a:t>Metalliatomi luovuttaa muutamat uloimman kuoren elektronit (syntyy positiivinen ioni) epämetalliatomille (syntyy negatiivinen ioni). Näin molemmat pääsevät oktettiin. Syntynyt sähköinen vetovoima erimerkkisten ionien välillä on ionisidos.</a:t>
            </a:r>
          </a:p>
          <a:p>
            <a:r>
              <a:rPr lang="fi-FI" dirty="0" smtClean="0"/>
              <a:t>Esimerkiksi natrium ja kloori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886" y="4203113"/>
            <a:ext cx="3543158" cy="1743158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513" y="3895112"/>
            <a:ext cx="2183909" cy="2359161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9504608" y="4507606"/>
            <a:ext cx="1558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NaCl ionihila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1819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/>
          <a:lstStyle/>
          <a:p>
            <a:r>
              <a:rPr lang="fi-FI" dirty="0" smtClean="0">
                <a:hlinkClick r:id="rId2"/>
              </a:rPr>
              <a:t>Ionisidos | Opetus.tv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8245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Suolan nimeäminen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19707"/>
                <a:ext cx="10515600" cy="4657256"/>
              </a:xfrm>
            </p:spPr>
            <p:txBody>
              <a:bodyPr/>
              <a:lstStyle/>
              <a:p>
                <a:r>
                  <a:rPr lang="fi-FI" dirty="0" smtClean="0"/>
                  <a:t>Nimen ensimmäisen osan muodostaa positiivinen metalli-ioni eli kationi ja nimen loppuosa tulee negatiiviselta epämetalli-ionilta eli anionilta</a:t>
                </a:r>
              </a:p>
              <a:p>
                <a:pPr lvl="1"/>
                <a:r>
                  <a:rPr lang="fi-FI" dirty="0" smtClean="0"/>
                  <a:t>Halogeeniatomien muodostama negatiivinen ioni on </a:t>
                </a:r>
                <a:r>
                  <a:rPr lang="fi-FI" dirty="0" err="1" smtClean="0"/>
                  <a:t>halogenidi</a:t>
                </a:r>
                <a:r>
                  <a:rPr lang="fi-FI" dirty="0" smtClean="0"/>
                  <a:t>-ioni </a:t>
                </a:r>
                <a:r>
                  <a:rPr lang="fi-FI" dirty="0" err="1" smtClean="0"/>
                  <a:t>esim</a:t>
                </a:r>
                <a:r>
                  <a:rPr lang="fi-FI" dirty="0" smtClean="0"/>
                  <a:t> kloorista tulee kloridi, bromista bromidi </a:t>
                </a:r>
                <a:r>
                  <a:rPr lang="fi-FI" dirty="0" err="1" smtClean="0"/>
                  <a:t>jne</a:t>
                </a:r>
                <a:endParaRPr lang="fi-FI" dirty="0" smtClean="0"/>
              </a:p>
              <a:p>
                <a:pPr lvl="1"/>
                <a:r>
                  <a:rPr lang="fi-FI" dirty="0" smtClean="0"/>
                  <a:t>Hapen ionin nimi on oksidi,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2−</m:t>
                        </m:r>
                      </m:sup>
                    </m:sSup>
                  </m:oMath>
                </a14:m>
                <a:r>
                  <a:rPr lang="fi-FI" dirty="0" smtClean="0"/>
                  <a:t> ja rikin sulfidi,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2−</m:t>
                        </m:r>
                      </m:sup>
                    </m:sSup>
                  </m:oMath>
                </a14:m>
                <a:endParaRPr lang="fi-FI" dirty="0" smtClean="0"/>
              </a:p>
              <a:p>
                <a:r>
                  <a:rPr lang="fi-FI" dirty="0" smtClean="0"/>
                  <a:t>Esimerkiksi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𝑁𝑎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𝐵𝑟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groupChr>
                      <m:groupChrPr>
                        <m:chr m:val="→"/>
                        <m:pos m:val="top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  <m:r>
                      <a:rPr lang="fi-FI" b="0" i="1" smtClean="0">
                        <a:latin typeface="Cambria Math" panose="02040503050406030204" pitchFamily="18" charset="0"/>
                      </a:rPr>
                      <m:t>𝑁𝑎𝐵𝑟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,     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𝑛𝑎𝑡𝑟𝑖𝑢𝑚𝑏𝑟𝑜𝑚𝑖𝑑𝑖</m:t>
                    </m:r>
                  </m:oMath>
                </a14:m>
                <a:endParaRPr lang="fi-FI" dirty="0" smtClean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𝐶𝑎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2+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𝐶𝑙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groupChr>
                      <m:groupChrPr>
                        <m:chr m:val="→"/>
                        <m:pos m:val="top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  <m:sSub>
                      <m:sSubPr>
                        <m:ctrlPr>
                          <a:rPr lang="fi-FI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𝐶𝑎𝐶𝑙</m:t>
                        </m:r>
                      </m:e>
                      <m:sub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𝑘𝑎𝑙𝑠𝑖𝑢𝑚𝑘𝑙𝑜𝑟𝑖𝑑𝑖</m:t>
                    </m:r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19707"/>
                <a:ext cx="10515600" cy="4657256"/>
              </a:xfrm>
              <a:blipFill rotWithShape="0">
                <a:blip r:embed="rId2"/>
                <a:stretch>
                  <a:fillRect l="-1043" t="-2094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71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407933"/>
            <a:ext cx="10515600" cy="575033"/>
          </a:xfrm>
        </p:spPr>
        <p:txBody>
          <a:bodyPr>
            <a:normAutofit/>
          </a:bodyPr>
          <a:lstStyle/>
          <a:p>
            <a:r>
              <a:rPr lang="fi-FI" sz="3200" u="sng" dirty="0" smtClean="0"/>
              <a:t>Moniatomiset ionit</a:t>
            </a:r>
            <a:endParaRPr lang="fi-FI" sz="3200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Sisällön paikkamerkki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688750645"/>
                  </p:ext>
                </p:extLst>
              </p:nvPr>
            </p:nvGraphicFramePr>
            <p:xfrm>
              <a:off x="811369" y="1365141"/>
              <a:ext cx="6864440" cy="220649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477296"/>
                    <a:gridCol w="3387144"/>
                  </a:tblGrid>
                  <a:tr h="3655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Nimi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Kaava</a:t>
                          </a:r>
                          <a:endParaRPr lang="fi-FI" dirty="0"/>
                        </a:p>
                      </a:txBody>
                      <a:tcPr/>
                    </a:tc>
                  </a:tr>
                  <a:tr h="3655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Nitraatti-ioni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i-FI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𝑁𝑂</m:t>
                                    </m:r>
                                  </m:e>
                                  <m:sub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fi-FI" dirty="0"/>
                        </a:p>
                      </a:txBody>
                      <a:tcPr/>
                    </a:tc>
                  </a:tr>
                  <a:tr h="3655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Sulfaatti-ioni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i-FI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𝑆𝑂</m:t>
                                    </m:r>
                                  </m:e>
                                  <m:sub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2−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fi-FI" dirty="0"/>
                        </a:p>
                      </a:txBody>
                      <a:tcPr/>
                    </a:tc>
                  </a:tr>
                  <a:tr h="3655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Karbonaatti-ioni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i-FI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𝐶𝑂</m:t>
                                    </m:r>
                                  </m:e>
                                  <m:sub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2−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fi-FI" dirty="0"/>
                        </a:p>
                      </a:txBody>
                      <a:tcPr/>
                    </a:tc>
                  </a:tr>
                  <a:tr h="3655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Fosfaatti-ioni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i-FI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𝑃𝑂</m:t>
                                    </m:r>
                                  </m:e>
                                  <m:sub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3−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fi-FI" dirty="0"/>
                        </a:p>
                      </a:txBody>
                      <a:tcPr/>
                    </a:tc>
                  </a:tr>
                  <a:tr h="3655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Ammonium-ioni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i-FI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𝑁𝐻</m:t>
                                    </m:r>
                                  </m:e>
                                  <m:sub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fi-FI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Sisällön paikkamerkki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688750645"/>
                  </p:ext>
                </p:extLst>
              </p:nvPr>
            </p:nvGraphicFramePr>
            <p:xfrm>
              <a:off x="811369" y="1365141"/>
              <a:ext cx="6864440" cy="220649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477296"/>
                    <a:gridCol w="3387144"/>
                  </a:tblGrid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Nimi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Kaava</a:t>
                          </a:r>
                          <a:endParaRPr lang="fi-FI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Nitraatti-ioni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2878" t="-108333" r="-719" b="-431667"/>
                          </a:stretch>
                        </a:blipFill>
                      </a:tcPr>
                    </a:tc>
                  </a:tr>
                  <a:tr h="36868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Sulfaatti-ioni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2878" t="-204918" r="-719" b="-32459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Karbonaatti-ioni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2878" t="-304918" r="-719" b="-224590"/>
                          </a:stretch>
                        </a:blipFill>
                      </a:tcPr>
                    </a:tc>
                  </a:tr>
                  <a:tr h="3696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Fosfaatti-ioni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2878" t="-404918" r="-719" b="-124590"/>
                          </a:stretch>
                        </a:blipFill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 smtClean="0"/>
                            <a:t>Ammonium-ioni</a:t>
                          </a: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2878" t="-513333" r="-719" b="-2666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kstiruutu 5"/>
              <p:cNvSpPr txBox="1"/>
              <p:nvPr/>
            </p:nvSpPr>
            <p:spPr>
              <a:xfrm>
                <a:off x="838200" y="3953814"/>
                <a:ext cx="7906555" cy="12046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dirty="0" smtClean="0"/>
                  <a:t>Esimerkiksi</a:t>
                </a:r>
              </a:p>
              <a:p>
                <a:r>
                  <a:rPr lang="fi-FI" dirty="0" smtClean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𝑀𝑔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2+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+2</m:t>
                    </m:r>
                    <m:sSubSup>
                      <m:sSub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groupChr>
                      <m:groupChrPr>
                        <m:chr m:val="→"/>
                        <m:vertJc m:val="bot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  <m:r>
                      <a:rPr lang="fi-FI" b="0" i="1" smtClean="0">
                        <a:latin typeface="Cambria Math" panose="02040503050406030204" pitchFamily="18" charset="0"/>
                      </a:rPr>
                      <m:t>𝑀𝑔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(</m:t>
                    </m:r>
                    <m:sSubSup>
                      <m:sSub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/>
                    </m:sSubSup>
                  </m:oMath>
                </a14:m>
                <a:r>
                  <a:rPr lang="fi-FI" b="0" dirty="0" smtClean="0"/>
                  <a:t>	magnesiumnitraatti</a:t>
                </a:r>
              </a:p>
              <a:p>
                <a:r>
                  <a:rPr lang="fi-FI" dirty="0" smtClean="0"/>
                  <a:t>	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p>
                        <m:r>
                          <a:rPr lang="fi-FI" i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fi-FI" i="1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fi-FI" i="1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i-FI" i="1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groupChr>
                      <m:groupChrPr>
                        <m:chr m:val="→"/>
                        <m:vertJc m:val="bot"/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𝐶𝑂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fi-FI" dirty="0" smtClean="0"/>
                  <a:t>		kaliumkarbonaatti</a:t>
                </a:r>
                <a:endParaRPr lang="fi-FI" dirty="0"/>
              </a:p>
            </p:txBody>
          </p:sp>
        </mc:Choice>
        <mc:Fallback xmlns="">
          <p:sp>
            <p:nvSpPr>
              <p:cNvPr id="6" name="Tekstiruutu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953814"/>
                <a:ext cx="7906555" cy="1204689"/>
              </a:xfrm>
              <a:prstGeom prst="rect">
                <a:avLst/>
              </a:prstGeom>
              <a:blipFill rotWithShape="0">
                <a:blip r:embed="rId3"/>
                <a:stretch>
                  <a:fillRect l="-694" t="-3046" b="-456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0954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2. Molekyyliyhdisteet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105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89397"/>
            <a:ext cx="10515600" cy="5687566"/>
          </a:xfrm>
        </p:spPr>
        <p:txBody>
          <a:bodyPr/>
          <a:lstStyle/>
          <a:p>
            <a:r>
              <a:rPr lang="fi-FI" dirty="0" smtClean="0"/>
              <a:t>Molekyyliyhdiste tai molekyyli syntyy, kun kaksi tai useampia epämetalliatomeja ovat sitoutuneet toisiinsa </a:t>
            </a:r>
            <a:r>
              <a:rPr lang="fi-FI" dirty="0" err="1" smtClean="0"/>
              <a:t>kovalenttisella</a:t>
            </a:r>
            <a:r>
              <a:rPr lang="fi-FI" dirty="0" smtClean="0"/>
              <a:t> sidoksella</a:t>
            </a:r>
          </a:p>
          <a:p>
            <a:r>
              <a:rPr lang="fi-FI" dirty="0" err="1" smtClean="0"/>
              <a:t>Elektronegatiivisuudella</a:t>
            </a:r>
            <a:r>
              <a:rPr lang="fi-FI" dirty="0" smtClean="0"/>
              <a:t> tarkoitetaan atomin kykyä vetää yhteisiä sidoselektroneja puoleensa</a:t>
            </a:r>
          </a:p>
          <a:p>
            <a:pPr lvl="1"/>
            <a:r>
              <a:rPr lang="fi-FI" dirty="0" smtClean="0"/>
              <a:t>Jokaisella alkuaineella on oma </a:t>
            </a:r>
            <a:r>
              <a:rPr lang="fi-FI" dirty="0" err="1" smtClean="0"/>
              <a:t>elektronegatiivisuusarvo</a:t>
            </a:r>
            <a:r>
              <a:rPr lang="fi-FI" dirty="0" smtClean="0"/>
              <a:t>: suurin 4,0 on fluorilla, joka on kaikkein </a:t>
            </a:r>
            <a:r>
              <a:rPr lang="fi-FI" dirty="0" err="1" smtClean="0"/>
              <a:t>elektronegatiivisin</a:t>
            </a:r>
            <a:r>
              <a:rPr lang="fi-FI" dirty="0" smtClean="0"/>
              <a:t> ja pienin 0,7 cesiumilla ja </a:t>
            </a:r>
            <a:r>
              <a:rPr lang="fi-FI" dirty="0" err="1" smtClean="0"/>
              <a:t>frankiumilla</a:t>
            </a:r>
            <a:endParaRPr lang="fi-FI" dirty="0" smtClean="0"/>
          </a:p>
          <a:p>
            <a:pPr lvl="1"/>
            <a:r>
              <a:rPr lang="fi-FI" dirty="0" smtClean="0"/>
              <a:t>Mitä suurempi </a:t>
            </a:r>
            <a:r>
              <a:rPr lang="fi-FI" dirty="0" err="1" smtClean="0"/>
              <a:t>elektronegatiivisuus</a:t>
            </a:r>
            <a:r>
              <a:rPr lang="fi-FI" dirty="0" smtClean="0"/>
              <a:t> on sitä voimakkaammin atomi vetää yhteisiä sidoselektroneja puoleensa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8065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832610"/>
          </a:xfrm>
        </p:spPr>
        <p:txBody>
          <a:bodyPr>
            <a:normAutofit/>
          </a:bodyPr>
          <a:lstStyle/>
          <a:p>
            <a:r>
              <a:rPr lang="fi-FI" sz="3200" dirty="0" err="1" smtClean="0"/>
              <a:t>Kovalenttinen</a:t>
            </a:r>
            <a:r>
              <a:rPr lang="fi-FI" sz="3200" dirty="0" smtClean="0"/>
              <a:t> sidos kahden </a:t>
            </a:r>
            <a:endParaRPr lang="fi-FI" sz="32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197737"/>
            <a:ext cx="5157787" cy="631064"/>
          </a:xfrm>
        </p:spPr>
        <p:txBody>
          <a:bodyPr>
            <a:normAutofit/>
          </a:bodyPr>
          <a:lstStyle/>
          <a:p>
            <a:r>
              <a:rPr lang="fi-FI" sz="2800" dirty="0"/>
              <a:t>s</a:t>
            </a:r>
            <a:r>
              <a:rPr lang="fi-FI" sz="2800" dirty="0" smtClean="0"/>
              <a:t>aman epämetalliatomin välillä</a:t>
            </a:r>
            <a:endParaRPr lang="fi-FI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isällön paikkamerkki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839788" y="2030346"/>
                <a:ext cx="5157787" cy="4159317"/>
              </a:xfrm>
            </p:spPr>
            <p:txBody>
              <a:bodyPr/>
              <a:lstStyle/>
              <a:p>
                <a:r>
                  <a:rPr lang="fi-FI" dirty="0"/>
                  <a:t>e</a:t>
                </a:r>
                <a:r>
                  <a:rPr lang="fi-FI" dirty="0" smtClean="0"/>
                  <a:t>i </a:t>
                </a:r>
                <a:r>
                  <a:rPr lang="fi-FI" dirty="0" err="1" smtClean="0"/>
                  <a:t>elektronegatiivisuuseroa</a:t>
                </a:r>
                <a:r>
                  <a:rPr lang="fi-FI" dirty="0" smtClean="0"/>
                  <a:t> 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pos m:val="top"/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fi-FI" dirty="0" smtClean="0"/>
                  <a:t> sidoselektronit ovat tasan jakautuneet atomien kesken, </a:t>
                </a:r>
                <a:r>
                  <a:rPr lang="fi-FI" dirty="0" smtClean="0"/>
                  <a:t>joten </a:t>
                </a:r>
                <a:r>
                  <a:rPr lang="fi-FI" dirty="0" err="1" smtClean="0"/>
                  <a:t>kovalenttinen</a:t>
                </a:r>
                <a:r>
                  <a:rPr lang="fi-FI" dirty="0" smtClean="0"/>
                  <a:t> sidos ja </a:t>
                </a:r>
                <a:r>
                  <a:rPr lang="fi-FI" dirty="0" smtClean="0"/>
                  <a:t>molekyyli </a:t>
                </a:r>
                <a:r>
                  <a:rPr lang="fi-FI" dirty="0" smtClean="0"/>
                  <a:t>ovat</a:t>
                </a:r>
                <a:r>
                  <a:rPr lang="fi-FI" dirty="0" smtClean="0"/>
                  <a:t> poolittomia</a:t>
                </a:r>
                <a:endParaRPr lang="fi-FI" dirty="0"/>
              </a:p>
            </p:txBody>
          </p:sp>
        </mc:Choice>
        <mc:Fallback>
          <p:sp>
            <p:nvSpPr>
              <p:cNvPr id="4" name="Sisällön paikkamerkki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839788" y="2030346"/>
                <a:ext cx="5157787" cy="4159317"/>
              </a:xfrm>
              <a:blipFill rotWithShape="0">
                <a:blip r:embed="rId2"/>
                <a:stretch>
                  <a:fillRect l="-2128" t="-219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197736"/>
            <a:ext cx="5183188" cy="631065"/>
          </a:xfrm>
        </p:spPr>
        <p:txBody>
          <a:bodyPr>
            <a:normAutofit/>
          </a:bodyPr>
          <a:lstStyle/>
          <a:p>
            <a:r>
              <a:rPr lang="fi-FI" sz="2800" dirty="0"/>
              <a:t>e</a:t>
            </a:r>
            <a:r>
              <a:rPr lang="fi-FI" sz="2800" dirty="0" smtClean="0"/>
              <a:t>ri epämetalliatomin välillä</a:t>
            </a:r>
            <a:endParaRPr lang="fi-FI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Sisällön paikkamerkki 5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172200" y="2030346"/>
                <a:ext cx="5183188" cy="4159317"/>
              </a:xfrm>
            </p:spPr>
            <p:txBody>
              <a:bodyPr>
                <a:normAutofit/>
              </a:bodyPr>
              <a:lstStyle/>
              <a:p>
                <a:r>
                  <a:rPr lang="fi-FI" dirty="0" err="1" smtClean="0"/>
                  <a:t>Elektronegatiivisuusero</a:t>
                </a:r>
                <a:r>
                  <a:rPr lang="fi-FI" dirty="0" smtClean="0"/>
                  <a:t> 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pos m:val="top"/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fi-FI" dirty="0" smtClean="0"/>
                  <a:t> atomeista </a:t>
                </a:r>
                <a:r>
                  <a:rPr lang="fi-FI" dirty="0" err="1" smtClean="0"/>
                  <a:t>elektronegatiivisempi</a:t>
                </a:r>
                <a:r>
                  <a:rPr lang="fi-FI" dirty="0" smtClean="0"/>
                  <a:t> vetää sidoselektronit lähemmäksi itseään, jolloin molekyylin toinen pää saa negat. osittaisvarauksen </a:t>
                </a:r>
                <a:r>
                  <a:rPr lang="el-GR" dirty="0" smtClean="0"/>
                  <a:t>δ</a:t>
                </a:r>
                <a:r>
                  <a:rPr lang="fi-FI" dirty="0" smtClean="0"/>
                  <a:t>- </a:t>
                </a:r>
                <a:r>
                  <a:rPr lang="fi-FI" dirty="0"/>
                  <a:t>ja </a:t>
                </a:r>
                <a:r>
                  <a:rPr lang="fi-FI" dirty="0" smtClean="0"/>
                  <a:t>toinen </a:t>
                </a:r>
                <a:r>
                  <a:rPr lang="fi-FI" dirty="0" err="1" smtClean="0"/>
                  <a:t>posit</a:t>
                </a:r>
                <a:r>
                  <a:rPr lang="fi-FI" dirty="0" smtClean="0"/>
                  <a:t>. osittaisvarauksen </a:t>
                </a:r>
                <a:r>
                  <a:rPr lang="el-GR" dirty="0" smtClean="0"/>
                  <a:t>δ</a:t>
                </a:r>
                <a:r>
                  <a:rPr lang="fi-FI" dirty="0" smtClean="0"/>
                  <a:t>+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pos m:val="top"/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fi-FI" dirty="0" smtClean="0"/>
                  <a:t> syntyy </a:t>
                </a:r>
                <a:r>
                  <a:rPr lang="fi-FI" dirty="0" err="1" smtClean="0"/>
                  <a:t>dipolimolekyyli</a:t>
                </a:r>
                <a:r>
                  <a:rPr lang="fi-FI" smtClean="0"/>
                  <a:t> </a:t>
                </a:r>
                <a:r>
                  <a:rPr lang="fi-FI" smtClean="0"/>
                  <a:t>ja </a:t>
                </a:r>
                <a:r>
                  <a:rPr lang="fi-FI" smtClean="0"/>
                  <a:t>sekä</a:t>
                </a:r>
                <a:r>
                  <a:rPr lang="fi-FI" smtClean="0"/>
                  <a:t> </a:t>
                </a:r>
                <a:r>
                  <a:rPr lang="fi-FI" dirty="0" smtClean="0"/>
                  <a:t>molekyyli </a:t>
                </a:r>
                <a:r>
                  <a:rPr lang="fi-FI" dirty="0" smtClean="0"/>
                  <a:t>että </a:t>
                </a:r>
                <a:r>
                  <a:rPr lang="fi-FI" dirty="0" err="1" smtClean="0"/>
                  <a:t>kovalenttinen</a:t>
                </a:r>
                <a:r>
                  <a:rPr lang="fi-FI" dirty="0" smtClean="0"/>
                  <a:t> sidos ovat poolisia</a:t>
                </a:r>
                <a:endParaRPr lang="fi-FI" dirty="0" smtClean="0"/>
              </a:p>
              <a:p>
                <a:pPr marL="0" indent="0">
                  <a:buNone/>
                </a:pPr>
                <a:endParaRPr lang="fi-FI" dirty="0"/>
              </a:p>
            </p:txBody>
          </p:sp>
        </mc:Choice>
        <mc:Fallback>
          <p:sp>
            <p:nvSpPr>
              <p:cNvPr id="6" name="Sisällön paikkamerkki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172200" y="2030346"/>
                <a:ext cx="5183188" cy="4159317"/>
              </a:xfrm>
              <a:blipFill rotWithShape="0">
                <a:blip r:embed="rId3"/>
                <a:stretch>
                  <a:fillRect l="-2118" t="-2199" r="-3176" b="-381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507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191</Words>
  <Application>Microsoft Office PowerPoint</Application>
  <PresentationFormat>Laajakuva</PresentationFormat>
  <Paragraphs>43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Office-teema</vt:lpstr>
      <vt:lpstr>YHDISTEET</vt:lpstr>
      <vt:lpstr>1. Ioniyhdisteet eli suolat</vt:lpstr>
      <vt:lpstr>Ionisidos</vt:lpstr>
      <vt:lpstr>PowerPoint-esitys</vt:lpstr>
      <vt:lpstr>Suolan nimeäminen</vt:lpstr>
      <vt:lpstr>Moniatomiset ionit</vt:lpstr>
      <vt:lpstr>2. Molekyyliyhdisteet</vt:lpstr>
      <vt:lpstr>PowerPoint-esitys</vt:lpstr>
      <vt:lpstr>Kovalenttinen sidos kahden </vt:lpstr>
      <vt:lpstr>PowerPoint-esitys</vt:lpstr>
    </vt:vector>
  </TitlesOfParts>
  <Company>Salon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YHDISTEET</dc:title>
  <dc:creator>Tornberg Esa Pentti</dc:creator>
  <cp:lastModifiedBy>Tornberg Esa Pentti</cp:lastModifiedBy>
  <cp:revision>15</cp:revision>
  <dcterms:created xsi:type="dcterms:W3CDTF">2017-01-16T06:48:55Z</dcterms:created>
  <dcterms:modified xsi:type="dcterms:W3CDTF">2017-01-17T21:17:53Z</dcterms:modified>
</cp:coreProperties>
</file>