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607B0ACC-F0E9-4656-854E-170839C2FA4E}" type="datetimeFigureOut">
              <a:rPr lang="fi-FI" smtClean="0"/>
              <a:t>8.1.2017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636232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07B0ACC-F0E9-4656-854E-170839C2FA4E}" type="datetimeFigureOut">
              <a:rPr lang="fi-FI" smtClean="0"/>
              <a:t>8.1.2017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1414460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07B0ACC-F0E9-4656-854E-170839C2FA4E}" type="datetimeFigureOut">
              <a:rPr lang="fi-FI" smtClean="0"/>
              <a:t>8.1.2017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656207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607B0ACC-F0E9-4656-854E-170839C2FA4E}" type="datetimeFigureOut">
              <a:rPr lang="fi-FI" smtClean="0"/>
              <a:t>8.1.2017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406823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607B0ACC-F0E9-4656-854E-170839C2FA4E}" type="datetimeFigureOut">
              <a:rPr lang="fi-FI" smtClean="0"/>
              <a:t>8.1.2017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051953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607B0ACC-F0E9-4656-854E-170839C2FA4E}" type="datetimeFigureOut">
              <a:rPr lang="fi-FI" smtClean="0"/>
              <a:t>8.1.2017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056132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607B0ACC-F0E9-4656-854E-170839C2FA4E}" type="datetimeFigureOut">
              <a:rPr lang="fi-FI" smtClean="0"/>
              <a:t>8.1.2017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1091633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607B0ACC-F0E9-4656-854E-170839C2FA4E}" type="datetimeFigureOut">
              <a:rPr lang="fi-FI" smtClean="0"/>
              <a:t>8.1.2017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551964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07B0ACC-F0E9-4656-854E-170839C2FA4E}" type="datetimeFigureOut">
              <a:rPr lang="fi-FI" smtClean="0"/>
              <a:t>8.1.2017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267538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07B0ACC-F0E9-4656-854E-170839C2FA4E}" type="datetimeFigureOut">
              <a:rPr lang="fi-FI" smtClean="0"/>
              <a:t>8.1.2017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354946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607B0ACC-F0E9-4656-854E-170839C2FA4E}" type="datetimeFigureOut">
              <a:rPr lang="fi-FI" smtClean="0"/>
              <a:t>8.1.2017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E587F86-8F91-446E-BBB2-E193D11DAD5C}" type="slidenum">
              <a:rPr lang="fi-FI" smtClean="0"/>
              <a:t>‹#›</a:t>
            </a:fld>
            <a:endParaRPr lang="fi-FI"/>
          </a:p>
        </p:txBody>
      </p:sp>
    </p:spTree>
    <p:extLst>
      <p:ext uri="{BB962C8B-B14F-4D97-AF65-F5344CB8AC3E}">
        <p14:creationId xmlns:p14="http://schemas.microsoft.com/office/powerpoint/2010/main" val="4214694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7B0ACC-F0E9-4656-854E-170839C2FA4E}" type="datetimeFigureOut">
              <a:rPr lang="fi-FI" smtClean="0"/>
              <a:t>8.1.2017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587F86-8F91-446E-BBB2-E193D11DAD5C}" type="slidenum">
              <a:rPr lang="fi-FI" smtClean="0"/>
              <a:t>‹#›</a:t>
            </a:fld>
            <a:endParaRPr lang="fi-FI"/>
          </a:p>
        </p:txBody>
      </p:sp>
    </p:spTree>
    <p:extLst>
      <p:ext uri="{BB962C8B-B14F-4D97-AF65-F5344CB8AC3E}">
        <p14:creationId xmlns:p14="http://schemas.microsoft.com/office/powerpoint/2010/main" val="3522403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p:cNvSpPr>
            <a:spLocks noGrp="1"/>
          </p:cNvSpPr>
          <p:nvPr>
            <p:ph type="subTitle" idx="1"/>
          </p:nvPr>
        </p:nvSpPr>
        <p:spPr>
          <a:xfrm>
            <a:off x="6541260" y="1378040"/>
            <a:ext cx="5307303" cy="4353060"/>
          </a:xfrm>
        </p:spPr>
        <p:txBody>
          <a:bodyPr>
            <a:normAutofit/>
          </a:bodyPr>
          <a:lstStyle/>
          <a:p>
            <a:r>
              <a:rPr lang="fi-FI" sz="4000" b="1" dirty="0" smtClean="0"/>
              <a:t>Loppiainen</a:t>
            </a:r>
          </a:p>
          <a:p>
            <a:endParaRPr lang="fi-FI" sz="4000" b="1" dirty="0" smtClean="0"/>
          </a:p>
          <a:p>
            <a:r>
              <a:rPr lang="fi-FI" sz="4000" dirty="0"/>
              <a:t>https://www.youtube.com/watch?v=vkO6riR4ZdA</a:t>
            </a:r>
            <a:endParaRPr lang="fi-FI" sz="4000" dirty="0"/>
          </a:p>
        </p:txBody>
      </p:sp>
      <p:pic>
        <p:nvPicPr>
          <p:cNvPr id="1026" name="Picture 2" descr="https://upload.wikimedia.org/wikipedia/commons/thumb/7/7b/The_visit_of_the_wise-men.jpg/800px-The_visit_of_the_wise-m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9403" y="274741"/>
            <a:ext cx="5201857" cy="6152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63710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Loppiainen 6.1.</a:t>
            </a:r>
            <a:endParaRPr lang="fi-FI" dirty="0"/>
          </a:p>
        </p:txBody>
      </p:sp>
      <p:sp>
        <p:nvSpPr>
          <p:cNvPr id="3" name="Sisällön paikkamerkki 2"/>
          <p:cNvSpPr>
            <a:spLocks noGrp="1"/>
          </p:cNvSpPr>
          <p:nvPr>
            <p:ph idx="1"/>
          </p:nvPr>
        </p:nvSpPr>
        <p:spPr/>
        <p:txBody>
          <a:bodyPr/>
          <a:lstStyle/>
          <a:p>
            <a:pPr marL="0" indent="0">
              <a:buNone/>
            </a:pPr>
            <a:endParaRPr lang="fi-FI" dirty="0" smtClean="0"/>
          </a:p>
          <a:p>
            <a:r>
              <a:rPr lang="fi-FI" dirty="0" smtClean="0"/>
              <a:t>Jeesuksen kasteenjuhla</a:t>
            </a:r>
          </a:p>
          <a:p>
            <a:r>
              <a:rPr lang="fi-FI" dirty="0" err="1" smtClean="0"/>
              <a:t>Kaanan</a:t>
            </a:r>
            <a:r>
              <a:rPr lang="fi-FI" dirty="0" smtClean="0"/>
              <a:t> häät, joissa Jeesus aloitti julkisen toimintansa</a:t>
            </a:r>
          </a:p>
          <a:p>
            <a:r>
              <a:rPr lang="fi-FI" dirty="0" smtClean="0"/>
              <a:t>Keskiajalla IV merkitys-&gt; Idän tietäjät osoittavat kunnioitusta juuri syntyneelle juutalaisen kuninkaalle</a:t>
            </a:r>
          </a:p>
          <a:p>
            <a:r>
              <a:rPr lang="fi-FI" dirty="0" smtClean="0"/>
              <a:t>Tietäjät olivat vieraiden kansojen edustajia. Tämä osoittaa, että Kristus on valo kaikille maailman kansoille. Näin loppiainen muistuttaa kirkon lähetystehtävästä. Joulun sanoma kuuluu kaikille.</a:t>
            </a:r>
            <a:endParaRPr lang="fi-FI" dirty="0"/>
          </a:p>
        </p:txBody>
      </p:sp>
    </p:spTree>
    <p:extLst>
      <p:ext uri="{BB962C8B-B14F-4D97-AF65-F5344CB8AC3E}">
        <p14:creationId xmlns:p14="http://schemas.microsoft.com/office/powerpoint/2010/main" val="206044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Loppiainen</a:t>
            </a:r>
            <a:endParaRPr lang="fi-FI" dirty="0"/>
          </a:p>
        </p:txBody>
      </p:sp>
      <p:sp>
        <p:nvSpPr>
          <p:cNvPr id="3" name="Sisällön paikkamerkki 2"/>
          <p:cNvSpPr>
            <a:spLocks noGrp="1"/>
          </p:cNvSpPr>
          <p:nvPr>
            <p:ph idx="1"/>
          </p:nvPr>
        </p:nvSpPr>
        <p:spPr/>
        <p:txBody>
          <a:bodyPr/>
          <a:lstStyle/>
          <a:p>
            <a:r>
              <a:rPr lang="fi-FI" dirty="0" smtClean="0"/>
              <a:t>Loppiaisen perinteinen nimi on </a:t>
            </a:r>
            <a:r>
              <a:rPr lang="fi-FI" dirty="0" err="1" smtClean="0"/>
              <a:t>epifania</a:t>
            </a:r>
            <a:r>
              <a:rPr lang="fi-FI" dirty="0" smtClean="0"/>
              <a:t>, Herran ilmestyminen. </a:t>
            </a:r>
          </a:p>
          <a:p>
            <a:r>
              <a:rPr lang="fi-FI" dirty="0" smtClean="0"/>
              <a:t>Se on yksi suurista Kristus-juhlista, jolloin </a:t>
            </a:r>
            <a:r>
              <a:rPr lang="fi-FI" b="1" dirty="0" smtClean="0"/>
              <a:t>liturginen väri on valkoinen ja alttarikynttilöitä on kuusi. </a:t>
            </a:r>
          </a:p>
          <a:p>
            <a:r>
              <a:rPr lang="fi-FI" dirty="0" smtClean="0"/>
              <a:t>Loppiaisen tarkoittaa joulun pyhien loppumista. Vaikka jouluaika päättyykin loppiaiseen, niin loppiaisen jälkeiset pyhät kuuluvat vielä joulujaksoon eli joulun jälkiviettoon, joka päättyy vasta pääsiäisjakson alkaessa.</a:t>
            </a:r>
            <a:endParaRPr lang="fi-FI" dirty="0"/>
          </a:p>
        </p:txBody>
      </p:sp>
    </p:spTree>
    <p:extLst>
      <p:ext uri="{BB962C8B-B14F-4D97-AF65-F5344CB8AC3E}">
        <p14:creationId xmlns:p14="http://schemas.microsoft.com/office/powerpoint/2010/main" val="10833667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1090188"/>
          </a:xfrm>
        </p:spPr>
        <p:txBody>
          <a:bodyPr>
            <a:normAutofit/>
          </a:bodyPr>
          <a:lstStyle/>
          <a:p>
            <a:r>
              <a:rPr lang="fi-FI" b="1" dirty="0" smtClean="0">
                <a:effectLst/>
              </a:rPr>
              <a:t>Evankeliumi </a:t>
            </a:r>
            <a:r>
              <a:rPr lang="fi-FI" dirty="0" smtClean="0"/>
              <a:t>Matt. 2: 1-12 </a:t>
            </a:r>
            <a:endParaRPr lang="fi-FI" dirty="0"/>
          </a:p>
        </p:txBody>
      </p:sp>
      <p:sp>
        <p:nvSpPr>
          <p:cNvPr id="3" name="Sisällön paikkamerkki 2"/>
          <p:cNvSpPr>
            <a:spLocks noGrp="1"/>
          </p:cNvSpPr>
          <p:nvPr>
            <p:ph idx="1"/>
          </p:nvPr>
        </p:nvSpPr>
        <p:spPr>
          <a:xfrm>
            <a:off x="838200" y="1249251"/>
            <a:ext cx="10515600" cy="5280338"/>
          </a:xfrm>
        </p:spPr>
        <p:txBody>
          <a:bodyPr>
            <a:normAutofit fontScale="25000" lnSpcReduction="20000"/>
          </a:bodyPr>
          <a:lstStyle/>
          <a:p>
            <a:pPr marL="0" indent="0">
              <a:lnSpc>
                <a:spcPct val="170000"/>
              </a:lnSpc>
              <a:buNone/>
            </a:pPr>
            <a:r>
              <a:rPr lang="fi-FI" sz="6400" dirty="0" smtClean="0"/>
              <a:t>Kun Jeesus oli syntynyt Juudean Betlehemissä kuningas Herodeksen aikana, Jerusalemiin tuli idästä tietäjiä. He kysyivät: ”Missä se juutalaisten kuningas on, joka nyt on syntynyt? Me näimme hänen tähtensä nousevan taivaalle ja tulimme osoittamaan hänelle kunnioitustamme.” Kuullessaan tästä kuningas Herodes pelästyi, ja hänen kanssaan koko Jerusalem. Hän kutsui koolle kansan ylipapit ja lainopettajat ja tiedusteli heiltä, missä messiaan oli määrä syntyä. ”Juudean Betlehemissä”, he vastasivat, ”sillä näin on ilmoitettu profeetan kirjassa:</a:t>
            </a:r>
            <a:br>
              <a:rPr lang="fi-FI" sz="6400" dirty="0" smtClean="0"/>
            </a:br>
            <a:r>
              <a:rPr lang="fi-FI" sz="6400" dirty="0" smtClean="0"/>
              <a:t>      - Sinä, </a:t>
            </a:r>
            <a:r>
              <a:rPr lang="fi-FI" sz="6400" dirty="0" err="1" smtClean="0"/>
              <a:t>Juudan</a:t>
            </a:r>
            <a:r>
              <a:rPr lang="fi-FI" sz="6400" dirty="0" smtClean="0"/>
              <a:t> Betlehem, et ole suinkaan vähäisin heimosi valtiaista,</a:t>
            </a:r>
            <a:br>
              <a:rPr lang="fi-FI" sz="6400" dirty="0" smtClean="0"/>
            </a:br>
            <a:r>
              <a:rPr lang="fi-FI" sz="6400" dirty="0" smtClean="0"/>
              <a:t>      sillä sinusta lähtee hallitsija,  joka on kaitseva kansaani Israelia.”</a:t>
            </a:r>
            <a:br>
              <a:rPr lang="fi-FI" sz="6400" dirty="0" smtClean="0"/>
            </a:br>
            <a:r>
              <a:rPr lang="fi-FI" sz="6400" dirty="0" smtClean="0"/>
              <a:t>    Silloin Herodes kutsui salaa tietäjät luokseen ja otti heiltä juurta jaksain selville, milloin tähti oli tullut näkyviin. Sitten hän lähetti heidät Betlehemiin. ”Menkää sinne”, hän sanoi, ”ja ottakaa asiasta tarkka selko. Kun löydätte lapsen, niin ilmoittakaa minulle, jotta minäkin voisin tulla kumartamaan häntä.” Kuninkaan sanat kuultuaan tietäjät lähtivät matkaan, ja tähti, jonka he olivat nähneet nousevan taivaalle, kulki heidän edellään. Kun tähti tuli sen paikan yläpuolelle, missä lapsi oli, se pysähtyi siihen. Miehet näkivät tähden, ja heidät valtasi suuri ilo. He menivät taloon ja näkivät lapsen ja hänen äitinsä Marian. Silloin he maahan heittäytyen kumarsivat lasta, avasivat arkkunsa ja antoivat hänelle kalliita lahjoja: kultaa, suitsuketta ja mirhaa.</a:t>
            </a:r>
            <a:br>
              <a:rPr lang="fi-FI" sz="6400" dirty="0" smtClean="0"/>
            </a:br>
            <a:r>
              <a:rPr lang="fi-FI" sz="6400" dirty="0" smtClean="0"/>
              <a:t>    Unessa Jumala varoitti tietäjiä palaamasta Herodeksen luo, ja niin he menivät toista tietä takaisin omaan maahansa.</a:t>
            </a:r>
          </a:p>
          <a:p>
            <a:pPr>
              <a:lnSpc>
                <a:spcPct val="170000"/>
              </a:lnSpc>
            </a:pPr>
            <a:endParaRPr lang="fi-FI" sz="5600" dirty="0"/>
          </a:p>
        </p:txBody>
      </p:sp>
    </p:spTree>
    <p:extLst>
      <p:ext uri="{BB962C8B-B14F-4D97-AF65-F5344CB8AC3E}">
        <p14:creationId xmlns:p14="http://schemas.microsoft.com/office/powerpoint/2010/main" val="2051817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https://www.youtube.com/watch?v=p_qz2x1sg9U</a:t>
            </a:r>
          </a:p>
        </p:txBody>
      </p:sp>
    </p:spTree>
    <p:extLst>
      <p:ext uri="{BB962C8B-B14F-4D97-AF65-F5344CB8AC3E}">
        <p14:creationId xmlns:p14="http://schemas.microsoft.com/office/powerpoint/2010/main" val="55309303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186</Words>
  <Application>Microsoft Office PowerPoint</Application>
  <PresentationFormat>Laajakuva</PresentationFormat>
  <Paragraphs>16</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PowerPoint-esitys</vt:lpstr>
      <vt:lpstr>Loppiainen 6.1.</vt:lpstr>
      <vt:lpstr>Loppiainen</vt:lpstr>
      <vt:lpstr>Evankeliumi Matt. 2: 1-12 </vt:lpstr>
      <vt:lpstr>PowerPoint-esitys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Loppiainen</dc:title>
  <dc:creator>Asiakas</dc:creator>
  <cp:lastModifiedBy>Asiakas</cp:lastModifiedBy>
  <cp:revision>8</cp:revision>
  <dcterms:created xsi:type="dcterms:W3CDTF">2016-01-06T19:01:17Z</dcterms:created>
  <dcterms:modified xsi:type="dcterms:W3CDTF">2017-01-08T06:49:46Z</dcterms:modified>
</cp:coreProperties>
</file>