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4" r:id="rId5"/>
    <p:sldId id="259" r:id="rId6"/>
    <p:sldId id="265" r:id="rId7"/>
    <p:sldId id="266" r:id="rId8"/>
    <p:sldId id="260" r:id="rId9"/>
    <p:sldId id="263" r:id="rId10"/>
    <p:sldId id="261" r:id="rId11"/>
    <p:sldId id="262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9" d="100"/>
          <a:sy n="79" d="100"/>
        </p:scale>
        <p:origin x="2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27.2.2018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179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27.2.2018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0973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27.2.2018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592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27.2.2018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299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27.2.2018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4886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27.2.2018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1261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27.2.2018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5020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27.2.2018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4732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27.2.2018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4332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27.2.2018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418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27.2.2018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5368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36B19-3C15-4654-921D-59FB114C28B3}" type="datetimeFigureOut">
              <a:rPr lang="fi-FI" smtClean="0"/>
              <a:t>27.2.2018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8615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gif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17" Type="http://schemas.openxmlformats.org/officeDocument/2006/relationships/image" Target="../media/image17.gif"/><Relationship Id="rId2" Type="http://schemas.openxmlformats.org/officeDocument/2006/relationships/image" Target="../media/image2.gif"/><Relationship Id="rId16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5" Type="http://schemas.openxmlformats.org/officeDocument/2006/relationships/image" Target="../media/image5.gif"/><Relationship Id="rId15" Type="http://schemas.openxmlformats.org/officeDocument/2006/relationships/image" Target="../media/image15.gif"/><Relationship Id="rId10" Type="http://schemas.openxmlformats.org/officeDocument/2006/relationships/image" Target="../media/image10.gif"/><Relationship Id="rId4" Type="http://schemas.openxmlformats.org/officeDocument/2006/relationships/image" Target="../media/image4.gif"/><Relationship Id="rId9" Type="http://schemas.openxmlformats.org/officeDocument/2006/relationships/image" Target="../media/image9.gif"/><Relationship Id="rId1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81D76C-C865-4B0C-B94F-44C1DC4917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098" y="2909599"/>
            <a:ext cx="5939444" cy="2078037"/>
          </a:xfrm>
          <a:solidFill>
            <a:schemeClr val="bg1">
              <a:alpha val="80000"/>
            </a:schemeClr>
          </a:solidFill>
          <a:ln w="25400">
            <a:solidFill>
              <a:schemeClr val="tx1"/>
            </a:solidFill>
          </a:ln>
        </p:spPr>
        <p:txBody>
          <a:bodyPr anchor="ctr" anchorCtr="1"/>
          <a:lstStyle/>
          <a:p>
            <a:r>
              <a:rPr lang="fi-FI" dirty="0"/>
              <a:t>Varoitusmerkit kertovat vaarasta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FE130F5-0666-4EFA-87B8-97D5D562D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2040" y="6178983"/>
            <a:ext cx="4052455" cy="471198"/>
          </a:xfrm>
          <a:solidFill>
            <a:schemeClr val="bg1">
              <a:alpha val="80000"/>
            </a:schemeClr>
          </a:solidFill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fi-FI" dirty="0"/>
              <a:t>Jan Jansson @TYK 2017-2018</a:t>
            </a:r>
          </a:p>
        </p:txBody>
      </p:sp>
    </p:spTree>
    <p:extLst>
      <p:ext uri="{BB962C8B-B14F-4D97-AF65-F5344CB8AC3E}">
        <p14:creationId xmlns:p14="http://schemas.microsoft.com/office/powerpoint/2010/main" val="4051375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98ACF5-A502-4540-9D8E-C9BAA8041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Palovaroitin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6337307-9EA9-49BB-800E-D4636C302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38102"/>
            <a:ext cx="4791248" cy="4738861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Palovaroitin varoittaa savusta</a:t>
            </a:r>
          </a:p>
          <a:p>
            <a:pPr lvl="1"/>
            <a:r>
              <a:rPr lang="fi-FI" dirty="0"/>
              <a:t>Palovaroitin ei huomaa kaasuja kuten häkää tai hiilidioksidia</a:t>
            </a:r>
          </a:p>
          <a:p>
            <a:r>
              <a:rPr lang="fi-FI" dirty="0"/>
              <a:t>Palovaroitin varoittaa ajoissa. Tulipalosta pitää poistua nopeasti (2-3 minuuttia).</a:t>
            </a:r>
          </a:p>
          <a:p>
            <a:r>
              <a:rPr lang="fi-FI" dirty="0"/>
              <a:t>Suomessa kuolee noin 80-90 ihmistä joka vuosi tulipalossa </a:t>
            </a:r>
          </a:p>
          <a:p>
            <a:r>
              <a:rPr lang="fi-FI" dirty="0"/>
              <a:t>Kotona tulipalot syttyvät tasaisesti eri huoneissa</a:t>
            </a:r>
          </a:p>
          <a:p>
            <a:pPr lvl="1"/>
            <a:r>
              <a:rPr lang="fi-FI" dirty="0"/>
              <a:t>Suurin osa kuolemista tulipaloissa johtuu nukahtamisesta sänkyyn tupakan kanssa (30%)</a:t>
            </a:r>
          </a:p>
          <a:p>
            <a:pPr lvl="1"/>
            <a:r>
              <a:rPr lang="fi-FI" dirty="0"/>
              <a:t>Noin 25% tulipaloista johtuu sähkölaitteiden vioista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EB547CB-E448-477D-8FE8-E001CA438D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93" y="539692"/>
            <a:ext cx="3348308" cy="595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407CB81-A3EA-48DD-B5CF-516C16A3C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Palovaroitin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012C120-DB9C-4BF9-81EB-9AE4233D8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Pelastuslaki määrää, että kaikissa asunnoissa on pakko olla palovaroitin</a:t>
            </a:r>
          </a:p>
          <a:p>
            <a:pPr fontAlgn="base"/>
            <a:r>
              <a:rPr lang="fi-FI" dirty="0"/>
              <a:t>Sisäasiainministeriön asetuksesta 239/2009 3 §</a:t>
            </a:r>
          </a:p>
          <a:p>
            <a:pPr lvl="1" fontAlgn="base"/>
            <a:r>
              <a:rPr lang="fi-FI" i="1" dirty="0"/>
              <a:t>Asunnon jokainen kerros … on varustettava vähintään yhdellä palovaroittimella. Asunnon … 60 m</a:t>
            </a:r>
            <a:r>
              <a:rPr lang="fi-FI" i="1" baseline="30000" dirty="0"/>
              <a:t>2</a:t>
            </a:r>
            <a:r>
              <a:rPr lang="fi-FI" i="1" dirty="0"/>
              <a:t> kohden on oltava vähintään yksi palovaroitin.</a:t>
            </a:r>
          </a:p>
          <a:p>
            <a:pPr lvl="1" fontAlgn="base"/>
            <a:r>
              <a:rPr lang="fi-FI" i="1" dirty="0"/>
              <a:t>Palovaroitin on asennettava siten, että se reagoi tulipalosta aiheutuneeseen savuun mahdollisimman aikaisessa vaiheessa. … sijoittamisessa tulee ottaa huomioon suojattavan tilan muoto ja erityistä syttymisvaaraa aiheuttavat toiminnot.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2568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201436-2CBA-4FCB-AC8A-2F8A62138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Tunnin ohjelma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450131F-6658-4ECF-A9F4-7182B444B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Varoitusmerkit</a:t>
            </a:r>
          </a:p>
          <a:p>
            <a:r>
              <a:rPr lang="fi-FI" dirty="0"/>
              <a:t>Palamisen ehdot</a:t>
            </a:r>
          </a:p>
          <a:p>
            <a:r>
              <a:rPr lang="fi-FI" dirty="0"/>
              <a:t>Tulipalon sammuttaminen</a:t>
            </a:r>
          </a:p>
          <a:p>
            <a:r>
              <a:rPr lang="fi-FI" dirty="0"/>
              <a:t>Palovaroitin</a:t>
            </a:r>
          </a:p>
        </p:txBody>
      </p:sp>
    </p:spTree>
    <p:extLst>
      <p:ext uri="{BB962C8B-B14F-4D97-AF65-F5344CB8AC3E}">
        <p14:creationId xmlns:p14="http://schemas.microsoft.com/office/powerpoint/2010/main" val="1277779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9337E6-CDA2-4BB1-BD12-9E9E9551B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18" y="174625"/>
            <a:ext cx="3725863" cy="733425"/>
          </a:xfrm>
        </p:spPr>
        <p:txBody>
          <a:bodyPr/>
          <a:lstStyle/>
          <a:p>
            <a:r>
              <a:rPr lang="fi-FI" dirty="0"/>
              <a:t>Varoitusmerkit</a:t>
            </a:r>
          </a:p>
        </p:txBody>
      </p:sp>
      <p:pic>
        <p:nvPicPr>
          <p:cNvPr id="4" name="Kuva 3" descr="hapettava.gif">
            <a:extLst>
              <a:ext uri="{FF2B5EF4-FFF2-40B4-BE49-F238E27FC236}">
                <a16:creationId xmlns:a16="http://schemas.microsoft.com/office/drawing/2014/main" id="{78B5D831-80F6-476F-877D-CD9C069925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6101" y="1050925"/>
            <a:ext cx="1512888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uva 4" descr="krooninen terveyshaitta.gif">
            <a:extLst>
              <a:ext uri="{FF2B5EF4-FFF2-40B4-BE49-F238E27FC236}">
                <a16:creationId xmlns:a16="http://schemas.microsoft.com/office/drawing/2014/main" id="{CD43BCFE-E9AF-4F2E-8E45-80C0C48D464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7414" y="1050925"/>
            <a:ext cx="15113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uva 5" descr="paineen alainen kaasu.gif">
            <a:extLst>
              <a:ext uri="{FF2B5EF4-FFF2-40B4-BE49-F238E27FC236}">
                <a16:creationId xmlns:a16="http://schemas.microsoft.com/office/drawing/2014/main" id="{B0BE28FE-9039-410F-A1A9-170BA68EE94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6101" y="4867275"/>
            <a:ext cx="1512888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Kuva 6" descr="räjähtävä.gif">
            <a:extLst>
              <a:ext uri="{FF2B5EF4-FFF2-40B4-BE49-F238E27FC236}">
                <a16:creationId xmlns:a16="http://schemas.microsoft.com/office/drawing/2014/main" id="{CEBF3D13-A1A7-4EB7-9732-32B3103EA30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451" y="4795838"/>
            <a:ext cx="1443038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Kuva 7" descr="syttyvä.gif">
            <a:extLst>
              <a:ext uri="{FF2B5EF4-FFF2-40B4-BE49-F238E27FC236}">
                <a16:creationId xmlns:a16="http://schemas.microsoft.com/office/drawing/2014/main" id="{3076DCC3-2965-490D-A8D3-B508A4858A3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6014" y="2924175"/>
            <a:ext cx="155257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Kuva 8" descr="syövyttävä.gif">
            <a:extLst>
              <a:ext uri="{FF2B5EF4-FFF2-40B4-BE49-F238E27FC236}">
                <a16:creationId xmlns:a16="http://schemas.microsoft.com/office/drawing/2014/main" id="{0AEFDF9C-EDD1-4812-9E80-22489A3D531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17414" y="5011738"/>
            <a:ext cx="15113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Kuva 9" descr="terveyshaitta.gif">
            <a:extLst>
              <a:ext uri="{FF2B5EF4-FFF2-40B4-BE49-F238E27FC236}">
                <a16:creationId xmlns:a16="http://schemas.microsoft.com/office/drawing/2014/main" id="{E6F9F799-A626-45DA-A0C3-297353F4120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17414" y="2995613"/>
            <a:ext cx="1511300" cy="150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Kuva 10" descr="välitön myrkyllisyys.gif">
            <a:extLst>
              <a:ext uri="{FF2B5EF4-FFF2-40B4-BE49-F238E27FC236}">
                <a16:creationId xmlns:a16="http://schemas.microsoft.com/office/drawing/2014/main" id="{F536C5E1-554D-4A39-8718-782795B20FE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36101" y="2924175"/>
            <a:ext cx="1482725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Kuva 11" descr="ympäristövaarat.gif">
            <a:extLst>
              <a:ext uri="{FF2B5EF4-FFF2-40B4-BE49-F238E27FC236}">
                <a16:creationId xmlns:a16="http://schemas.microsoft.com/office/drawing/2014/main" id="{3CE11477-396A-4489-B906-DD867B0D99F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6014" y="1123950"/>
            <a:ext cx="1512887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Kuva 12" descr="hapettava.gif">
            <a:extLst>
              <a:ext uri="{FF2B5EF4-FFF2-40B4-BE49-F238E27FC236}">
                <a16:creationId xmlns:a16="http://schemas.microsoft.com/office/drawing/2014/main" id="{C2D7B0F1-3517-42C2-801F-967C7F8892D8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17189" y="1843088"/>
            <a:ext cx="7191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Kuva 13" descr="myrkyllinen_01.gif">
            <a:extLst>
              <a:ext uri="{FF2B5EF4-FFF2-40B4-BE49-F238E27FC236}">
                <a16:creationId xmlns:a16="http://schemas.microsoft.com/office/drawing/2014/main" id="{46B4A93C-561C-419C-9DC8-CFA3EADC130C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17189" y="3716338"/>
            <a:ext cx="719137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Kuva 14" descr="syövyttävä_01.gif">
            <a:extLst>
              <a:ext uri="{FF2B5EF4-FFF2-40B4-BE49-F238E27FC236}">
                <a16:creationId xmlns:a16="http://schemas.microsoft.com/office/drawing/2014/main" id="{AF1B618C-565A-475E-8AEC-C4D1E129A408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25476" y="5948363"/>
            <a:ext cx="719138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Kuva 15" descr="haitallinen ärsyttävä.gif">
            <a:extLst>
              <a:ext uri="{FF2B5EF4-FFF2-40B4-BE49-F238E27FC236}">
                <a16:creationId xmlns:a16="http://schemas.microsoft.com/office/drawing/2014/main" id="{E65FD992-0F56-448E-A845-B7FBEA901104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68351" y="3859213"/>
            <a:ext cx="7207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Kuva 16" descr="helposti syttyvä.gif">
            <a:extLst>
              <a:ext uri="{FF2B5EF4-FFF2-40B4-BE49-F238E27FC236}">
                <a16:creationId xmlns:a16="http://schemas.microsoft.com/office/drawing/2014/main" id="{B259D889-DF9C-4679-97BE-E2C04FED4E56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48539" y="3859213"/>
            <a:ext cx="7191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Kuva 17" descr="räjähtävä.gif">
            <a:extLst>
              <a:ext uri="{FF2B5EF4-FFF2-40B4-BE49-F238E27FC236}">
                <a16:creationId xmlns:a16="http://schemas.microsoft.com/office/drawing/2014/main" id="{AE453704-348E-4781-AD12-51145380A0CD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204076" y="5732463"/>
            <a:ext cx="7207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Kuva 18" descr="ympristölle_vaarallinen.gif">
            <a:extLst>
              <a:ext uri="{FF2B5EF4-FFF2-40B4-BE49-F238E27FC236}">
                <a16:creationId xmlns:a16="http://schemas.microsoft.com/office/drawing/2014/main" id="{3196E25E-38DC-4A58-88A6-C60F89CC1348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348539" y="1987550"/>
            <a:ext cx="7191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kstikehys 19">
            <a:extLst>
              <a:ext uri="{FF2B5EF4-FFF2-40B4-BE49-F238E27FC236}">
                <a16:creationId xmlns:a16="http://schemas.microsoft.com/office/drawing/2014/main" id="{201B6AFF-78BD-4F59-B850-E8A93FACA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776" y="1268413"/>
            <a:ext cx="1368425" cy="646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Ympäristölle vaarallinen</a:t>
            </a:r>
          </a:p>
        </p:txBody>
      </p:sp>
      <p:sp>
        <p:nvSpPr>
          <p:cNvPr id="21" name="Tekstikehys 20">
            <a:extLst>
              <a:ext uri="{FF2B5EF4-FFF2-40B4-BE49-F238E27FC236}">
                <a16:creationId xmlns:a16="http://schemas.microsoft.com/office/drawing/2014/main" id="{8709A6F1-7D8F-43D9-9964-3BD0F9258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776" y="3067050"/>
            <a:ext cx="1368425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Syttyvä</a:t>
            </a:r>
          </a:p>
        </p:txBody>
      </p:sp>
      <p:sp>
        <p:nvSpPr>
          <p:cNvPr id="22" name="Tekstikehys 21">
            <a:extLst>
              <a:ext uri="{FF2B5EF4-FFF2-40B4-BE49-F238E27FC236}">
                <a16:creationId xmlns:a16="http://schemas.microsoft.com/office/drawing/2014/main" id="{BD2A730B-10C7-4E0D-AF1B-90F684F00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0339" y="4940300"/>
            <a:ext cx="1368425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Räjähde</a:t>
            </a:r>
          </a:p>
        </p:txBody>
      </p:sp>
      <p:sp>
        <p:nvSpPr>
          <p:cNvPr id="23" name="Tekstikehys 22">
            <a:extLst>
              <a:ext uri="{FF2B5EF4-FFF2-40B4-BE49-F238E27FC236}">
                <a16:creationId xmlns:a16="http://schemas.microsoft.com/office/drawing/2014/main" id="{C0994760-656B-45B0-B4D3-F976AE1AE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0064" y="908050"/>
            <a:ext cx="1368425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Hapettava</a:t>
            </a:r>
          </a:p>
        </p:txBody>
      </p:sp>
      <p:sp>
        <p:nvSpPr>
          <p:cNvPr id="24" name="Tekstikehys 23">
            <a:extLst>
              <a:ext uri="{FF2B5EF4-FFF2-40B4-BE49-F238E27FC236}">
                <a16:creationId xmlns:a16="http://schemas.microsoft.com/office/drawing/2014/main" id="{2D4F123A-5FF1-4D5A-87C7-81FA404E9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3089" y="2851150"/>
            <a:ext cx="1368425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Välittömästi myrkyllinen</a:t>
            </a:r>
          </a:p>
        </p:txBody>
      </p:sp>
      <p:sp>
        <p:nvSpPr>
          <p:cNvPr id="25" name="Tekstikehys 24">
            <a:extLst>
              <a:ext uri="{FF2B5EF4-FFF2-40B4-BE49-F238E27FC236}">
                <a16:creationId xmlns:a16="http://schemas.microsoft.com/office/drawing/2014/main" id="{5F141D0B-D42F-480E-B7A2-332994185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0064" y="4651375"/>
            <a:ext cx="1441450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Paineistettua kaasua</a:t>
            </a:r>
          </a:p>
        </p:txBody>
      </p:sp>
      <p:sp>
        <p:nvSpPr>
          <p:cNvPr id="26" name="Tekstikehys 25">
            <a:extLst>
              <a:ext uri="{FF2B5EF4-FFF2-40B4-BE49-F238E27FC236}">
                <a16:creationId xmlns:a16="http://schemas.microsoft.com/office/drawing/2014/main" id="{516BD331-E1C1-4F04-9592-913A49A0D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1376" y="692150"/>
            <a:ext cx="1439863" cy="646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Pitkäaikainen terveyshaitta</a:t>
            </a:r>
          </a:p>
        </p:txBody>
      </p:sp>
      <p:sp>
        <p:nvSpPr>
          <p:cNvPr id="27" name="Tekstikehys 26">
            <a:extLst>
              <a:ext uri="{FF2B5EF4-FFF2-40B4-BE49-F238E27FC236}">
                <a16:creationId xmlns:a16="http://schemas.microsoft.com/office/drawing/2014/main" id="{6C56F039-9893-4440-A097-FCF104AAB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914" y="2708275"/>
            <a:ext cx="1439862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Terveyshaitta</a:t>
            </a:r>
          </a:p>
        </p:txBody>
      </p:sp>
      <p:sp>
        <p:nvSpPr>
          <p:cNvPr id="28" name="Tekstikehys 27">
            <a:extLst>
              <a:ext uri="{FF2B5EF4-FFF2-40B4-BE49-F238E27FC236}">
                <a16:creationId xmlns:a16="http://schemas.microsoft.com/office/drawing/2014/main" id="{7DFD0016-A4D9-4000-9240-A38D1FA36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1376" y="4867275"/>
            <a:ext cx="1368425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Syövyttävä</a:t>
            </a:r>
          </a:p>
        </p:txBody>
      </p:sp>
    </p:spTree>
    <p:extLst>
      <p:ext uri="{BB962C8B-B14F-4D97-AF65-F5344CB8AC3E}">
        <p14:creationId xmlns:p14="http://schemas.microsoft.com/office/powerpoint/2010/main" val="173441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0EED7D-EEB5-40BF-9082-4C9B6231C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Demonstraatio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808B38E-7482-4067-8467-43EF47CC4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Kynttilä palaa, mutta sammuu, jos happi otetaan pois.</a:t>
            </a:r>
          </a:p>
          <a:p>
            <a:r>
              <a:rPr lang="fi-FI" dirty="0"/>
              <a:t>Miksi kynttilä ei syty, vaikka kupu otetaan pois?</a:t>
            </a:r>
          </a:p>
          <a:p>
            <a:r>
              <a:rPr lang="fi-FI" dirty="0"/>
              <a:t>Miksi ei ole tulta, jos kynttilää ei ole?</a:t>
            </a:r>
          </a:p>
        </p:txBody>
      </p:sp>
    </p:spTree>
    <p:extLst>
      <p:ext uri="{BB962C8B-B14F-4D97-AF65-F5344CB8AC3E}">
        <p14:creationId xmlns:p14="http://schemas.microsoft.com/office/powerpoint/2010/main" val="2866515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A3F7B4C9-4D01-43A9-9F78-8A98D8691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27" y="1519328"/>
            <a:ext cx="8325197" cy="498484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2A44D2E-2BA6-4A4E-A17C-AC980623A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Palamisen ehdot</a:t>
            </a:r>
          </a:p>
        </p:txBody>
      </p:sp>
      <p:sp>
        <p:nvSpPr>
          <p:cNvPr id="5" name="Vapaamuotoinen: Muoto 4">
            <a:extLst>
              <a:ext uri="{FF2B5EF4-FFF2-40B4-BE49-F238E27FC236}">
                <a16:creationId xmlns:a16="http://schemas.microsoft.com/office/drawing/2014/main" id="{3CF58ECA-50A4-4065-96FF-1C4FFD414C91}"/>
              </a:ext>
            </a:extLst>
          </p:cNvPr>
          <p:cNvSpPr/>
          <p:nvPr/>
        </p:nvSpPr>
        <p:spPr>
          <a:xfrm>
            <a:off x="3228694" y="1690689"/>
            <a:ext cx="2518756" cy="2685011"/>
          </a:xfrm>
          <a:custGeom>
            <a:avLst/>
            <a:gdLst>
              <a:gd name="connsiteX0" fmla="*/ 1271847 w 2518756"/>
              <a:gd name="connsiteY0" fmla="*/ 0 h 2685011"/>
              <a:gd name="connsiteX1" fmla="*/ 2518756 w 2518756"/>
              <a:gd name="connsiteY1" fmla="*/ 1970116 h 2685011"/>
              <a:gd name="connsiteX2" fmla="*/ 1238596 w 2518756"/>
              <a:gd name="connsiteY2" fmla="*/ 2685011 h 2685011"/>
              <a:gd name="connsiteX3" fmla="*/ 0 w 2518756"/>
              <a:gd name="connsiteY3" fmla="*/ 1995055 h 2685011"/>
              <a:gd name="connsiteX4" fmla="*/ 1271847 w 2518756"/>
              <a:gd name="connsiteY4" fmla="*/ 0 h 2685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8756" h="2685011">
                <a:moveTo>
                  <a:pt x="1271847" y="0"/>
                </a:moveTo>
                <a:lnTo>
                  <a:pt x="2518756" y="1970116"/>
                </a:lnTo>
                <a:lnTo>
                  <a:pt x="1238596" y="2685011"/>
                </a:lnTo>
                <a:lnTo>
                  <a:pt x="0" y="1995055"/>
                </a:lnTo>
                <a:lnTo>
                  <a:pt x="1271847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 sz="2800" dirty="0">
              <a:solidFill>
                <a:schemeClr val="tx1"/>
              </a:solidFill>
            </a:endParaRPr>
          </a:p>
          <a:p>
            <a:pPr algn="ctr"/>
            <a:r>
              <a:rPr lang="fi-FI" sz="2800" dirty="0">
                <a:solidFill>
                  <a:schemeClr val="tx1"/>
                </a:solidFill>
              </a:rPr>
              <a:t>Palava</a:t>
            </a:r>
          </a:p>
          <a:p>
            <a:pPr algn="ctr"/>
            <a:r>
              <a:rPr lang="fi-FI" sz="2800" dirty="0">
                <a:solidFill>
                  <a:schemeClr val="tx1"/>
                </a:solidFill>
              </a:rPr>
              <a:t>aine</a:t>
            </a:r>
          </a:p>
        </p:txBody>
      </p:sp>
      <p:sp>
        <p:nvSpPr>
          <p:cNvPr id="6" name="Vapaamuotoinen: Muoto 5">
            <a:extLst>
              <a:ext uri="{FF2B5EF4-FFF2-40B4-BE49-F238E27FC236}">
                <a16:creationId xmlns:a16="http://schemas.microsoft.com/office/drawing/2014/main" id="{9338FDB4-5F54-491D-BE13-64F05D8D989C}"/>
              </a:ext>
            </a:extLst>
          </p:cNvPr>
          <p:cNvSpPr/>
          <p:nvPr/>
        </p:nvSpPr>
        <p:spPr>
          <a:xfrm>
            <a:off x="4698726" y="4101382"/>
            <a:ext cx="2569431" cy="2061556"/>
          </a:xfrm>
          <a:custGeom>
            <a:avLst/>
            <a:gdLst>
              <a:gd name="connsiteX0" fmla="*/ 2568632 w 2568632"/>
              <a:gd name="connsiteY0" fmla="*/ 2053243 h 2061556"/>
              <a:gd name="connsiteX1" fmla="*/ 1271847 w 2568632"/>
              <a:gd name="connsiteY1" fmla="*/ 0 h 2061556"/>
              <a:gd name="connsiteX2" fmla="*/ 8312 w 2568632"/>
              <a:gd name="connsiteY2" fmla="*/ 723207 h 2061556"/>
              <a:gd name="connsiteX3" fmla="*/ 0 w 2568632"/>
              <a:gd name="connsiteY3" fmla="*/ 2061556 h 2061556"/>
              <a:gd name="connsiteX4" fmla="*/ 2568632 w 2568632"/>
              <a:gd name="connsiteY4" fmla="*/ 2053243 h 2061556"/>
              <a:gd name="connsiteX0" fmla="*/ 2569431 w 2569431"/>
              <a:gd name="connsiteY0" fmla="*/ 2053243 h 2061556"/>
              <a:gd name="connsiteX1" fmla="*/ 1272646 w 2569431"/>
              <a:gd name="connsiteY1" fmla="*/ 0 h 2061556"/>
              <a:gd name="connsiteX2" fmla="*/ 799 w 2569431"/>
              <a:gd name="connsiteY2" fmla="*/ 731520 h 2061556"/>
              <a:gd name="connsiteX3" fmla="*/ 799 w 2569431"/>
              <a:gd name="connsiteY3" fmla="*/ 2061556 h 2061556"/>
              <a:gd name="connsiteX4" fmla="*/ 2569431 w 2569431"/>
              <a:gd name="connsiteY4" fmla="*/ 2053243 h 206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9431" h="2061556">
                <a:moveTo>
                  <a:pt x="2569431" y="2053243"/>
                </a:moveTo>
                <a:lnTo>
                  <a:pt x="1272646" y="0"/>
                </a:lnTo>
                <a:lnTo>
                  <a:pt x="799" y="731520"/>
                </a:lnTo>
                <a:cubicBezTo>
                  <a:pt x="-1972" y="1177636"/>
                  <a:pt x="3570" y="1615440"/>
                  <a:pt x="799" y="2061556"/>
                </a:cubicBezTo>
                <a:lnTo>
                  <a:pt x="2569431" y="2053243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fi-FI" sz="2800" dirty="0">
              <a:solidFill>
                <a:schemeClr val="tx1"/>
              </a:solidFill>
            </a:endParaRPr>
          </a:p>
          <a:p>
            <a:r>
              <a:rPr lang="fi-FI" sz="2800" dirty="0">
                <a:solidFill>
                  <a:schemeClr val="tx1"/>
                </a:solidFill>
              </a:rPr>
              <a:t>Korkea   </a:t>
            </a:r>
          </a:p>
          <a:p>
            <a:r>
              <a:rPr lang="fi-FI" sz="2800" dirty="0">
                <a:solidFill>
                  <a:schemeClr val="tx1"/>
                </a:solidFill>
              </a:rPr>
              <a:t>lämpötila</a:t>
            </a:r>
          </a:p>
        </p:txBody>
      </p:sp>
      <p:sp>
        <p:nvSpPr>
          <p:cNvPr id="7" name="Vapaamuotoinen: Muoto 6">
            <a:extLst>
              <a:ext uri="{FF2B5EF4-FFF2-40B4-BE49-F238E27FC236}">
                <a16:creationId xmlns:a16="http://schemas.microsoft.com/office/drawing/2014/main" id="{2E8701E1-54E1-41BB-A5B4-40AAB20C6EE7}"/>
              </a:ext>
            </a:extLst>
          </p:cNvPr>
          <p:cNvSpPr/>
          <p:nvPr/>
        </p:nvSpPr>
        <p:spPr>
          <a:xfrm>
            <a:off x="1707987" y="4134632"/>
            <a:ext cx="2543694" cy="2028306"/>
          </a:xfrm>
          <a:custGeom>
            <a:avLst/>
            <a:gdLst>
              <a:gd name="connsiteX0" fmla="*/ 0 w 2543694"/>
              <a:gd name="connsiteY0" fmla="*/ 2003368 h 2028306"/>
              <a:gd name="connsiteX1" fmla="*/ 1271847 w 2543694"/>
              <a:gd name="connsiteY1" fmla="*/ 0 h 2028306"/>
              <a:gd name="connsiteX2" fmla="*/ 2527069 w 2543694"/>
              <a:gd name="connsiteY2" fmla="*/ 681644 h 2028306"/>
              <a:gd name="connsiteX3" fmla="*/ 2543694 w 2543694"/>
              <a:gd name="connsiteY3" fmla="*/ 2028306 h 2028306"/>
              <a:gd name="connsiteX4" fmla="*/ 0 w 2543694"/>
              <a:gd name="connsiteY4" fmla="*/ 2003368 h 202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3694" h="2028306">
                <a:moveTo>
                  <a:pt x="0" y="2003368"/>
                </a:moveTo>
                <a:lnTo>
                  <a:pt x="1271847" y="0"/>
                </a:lnTo>
                <a:lnTo>
                  <a:pt x="2527069" y="681644"/>
                </a:lnTo>
                <a:lnTo>
                  <a:pt x="2543694" y="2028306"/>
                </a:lnTo>
                <a:lnTo>
                  <a:pt x="0" y="2003368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r"/>
            <a:endParaRPr lang="fi-FI" sz="2800" dirty="0">
              <a:solidFill>
                <a:schemeClr val="tx1"/>
              </a:solidFill>
            </a:endParaRPr>
          </a:p>
          <a:p>
            <a:pPr algn="r"/>
            <a:endParaRPr lang="fi-FI" sz="2800" dirty="0">
              <a:solidFill>
                <a:schemeClr val="tx1"/>
              </a:solidFill>
            </a:endParaRPr>
          </a:p>
          <a:p>
            <a:pPr algn="r"/>
            <a:r>
              <a:rPr lang="fi-FI" sz="2800" dirty="0">
                <a:solidFill>
                  <a:schemeClr val="tx1"/>
                </a:solidFill>
              </a:rPr>
              <a:t>Happi</a:t>
            </a:r>
          </a:p>
          <a:p>
            <a:pPr algn="r"/>
            <a:r>
              <a:rPr lang="fi-FI" sz="2800" dirty="0">
                <a:solidFill>
                  <a:schemeClr val="tx1"/>
                </a:solidFill>
              </a:rPr>
              <a:t>    </a:t>
            </a:r>
          </a:p>
        </p:txBody>
      </p:sp>
      <p:sp>
        <p:nvSpPr>
          <p:cNvPr id="14" name="Nuoli: Oikea 13">
            <a:extLst>
              <a:ext uri="{FF2B5EF4-FFF2-40B4-BE49-F238E27FC236}">
                <a16:creationId xmlns:a16="http://schemas.microsoft.com/office/drawing/2014/main" id="{99CBA0E1-1D8A-413E-A417-3CED431A6929}"/>
              </a:ext>
            </a:extLst>
          </p:cNvPr>
          <p:cNvSpPr/>
          <p:nvPr/>
        </p:nvSpPr>
        <p:spPr>
          <a:xfrm rot="5400000">
            <a:off x="4124013" y="3769932"/>
            <a:ext cx="702382" cy="615142"/>
          </a:xfrm>
          <a:prstGeom prst="rightArrow">
            <a:avLst/>
          </a:prstGeom>
          <a:solidFill>
            <a:srgbClr val="FFC000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Nuoli: Oikea 14">
            <a:extLst>
              <a:ext uri="{FF2B5EF4-FFF2-40B4-BE49-F238E27FC236}">
                <a16:creationId xmlns:a16="http://schemas.microsoft.com/office/drawing/2014/main" id="{AE70DFE4-E6C3-421C-85E2-039CF8D9BDCB}"/>
              </a:ext>
            </a:extLst>
          </p:cNvPr>
          <p:cNvSpPr/>
          <p:nvPr/>
        </p:nvSpPr>
        <p:spPr>
          <a:xfrm rot="18770632">
            <a:off x="3808578" y="4414898"/>
            <a:ext cx="702382" cy="615142"/>
          </a:xfrm>
          <a:prstGeom prst="rightArrow">
            <a:avLst/>
          </a:prstGeom>
          <a:solidFill>
            <a:srgbClr val="FFC000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Nuoli: Oikea 15">
            <a:extLst>
              <a:ext uri="{FF2B5EF4-FFF2-40B4-BE49-F238E27FC236}">
                <a16:creationId xmlns:a16="http://schemas.microsoft.com/office/drawing/2014/main" id="{CF7EB72A-D878-48BA-839D-82CE4E74637A}"/>
              </a:ext>
            </a:extLst>
          </p:cNvPr>
          <p:cNvSpPr/>
          <p:nvPr/>
        </p:nvSpPr>
        <p:spPr>
          <a:xfrm rot="13113770">
            <a:off x="4441647" y="4381794"/>
            <a:ext cx="702382" cy="615142"/>
          </a:xfrm>
          <a:prstGeom prst="rightArrow">
            <a:avLst/>
          </a:prstGeom>
          <a:solidFill>
            <a:srgbClr val="FFC000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362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A84BDD3-0017-4254-BBCE-1DEDCDF2B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Syttymispiste ja leimahduspiste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C6766F8-7AF8-4A63-8E3B-D89A7BBB4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368" y="1442904"/>
            <a:ext cx="5344312" cy="5234732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Syttymispiste on lämpötila, jossa aine syttyy palamaan ilman tulitikkua tai kipinää</a:t>
            </a:r>
          </a:p>
          <a:p>
            <a:pPr lvl="1"/>
            <a:r>
              <a:rPr lang="fi-FI" dirty="0"/>
              <a:t>Kun etanolin (alkoholi) lämpötila on 365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C, etanoli syttyy</a:t>
            </a:r>
            <a:endParaRPr lang="fi-FI" dirty="0"/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Kun bensiinin lämpötila on noin 270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C, bensiini syttyy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Puuhiili syttyy, kun lämpötila on 350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Leimahduspiste on lämpötila, jossa aine syttyy pienestä kipinästä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Kun etanolin (alkoholin) lämpötila on yli 17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C, kipinä sytyttää etanolin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Kun bensiinin lämpötila on yli −40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C, kipinä sytyttää bensiinin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Diesel syttyy kipinästä, jos lämpötila on yli 50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  <a:p>
            <a:pPr lvl="1"/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6938A76-5ACD-4206-8913-7CF8B4275F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9680" y="2188882"/>
            <a:ext cx="3183434" cy="322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50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C3145E1-F332-439A-A17C-430CBA0AB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Demonstraatio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06DCB71-7251-422F-8EF1-172C2DB60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Jäähtynyt etanoli on vaikea sytyttää</a:t>
            </a:r>
          </a:p>
        </p:txBody>
      </p:sp>
    </p:spTree>
    <p:extLst>
      <p:ext uri="{BB962C8B-B14F-4D97-AF65-F5344CB8AC3E}">
        <p14:creationId xmlns:p14="http://schemas.microsoft.com/office/powerpoint/2010/main" val="729629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DEEA5FE-C06F-47CC-A061-79FBA982C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Tulipalon sammuttaminen</a:t>
            </a:r>
          </a:p>
        </p:txBody>
      </p:sp>
      <p:sp>
        <p:nvSpPr>
          <p:cNvPr id="4" name="Vapaamuotoinen: Muoto 3">
            <a:extLst>
              <a:ext uri="{FF2B5EF4-FFF2-40B4-BE49-F238E27FC236}">
                <a16:creationId xmlns:a16="http://schemas.microsoft.com/office/drawing/2014/main" id="{17C16D5D-FA2E-4B54-A646-2397BA3061F7}"/>
              </a:ext>
            </a:extLst>
          </p:cNvPr>
          <p:cNvSpPr/>
          <p:nvPr/>
        </p:nvSpPr>
        <p:spPr>
          <a:xfrm>
            <a:off x="3228694" y="1690689"/>
            <a:ext cx="2518756" cy="2685011"/>
          </a:xfrm>
          <a:custGeom>
            <a:avLst/>
            <a:gdLst>
              <a:gd name="connsiteX0" fmla="*/ 1271847 w 2518756"/>
              <a:gd name="connsiteY0" fmla="*/ 0 h 2685011"/>
              <a:gd name="connsiteX1" fmla="*/ 2518756 w 2518756"/>
              <a:gd name="connsiteY1" fmla="*/ 1970116 h 2685011"/>
              <a:gd name="connsiteX2" fmla="*/ 1238596 w 2518756"/>
              <a:gd name="connsiteY2" fmla="*/ 2685011 h 2685011"/>
              <a:gd name="connsiteX3" fmla="*/ 0 w 2518756"/>
              <a:gd name="connsiteY3" fmla="*/ 1995055 h 2685011"/>
              <a:gd name="connsiteX4" fmla="*/ 1271847 w 2518756"/>
              <a:gd name="connsiteY4" fmla="*/ 0 h 2685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8756" h="2685011">
                <a:moveTo>
                  <a:pt x="1271847" y="0"/>
                </a:moveTo>
                <a:lnTo>
                  <a:pt x="2518756" y="1970116"/>
                </a:lnTo>
                <a:lnTo>
                  <a:pt x="1238596" y="2685011"/>
                </a:lnTo>
                <a:lnTo>
                  <a:pt x="0" y="1995055"/>
                </a:lnTo>
                <a:lnTo>
                  <a:pt x="1271847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 sz="2800" dirty="0">
              <a:solidFill>
                <a:schemeClr val="tx1"/>
              </a:solidFill>
            </a:endParaRPr>
          </a:p>
          <a:p>
            <a:pPr algn="ctr"/>
            <a:r>
              <a:rPr lang="fi-FI" sz="2800" dirty="0">
                <a:solidFill>
                  <a:schemeClr val="tx1"/>
                </a:solidFill>
              </a:rPr>
              <a:t>Palava</a:t>
            </a:r>
          </a:p>
          <a:p>
            <a:pPr algn="ctr"/>
            <a:r>
              <a:rPr lang="fi-FI" sz="2800" dirty="0">
                <a:solidFill>
                  <a:schemeClr val="tx1"/>
                </a:solidFill>
              </a:rPr>
              <a:t>aine</a:t>
            </a:r>
          </a:p>
        </p:txBody>
      </p:sp>
      <p:sp>
        <p:nvSpPr>
          <p:cNvPr id="5" name="Vapaamuotoinen: Muoto 4">
            <a:extLst>
              <a:ext uri="{FF2B5EF4-FFF2-40B4-BE49-F238E27FC236}">
                <a16:creationId xmlns:a16="http://schemas.microsoft.com/office/drawing/2014/main" id="{5251B2AF-12C3-4909-A278-20795836B017}"/>
              </a:ext>
            </a:extLst>
          </p:cNvPr>
          <p:cNvSpPr/>
          <p:nvPr/>
        </p:nvSpPr>
        <p:spPr>
          <a:xfrm>
            <a:off x="4698726" y="4101382"/>
            <a:ext cx="2569431" cy="2061556"/>
          </a:xfrm>
          <a:custGeom>
            <a:avLst/>
            <a:gdLst>
              <a:gd name="connsiteX0" fmla="*/ 2568632 w 2568632"/>
              <a:gd name="connsiteY0" fmla="*/ 2053243 h 2061556"/>
              <a:gd name="connsiteX1" fmla="*/ 1271847 w 2568632"/>
              <a:gd name="connsiteY1" fmla="*/ 0 h 2061556"/>
              <a:gd name="connsiteX2" fmla="*/ 8312 w 2568632"/>
              <a:gd name="connsiteY2" fmla="*/ 723207 h 2061556"/>
              <a:gd name="connsiteX3" fmla="*/ 0 w 2568632"/>
              <a:gd name="connsiteY3" fmla="*/ 2061556 h 2061556"/>
              <a:gd name="connsiteX4" fmla="*/ 2568632 w 2568632"/>
              <a:gd name="connsiteY4" fmla="*/ 2053243 h 2061556"/>
              <a:gd name="connsiteX0" fmla="*/ 2569431 w 2569431"/>
              <a:gd name="connsiteY0" fmla="*/ 2053243 h 2061556"/>
              <a:gd name="connsiteX1" fmla="*/ 1272646 w 2569431"/>
              <a:gd name="connsiteY1" fmla="*/ 0 h 2061556"/>
              <a:gd name="connsiteX2" fmla="*/ 799 w 2569431"/>
              <a:gd name="connsiteY2" fmla="*/ 731520 h 2061556"/>
              <a:gd name="connsiteX3" fmla="*/ 799 w 2569431"/>
              <a:gd name="connsiteY3" fmla="*/ 2061556 h 2061556"/>
              <a:gd name="connsiteX4" fmla="*/ 2569431 w 2569431"/>
              <a:gd name="connsiteY4" fmla="*/ 2053243 h 206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9431" h="2061556">
                <a:moveTo>
                  <a:pt x="2569431" y="2053243"/>
                </a:moveTo>
                <a:lnTo>
                  <a:pt x="1272646" y="0"/>
                </a:lnTo>
                <a:lnTo>
                  <a:pt x="799" y="731520"/>
                </a:lnTo>
                <a:cubicBezTo>
                  <a:pt x="-1972" y="1177636"/>
                  <a:pt x="3570" y="1615440"/>
                  <a:pt x="799" y="2061556"/>
                </a:cubicBezTo>
                <a:lnTo>
                  <a:pt x="2569431" y="2053243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fi-FI" sz="2800" dirty="0">
              <a:solidFill>
                <a:schemeClr val="tx1"/>
              </a:solidFill>
            </a:endParaRPr>
          </a:p>
          <a:p>
            <a:r>
              <a:rPr lang="fi-FI" sz="2800" dirty="0">
                <a:solidFill>
                  <a:schemeClr val="tx1"/>
                </a:solidFill>
              </a:rPr>
              <a:t>Korkea   </a:t>
            </a:r>
          </a:p>
          <a:p>
            <a:r>
              <a:rPr lang="fi-FI" sz="2800" dirty="0">
                <a:solidFill>
                  <a:schemeClr val="tx1"/>
                </a:solidFill>
              </a:rPr>
              <a:t>lämpötila</a:t>
            </a:r>
          </a:p>
        </p:txBody>
      </p:sp>
      <p:sp>
        <p:nvSpPr>
          <p:cNvPr id="6" name="Vapaamuotoinen: Muoto 5">
            <a:extLst>
              <a:ext uri="{FF2B5EF4-FFF2-40B4-BE49-F238E27FC236}">
                <a16:creationId xmlns:a16="http://schemas.microsoft.com/office/drawing/2014/main" id="{AF845973-23E1-4C56-94E7-0AA26F73886D}"/>
              </a:ext>
            </a:extLst>
          </p:cNvPr>
          <p:cNvSpPr/>
          <p:nvPr/>
        </p:nvSpPr>
        <p:spPr>
          <a:xfrm>
            <a:off x="1707987" y="4134632"/>
            <a:ext cx="2543694" cy="2028306"/>
          </a:xfrm>
          <a:custGeom>
            <a:avLst/>
            <a:gdLst>
              <a:gd name="connsiteX0" fmla="*/ 0 w 2543694"/>
              <a:gd name="connsiteY0" fmla="*/ 2003368 h 2028306"/>
              <a:gd name="connsiteX1" fmla="*/ 1271847 w 2543694"/>
              <a:gd name="connsiteY1" fmla="*/ 0 h 2028306"/>
              <a:gd name="connsiteX2" fmla="*/ 2527069 w 2543694"/>
              <a:gd name="connsiteY2" fmla="*/ 681644 h 2028306"/>
              <a:gd name="connsiteX3" fmla="*/ 2543694 w 2543694"/>
              <a:gd name="connsiteY3" fmla="*/ 2028306 h 2028306"/>
              <a:gd name="connsiteX4" fmla="*/ 0 w 2543694"/>
              <a:gd name="connsiteY4" fmla="*/ 2003368 h 202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3694" h="2028306">
                <a:moveTo>
                  <a:pt x="0" y="2003368"/>
                </a:moveTo>
                <a:lnTo>
                  <a:pt x="1271847" y="0"/>
                </a:lnTo>
                <a:lnTo>
                  <a:pt x="2527069" y="681644"/>
                </a:lnTo>
                <a:lnTo>
                  <a:pt x="2543694" y="2028306"/>
                </a:lnTo>
                <a:lnTo>
                  <a:pt x="0" y="2003368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r"/>
            <a:endParaRPr lang="fi-FI" sz="2800" dirty="0">
              <a:solidFill>
                <a:schemeClr val="tx1"/>
              </a:solidFill>
            </a:endParaRPr>
          </a:p>
          <a:p>
            <a:pPr algn="r"/>
            <a:endParaRPr lang="fi-FI" sz="2800" dirty="0">
              <a:solidFill>
                <a:schemeClr val="tx1"/>
              </a:solidFill>
            </a:endParaRPr>
          </a:p>
          <a:p>
            <a:pPr algn="r"/>
            <a:r>
              <a:rPr lang="fi-FI" sz="2800" dirty="0">
                <a:solidFill>
                  <a:schemeClr val="tx1"/>
                </a:solidFill>
              </a:rPr>
              <a:t>Happi</a:t>
            </a:r>
          </a:p>
          <a:p>
            <a:pPr algn="r"/>
            <a:r>
              <a:rPr lang="fi-FI" sz="2800" dirty="0">
                <a:solidFill>
                  <a:schemeClr val="tx1"/>
                </a:solidFill>
              </a:rPr>
              <a:t>    </a:t>
            </a:r>
          </a:p>
        </p:txBody>
      </p:sp>
      <p:sp>
        <p:nvSpPr>
          <p:cNvPr id="7" name="Nuoli: Oikea 6">
            <a:extLst>
              <a:ext uri="{FF2B5EF4-FFF2-40B4-BE49-F238E27FC236}">
                <a16:creationId xmlns:a16="http://schemas.microsoft.com/office/drawing/2014/main" id="{ABD88332-7F3F-4753-90BD-43835D240767}"/>
              </a:ext>
            </a:extLst>
          </p:cNvPr>
          <p:cNvSpPr/>
          <p:nvPr/>
        </p:nvSpPr>
        <p:spPr>
          <a:xfrm rot="16200000">
            <a:off x="4159930" y="1456367"/>
            <a:ext cx="702382" cy="615142"/>
          </a:xfrm>
          <a:prstGeom prst="rightArrow">
            <a:avLst/>
          </a:prstGeom>
          <a:solidFill>
            <a:srgbClr val="FFC000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Nuoli: Oikea 7">
            <a:extLst>
              <a:ext uri="{FF2B5EF4-FFF2-40B4-BE49-F238E27FC236}">
                <a16:creationId xmlns:a16="http://schemas.microsoft.com/office/drawing/2014/main" id="{3D301C2B-4CD7-4E15-BAB3-ED011E0FD8EB}"/>
              </a:ext>
            </a:extLst>
          </p:cNvPr>
          <p:cNvSpPr/>
          <p:nvPr/>
        </p:nvSpPr>
        <p:spPr>
          <a:xfrm rot="8313356">
            <a:off x="1520927" y="5728307"/>
            <a:ext cx="702382" cy="615142"/>
          </a:xfrm>
          <a:prstGeom prst="rightArrow">
            <a:avLst/>
          </a:prstGeom>
          <a:solidFill>
            <a:srgbClr val="FFC000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Nuoli: Oikea 8">
            <a:extLst>
              <a:ext uri="{FF2B5EF4-FFF2-40B4-BE49-F238E27FC236}">
                <a16:creationId xmlns:a16="http://schemas.microsoft.com/office/drawing/2014/main" id="{DFAF4F19-C636-4ADE-BF42-4B91BB77533C}"/>
              </a:ext>
            </a:extLst>
          </p:cNvPr>
          <p:cNvSpPr/>
          <p:nvPr/>
        </p:nvSpPr>
        <p:spPr>
          <a:xfrm rot="2119242">
            <a:off x="6719335" y="5719299"/>
            <a:ext cx="702382" cy="615142"/>
          </a:xfrm>
          <a:prstGeom prst="rightArrow">
            <a:avLst/>
          </a:prstGeom>
          <a:solidFill>
            <a:srgbClr val="FFC000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FDC7042-11C2-4B75-B12D-394BB113CDBB}"/>
              </a:ext>
            </a:extLst>
          </p:cNvPr>
          <p:cNvSpPr txBox="1"/>
          <p:nvPr/>
        </p:nvSpPr>
        <p:spPr>
          <a:xfrm>
            <a:off x="4907605" y="1321878"/>
            <a:ext cx="3804134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2400" b="1" dirty="0"/>
              <a:t>Raivaaminen</a:t>
            </a:r>
            <a:r>
              <a:rPr lang="fi-FI" sz="2400" dirty="0"/>
              <a:t> tarkoittaa, että syttyvät aineet otetaan pois tulipalon läheltä.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EF1F648E-019C-461C-B2E3-310D726B8F30}"/>
              </a:ext>
            </a:extLst>
          </p:cNvPr>
          <p:cNvSpPr txBox="1"/>
          <p:nvPr/>
        </p:nvSpPr>
        <p:spPr>
          <a:xfrm>
            <a:off x="259225" y="2895216"/>
            <a:ext cx="2450479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2400" b="1" dirty="0"/>
              <a:t>Tukahduttaminen</a:t>
            </a:r>
            <a:r>
              <a:rPr lang="fi-FI" sz="2400" dirty="0"/>
              <a:t> tarkoittaa, että esimerkiksi sammutuspeite estää hapen pääsyn palavan aineen luo.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DDE51A2F-BF45-4C92-A879-E6C556122B88}"/>
              </a:ext>
            </a:extLst>
          </p:cNvPr>
          <p:cNvSpPr txBox="1"/>
          <p:nvPr/>
        </p:nvSpPr>
        <p:spPr>
          <a:xfrm>
            <a:off x="6524945" y="3162179"/>
            <a:ext cx="2380514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2400" b="1" dirty="0"/>
              <a:t>Jäähdyttäminen</a:t>
            </a:r>
            <a:r>
              <a:rPr lang="fi-FI" sz="2400" dirty="0"/>
              <a:t> tarkoittaa, että palavan aineen lämpötila laskee. Vesi jäähdyttää hyvin eikä syty.</a:t>
            </a:r>
          </a:p>
        </p:txBody>
      </p:sp>
    </p:spTree>
    <p:extLst>
      <p:ext uri="{BB962C8B-B14F-4D97-AF65-F5344CB8AC3E}">
        <p14:creationId xmlns:p14="http://schemas.microsoft.com/office/powerpoint/2010/main" val="367420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C4A0103-2454-4F8C-A135-44D0DD3A5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Demonstraatio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4A03A6-D1F9-42B7-B9F1-D4F4F06A2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Tukahduttaminen</a:t>
            </a:r>
          </a:p>
          <a:p>
            <a:r>
              <a:rPr lang="fi-FI" dirty="0"/>
              <a:t>Hiilidioksidilla tukahduttaminen</a:t>
            </a:r>
          </a:p>
          <a:p>
            <a:r>
              <a:rPr lang="fi-FI" dirty="0"/>
              <a:t>Raivaaminen</a:t>
            </a:r>
          </a:p>
        </p:txBody>
      </p:sp>
    </p:spTree>
    <p:extLst>
      <p:ext uri="{BB962C8B-B14F-4D97-AF65-F5344CB8AC3E}">
        <p14:creationId xmlns:p14="http://schemas.microsoft.com/office/powerpoint/2010/main" val="16350103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</TotalTime>
  <Words>311</Words>
  <Application>Microsoft Office PowerPoint</Application>
  <PresentationFormat>Näytössä katseltava diaesitys (4:3)</PresentationFormat>
  <Paragraphs>75</Paragraphs>
  <Slides>11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Office-teema</vt:lpstr>
      <vt:lpstr>Varoitusmerkit kertovat vaarasta</vt:lpstr>
      <vt:lpstr>Tunnin ohjelma</vt:lpstr>
      <vt:lpstr>Varoitusmerkit</vt:lpstr>
      <vt:lpstr>Demonstraatio</vt:lpstr>
      <vt:lpstr>Palamisen ehdot</vt:lpstr>
      <vt:lpstr>Syttymispiste ja leimahduspiste</vt:lpstr>
      <vt:lpstr>Demonstraatio</vt:lpstr>
      <vt:lpstr>Tulipalon sammuttaminen</vt:lpstr>
      <vt:lpstr>Demonstraatio</vt:lpstr>
      <vt:lpstr>Palovaroitin</vt:lpstr>
      <vt:lpstr>Palovaroitin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Tunnin otsikko kahdella rivillä</dc:title>
  <dc:creator>Jan Jansson</dc:creator>
  <cp:lastModifiedBy>Jan Jansson</cp:lastModifiedBy>
  <cp:revision>21</cp:revision>
  <dcterms:created xsi:type="dcterms:W3CDTF">2017-08-13T10:36:08Z</dcterms:created>
  <dcterms:modified xsi:type="dcterms:W3CDTF">2018-02-27T13:13:44Z</dcterms:modified>
</cp:coreProperties>
</file>