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174787-C990-43CD-8171-7C150719B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306FD41-D23B-436E-9CE6-E18C3F811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238EE1-90E2-42DB-A330-2AE9F536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B9C60A-BC02-429F-8B12-12340BEB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F4F127-6AC3-4685-97F3-D1BBA8E8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35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6BCD4E-34A1-4923-8C7A-35E8E8A74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9CD4C9E-C156-4FAB-AC94-C06667870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E76A63-8B3E-4099-AB3D-31FE6873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47CDA1-CFBF-46EF-8E93-F94E933A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610EC5-F394-4C9B-8CB3-D545B516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78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9B88675-CB25-452E-9DC1-9DA0AB805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E3E93D0-C881-4ADD-BFCD-08569AC71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DBE74C-A406-46C2-A082-8017B09E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AE1AB1-A454-4F60-8159-67BDCCC8F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89AA6F-ECA0-444D-B48D-EEA4241D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01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F81F3E-DF56-47BC-9EBE-5083EB2F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32B8F1-8A13-4F02-908B-BB388C38A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1B0F93-9904-4DFA-99A2-5E32AF75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E71A2F-9C78-4A73-B775-24FB5BB3D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5A3570-1D8C-4EB5-B0FE-B36CBF515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059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8B0107-A910-4AB4-BAED-CA55EFFD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772A7B7-72FE-4C1E-B9D8-CFE35A821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32F3A9F-C327-4BF0-927A-95F1505E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B6CE81-543D-4C3D-AAF4-DF3EA619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C72BB1-15B6-47C1-9893-CC0CBFE5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99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B14384-9241-4B12-839B-CCBAA430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7AA66D-5602-4668-8AE2-A7B551111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1B48F7B-8A7A-45FB-A84C-05D3C9622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E71525-785D-4FDD-A70D-65DE0099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816576-6DD9-47CB-ACAB-989699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758EEDD-C4A2-44F7-8434-1278C691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12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418DB1-035B-4B0A-8D98-519996D3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5D7AD1-161B-42F6-96F3-96357454A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78F0BAC-3452-4277-B6AE-AC524DCA6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87CB3E4-4F55-4737-9775-2474FE185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70AA896-30BD-456A-9E31-709FD4DDF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DDA5031-B916-4451-8564-5DC3C740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9ADF1E8-CCDD-44B2-8E23-26F47BD4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3C5BC97-F189-4E31-8CA2-5EBCB2DE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94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A21F02-8889-4441-AEA6-9AA99C9A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FF6F60-AEFE-46D7-AE5C-39FB6028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B94393-4332-4932-BE41-3A7B92A8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C786453-A836-4A6B-8BFF-BC5F9787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8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2218F39-A358-48AC-9C40-8D34E3E7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602153D-1D3A-4110-A917-39905BF8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B378C81-6329-498E-A77F-6D031FB9B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043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E7E447-AFA5-4214-8D93-1FEC03257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E351CA-D6A2-4DC4-8093-917383F84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6E37AE-CA78-4DC0-9365-3F2D7223B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5223BAA-B890-438E-8371-D60ACF0E6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9D3BA2-5406-4206-B85D-AE8A0DD2C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88EC9E7-CF09-4F54-A0D6-46BA8301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606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9465D0-A189-4175-996C-CE0B2EA1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3161A99-1D6D-4730-9385-0E82B9F93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FF7275D-763E-4C9B-9C51-60AC6A43A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EC7254-E742-46BA-8D11-0BAE5418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FE55543-0846-4EEF-8210-FB844E53F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3E2E4AB-5C43-4F1A-A260-A6E6EBF3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973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D06BDC4-A828-4D0E-9163-EA03935DE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2F8EC-FE8A-4789-8385-0770BD7D8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CBBC7D-782C-4E5D-ADD4-71F62487C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344BB-0F84-4928-BA15-3F5BF3DD513B}" type="datetimeFigureOut">
              <a:rPr lang="fi-FI" smtClean="0"/>
              <a:t>15.3.2021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2523E9-4CD7-4F53-B670-ED5524482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259333-E064-4668-9DEE-32A6B1768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6E46-CB85-4A29-AB9C-B191B6D367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0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12B310-D0C5-4CC0-9FFA-1799E36AF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Ehtolauseet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4A8BE2-7C4C-4966-B721-43E02C0E8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72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F4075B-3E08-4128-8E4C-6ACAF9EE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Suomenna!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584677-E321-43D3-BEB3-4E6B06E77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will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do</a:t>
            </a:r>
            <a:r>
              <a:rPr lang="fi-FI" dirty="0"/>
              <a:t> </a:t>
            </a:r>
            <a:r>
              <a:rPr lang="fi-FI" b="1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0070C0"/>
                </a:solidFill>
              </a:rPr>
              <a:t>see</a:t>
            </a:r>
            <a:r>
              <a:rPr lang="fi-FI" dirty="0"/>
              <a:t> </a:t>
            </a:r>
            <a:r>
              <a:rPr lang="fi-FI" dirty="0" err="1"/>
              <a:t>someone</a:t>
            </a:r>
            <a:r>
              <a:rPr lang="fi-FI" dirty="0"/>
              <a:t> in </a:t>
            </a:r>
            <a:r>
              <a:rPr lang="fi-FI" dirty="0" err="1"/>
              <a:t>trouble</a:t>
            </a:r>
            <a:r>
              <a:rPr lang="fi-FI" dirty="0"/>
              <a:t>?</a:t>
            </a:r>
          </a:p>
          <a:p>
            <a:r>
              <a:rPr lang="fi-FI" dirty="0"/>
              <a:t>Mitä sinä </a:t>
            </a:r>
            <a:r>
              <a:rPr lang="fi-FI" b="1" dirty="0"/>
              <a:t>teet</a:t>
            </a:r>
            <a:r>
              <a:rPr lang="fi-FI" dirty="0"/>
              <a:t>, jos </a:t>
            </a:r>
            <a:r>
              <a:rPr lang="fi-FI" b="1" dirty="0"/>
              <a:t>näet</a:t>
            </a:r>
            <a:r>
              <a:rPr lang="fi-FI" dirty="0"/>
              <a:t> jonkun vaikeuksissa?</a:t>
            </a:r>
          </a:p>
          <a:p>
            <a:r>
              <a:rPr lang="fi-FI" dirty="0"/>
              <a:t>= FUTUURI</a:t>
            </a: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would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do</a:t>
            </a:r>
            <a:r>
              <a:rPr lang="fi-FI" dirty="0"/>
              <a:t> </a:t>
            </a:r>
            <a:r>
              <a:rPr lang="fi-FI" b="1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0070C0"/>
                </a:solidFill>
              </a:rPr>
              <a:t>saw</a:t>
            </a:r>
            <a:r>
              <a:rPr lang="fi-FI" dirty="0"/>
              <a:t> </a:t>
            </a:r>
            <a:r>
              <a:rPr lang="fi-FI" dirty="0" err="1"/>
              <a:t>someone</a:t>
            </a:r>
            <a:r>
              <a:rPr lang="fi-FI" dirty="0"/>
              <a:t> in </a:t>
            </a:r>
            <a:r>
              <a:rPr lang="fi-FI" dirty="0" err="1"/>
              <a:t>trouble</a:t>
            </a:r>
            <a:r>
              <a:rPr lang="fi-FI" dirty="0"/>
              <a:t>?</a:t>
            </a:r>
          </a:p>
          <a:p>
            <a:r>
              <a:rPr lang="fi-FI" dirty="0"/>
              <a:t>Mitä sinä tekisit, jos näkisit…</a:t>
            </a:r>
          </a:p>
          <a:p>
            <a:r>
              <a:rPr lang="fi-FI" dirty="0"/>
              <a:t>= 1. KONDITIONAALI</a:t>
            </a:r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would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have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done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b="1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>
                <a:solidFill>
                  <a:srgbClr val="0070C0"/>
                </a:solidFill>
              </a:rPr>
              <a:t>had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seen</a:t>
            </a:r>
            <a:r>
              <a:rPr lang="fi-FI" dirty="0"/>
              <a:t>….</a:t>
            </a:r>
          </a:p>
          <a:p>
            <a:r>
              <a:rPr lang="fi-FI" dirty="0"/>
              <a:t>Mitä olisit tehnyt, jos olisit nähnyt…</a:t>
            </a:r>
          </a:p>
          <a:p>
            <a:r>
              <a:rPr lang="fi-FI" dirty="0"/>
              <a:t>= 2. KONDITIONAALI</a:t>
            </a:r>
          </a:p>
        </p:txBody>
      </p:sp>
    </p:spTree>
    <p:extLst>
      <p:ext uri="{BB962C8B-B14F-4D97-AF65-F5344CB8AC3E}">
        <p14:creationId xmlns:p14="http://schemas.microsoft.com/office/powerpoint/2010/main" val="274787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8107EE34-68A3-4494-B598-ECD9C08E4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147760"/>
              </p:ext>
            </p:extLst>
          </p:nvPr>
        </p:nvGraphicFramePr>
        <p:xfrm>
          <a:off x="669851" y="260498"/>
          <a:ext cx="10388008" cy="62572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6214">
                  <a:extLst>
                    <a:ext uri="{9D8B030D-6E8A-4147-A177-3AD203B41FA5}">
                      <a16:colId xmlns:a16="http://schemas.microsoft.com/office/drawing/2014/main" val="931068902"/>
                    </a:ext>
                  </a:extLst>
                </a:gridCol>
                <a:gridCol w="3530402">
                  <a:extLst>
                    <a:ext uri="{9D8B030D-6E8A-4147-A177-3AD203B41FA5}">
                      <a16:colId xmlns:a16="http://schemas.microsoft.com/office/drawing/2014/main" val="2143987362"/>
                    </a:ext>
                  </a:extLst>
                </a:gridCol>
                <a:gridCol w="3391392">
                  <a:extLst>
                    <a:ext uri="{9D8B030D-6E8A-4147-A177-3AD203B41FA5}">
                      <a16:colId xmlns:a16="http://schemas.microsoft.com/office/drawing/2014/main" val="735207558"/>
                    </a:ext>
                  </a:extLst>
                </a:gridCol>
              </a:tblGrid>
              <a:tr h="69583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/>
                        <a:t>Päälause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/>
                        <a:t>Sivulause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95771"/>
                  </a:ext>
                </a:extLst>
              </a:tr>
              <a:tr h="1853809">
                <a:tc>
                  <a:txBody>
                    <a:bodyPr/>
                    <a:lstStyle/>
                    <a:p>
                      <a:r>
                        <a:rPr lang="fi-FI" sz="2400" b="1" dirty="0"/>
                        <a:t>Futuuri </a:t>
                      </a:r>
                    </a:p>
                    <a:p>
                      <a:r>
                        <a:rPr lang="fi-FI" sz="2400" b="1" dirty="0"/>
                        <a:t>= mitä tulee tapahtumaan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 err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fi-FI" sz="2400" b="1" dirty="0">
                          <a:solidFill>
                            <a:srgbClr val="FF0000"/>
                          </a:solidFill>
                        </a:rPr>
                        <a:t> + perusmuoto</a:t>
                      </a:r>
                    </a:p>
                    <a:p>
                      <a:endParaRPr lang="fi-FI" b="1" dirty="0"/>
                    </a:p>
                    <a:p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will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endParaRPr lang="fi-FI" sz="24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won’t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endParaRPr lang="fi-FI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rgbClr val="0070C0"/>
                          </a:solidFill>
                        </a:rPr>
                        <a:t>Preesens</a:t>
                      </a:r>
                      <a:endParaRPr lang="fi-FI" b="1" dirty="0">
                        <a:solidFill>
                          <a:srgbClr val="0070C0"/>
                        </a:solidFill>
                      </a:endParaRPr>
                    </a:p>
                    <a:p>
                      <a:endParaRPr lang="fi-FI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2400" b="1" i="1" dirty="0" err="1">
                          <a:solidFill>
                            <a:srgbClr val="0070C0"/>
                          </a:solidFill>
                        </a:rPr>
                        <a:t>need</a:t>
                      </a:r>
                      <a:r>
                        <a:rPr lang="fi-FI" sz="2400" b="1" i="1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help.</a:t>
                      </a:r>
                    </a:p>
                    <a:p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chemeClr val="accent1"/>
                          </a:solidFill>
                        </a:rPr>
                        <a:t>don’t</a:t>
                      </a:r>
                      <a:r>
                        <a:rPr lang="fi-FI" sz="2400" b="1" i="1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chemeClr val="accent1"/>
                          </a:solidFill>
                        </a:rPr>
                        <a:t>need</a:t>
                      </a:r>
                      <a:r>
                        <a:rPr lang="fi-FI" sz="2400" b="1" i="1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help.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231806"/>
                  </a:ext>
                </a:extLst>
              </a:tr>
              <a:tr h="1853809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fi-FI" sz="2800" b="1" dirty="0"/>
                        <a:t>Konditionaali</a:t>
                      </a:r>
                    </a:p>
                    <a:p>
                      <a:pPr marL="0" indent="0">
                        <a:buNone/>
                      </a:pPr>
                      <a:r>
                        <a:rPr lang="fi-FI" sz="2800" b="1" dirty="0"/>
                        <a:t> = mitä tapahtuisi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 err="1">
                          <a:solidFill>
                            <a:srgbClr val="FF0000"/>
                          </a:solidFill>
                        </a:rPr>
                        <a:t>Would</a:t>
                      </a:r>
                      <a:r>
                        <a:rPr lang="fi-FI" sz="2400" b="1" dirty="0">
                          <a:solidFill>
                            <a:srgbClr val="FF0000"/>
                          </a:solidFill>
                        </a:rPr>
                        <a:t> + perusmuoto</a:t>
                      </a:r>
                    </a:p>
                    <a:p>
                      <a:endParaRPr lang="fi-FI" b="1" dirty="0"/>
                    </a:p>
                    <a:p>
                      <a:r>
                        <a:rPr lang="fi-FI" sz="2400" b="1" i="1" dirty="0"/>
                        <a:t>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would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/>
                        <a:t>you</a:t>
                      </a:r>
                      <a:endParaRPr lang="fi-FI" sz="2400" b="1" i="1" dirty="0"/>
                    </a:p>
                    <a:p>
                      <a:r>
                        <a:rPr lang="fi-FI" sz="2400" b="1" i="1" dirty="0"/>
                        <a:t>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wouldn’t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/>
                        <a:t>you</a:t>
                      </a:r>
                      <a:endParaRPr lang="fi-FI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rgbClr val="0070C0"/>
                          </a:solidFill>
                        </a:rPr>
                        <a:t>Imperfekti</a:t>
                      </a:r>
                    </a:p>
                    <a:p>
                      <a:endParaRPr lang="fi-FI" sz="24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 I</a:t>
                      </a:r>
                      <a:r>
                        <a:rPr lang="fi-FI" sz="2400" b="1" i="1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0070C0"/>
                          </a:solidFill>
                        </a:rPr>
                        <a:t>needed</a:t>
                      </a:r>
                      <a:r>
                        <a:rPr lang="fi-FI" sz="2400" b="1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help.</a:t>
                      </a:r>
                    </a:p>
                    <a:p>
                      <a:r>
                        <a:rPr lang="fi-FI" sz="2400" b="1" i="1" dirty="0" err="1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fi-FI" sz="2400" b="1" i="1" dirty="0" err="1">
                          <a:solidFill>
                            <a:srgbClr val="0070C0"/>
                          </a:solidFill>
                        </a:rPr>
                        <a:t>didn’t</a:t>
                      </a:r>
                      <a:r>
                        <a:rPr lang="fi-FI" sz="2400" b="1" i="1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0070C0"/>
                          </a:solidFill>
                        </a:rPr>
                        <a:t>need</a:t>
                      </a:r>
                      <a:r>
                        <a:rPr lang="fi-FI" sz="2400" b="1" i="1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i-FI" sz="2400" b="1" i="1" dirty="0">
                          <a:solidFill>
                            <a:schemeClr val="tx1"/>
                          </a:solidFill>
                        </a:rPr>
                        <a:t>help.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170439"/>
                  </a:ext>
                </a:extLst>
              </a:tr>
              <a:tr h="1853809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fi-FI" sz="2400" b="1" dirty="0"/>
                        <a:t>Konditionaali</a:t>
                      </a:r>
                    </a:p>
                    <a:p>
                      <a:pPr marL="0" indent="0">
                        <a:buNone/>
                      </a:pPr>
                      <a:r>
                        <a:rPr lang="fi-FI" sz="2400" b="1" dirty="0"/>
                        <a:t>= mitä olisi tapahtunut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 err="1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fi-FI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fi-FI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i-FI" sz="2400" b="1" baseline="0" dirty="0" smtClean="0">
                          <a:solidFill>
                            <a:schemeClr val="tx1"/>
                          </a:solidFill>
                        </a:rPr>
                        <a:t> 3. muoto</a:t>
                      </a:r>
                      <a:endParaRPr lang="fi-FI" sz="2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fi-FI" sz="2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i-FI" sz="2400" b="1" i="1" dirty="0"/>
                        <a:t>I</a:t>
                      </a:r>
                      <a:r>
                        <a:rPr lang="fi-FI" sz="2400" i="1" dirty="0"/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would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called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/>
                        <a:t>you</a:t>
                      </a:r>
                      <a:endParaRPr lang="fi-FI" sz="2400" b="1" i="1" dirty="0"/>
                    </a:p>
                    <a:p>
                      <a:r>
                        <a:rPr lang="fi-FI" sz="2400" b="1" i="1" dirty="0"/>
                        <a:t>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wouldn’t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called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/>
                        <a:t>you</a:t>
                      </a:r>
                      <a:endParaRPr lang="fi-FI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chemeClr val="accent1"/>
                          </a:solidFill>
                        </a:rPr>
                        <a:t>Pluskvamperfekti</a:t>
                      </a:r>
                    </a:p>
                    <a:p>
                      <a:r>
                        <a:rPr lang="fi-FI" dirty="0"/>
                        <a:t>( = HAD + 3. muoto)</a:t>
                      </a:r>
                    </a:p>
                    <a:p>
                      <a:endParaRPr lang="fi-FI" dirty="0"/>
                    </a:p>
                    <a:p>
                      <a:r>
                        <a:rPr lang="fi-FI" sz="2400" b="1" i="1" dirty="0" err="1"/>
                        <a:t>if</a:t>
                      </a:r>
                      <a:r>
                        <a:rPr lang="fi-FI" sz="2400" b="1" i="1" dirty="0"/>
                        <a:t> 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had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needed</a:t>
                      </a:r>
                      <a:r>
                        <a:rPr lang="fi-FI" sz="2400" b="1" i="1" dirty="0"/>
                        <a:t> help.</a:t>
                      </a:r>
                    </a:p>
                    <a:p>
                      <a:r>
                        <a:rPr lang="fi-FI" sz="2400" b="1" i="1" dirty="0" err="1"/>
                        <a:t>if</a:t>
                      </a:r>
                      <a:r>
                        <a:rPr lang="fi-FI" sz="2400" b="1" i="1" dirty="0"/>
                        <a:t> I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hadn’t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 err="1">
                          <a:solidFill>
                            <a:srgbClr val="FF0000"/>
                          </a:solidFill>
                        </a:rPr>
                        <a:t>needed</a:t>
                      </a:r>
                      <a:r>
                        <a:rPr lang="fi-FI" sz="24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400" b="1" i="1" dirty="0"/>
                        <a:t>help.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99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169</Words>
  <Application>Microsoft Office PowerPoint</Application>
  <PresentationFormat>Laajakuva</PresentationFormat>
  <Paragraphs>46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Ehtolauseet</vt:lpstr>
      <vt:lpstr>Suomenna!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Ehtolauseet</dc:title>
  <dc:creator>Snabb Virpi</dc:creator>
  <cp:lastModifiedBy>Snabb Virpi</cp:lastModifiedBy>
  <cp:revision>6</cp:revision>
  <dcterms:created xsi:type="dcterms:W3CDTF">2021-03-02T17:30:47Z</dcterms:created>
  <dcterms:modified xsi:type="dcterms:W3CDTF">2021-03-15T08:47:58Z</dcterms:modified>
</cp:coreProperties>
</file>