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10"/>
  </p:notesMasterIdLst>
  <p:sldIdLst>
    <p:sldId id="256" r:id="rId6"/>
    <p:sldId id="259" r:id="rId7"/>
    <p:sldId id="260" r:id="rId8"/>
    <p:sldId id="261" r:id="rId9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005" autoAdjust="0"/>
    <p:restoredTop sz="94621" autoAdjust="0"/>
  </p:normalViewPr>
  <p:slideViewPr>
    <p:cSldViewPr>
      <p:cViewPr>
        <p:scale>
          <a:sx n="118" d="100"/>
          <a:sy n="118" d="100"/>
        </p:scale>
        <p:origin x="-1482" y="-48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67432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2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4915175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3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4211857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4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198642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dirty="0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sp>
        <p:nvSpPr>
          <p:cNvPr id="7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bg1"/>
                </a:solidFill>
                <a:latin typeface="Verdana" pitchFamily="34" charset="0"/>
              </a:rPr>
              <a:t>Idea 4</a:t>
            </a:r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dirty="0" err="1"/>
              <a:t>Click</a:t>
            </a:r>
            <a:r>
              <a:rPr lang="fi-FI" altLang="fi-FI" dirty="0"/>
              <a:t> to </a:t>
            </a:r>
            <a:r>
              <a:rPr lang="fi-FI" altLang="fi-FI" dirty="0" err="1"/>
              <a:t>edit</a:t>
            </a:r>
            <a:r>
              <a:rPr lang="fi-FI" altLang="fi-FI" dirty="0"/>
              <a:t> Master </a:t>
            </a:r>
            <a:r>
              <a:rPr lang="fi-FI" altLang="fi-FI" dirty="0" err="1"/>
              <a:t>title</a:t>
            </a:r>
            <a:r>
              <a:rPr lang="fi-FI" altLang="fi-FI" dirty="0"/>
              <a:t> </a:t>
            </a:r>
            <a:r>
              <a:rPr lang="fi-FI" altLang="fi-FI" dirty="0" err="1"/>
              <a:t>style</a:t>
            </a:r>
            <a:endParaRPr lang="fi-FI" altLang="fi-FI" dirty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text styles</a:t>
            </a:r>
          </a:p>
          <a:p>
            <a:pPr lvl="1"/>
            <a:r>
              <a:rPr lang="fi-FI" altLang="fi-FI"/>
              <a:t>Second level</a:t>
            </a:r>
          </a:p>
          <a:p>
            <a:pPr lvl="2"/>
            <a:r>
              <a:rPr lang="fi-FI" altLang="fi-FI"/>
              <a:t>Third level</a:t>
            </a:r>
          </a:p>
          <a:p>
            <a:pPr lvl="3"/>
            <a:r>
              <a:rPr lang="fi-FI" altLang="fi-FI"/>
              <a:t>Fourth level</a:t>
            </a:r>
          </a:p>
          <a:p>
            <a:pPr lvl="4"/>
            <a:r>
              <a:rPr lang="fi-FI" altLang="fi-FI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accent1"/>
                </a:solidFill>
                <a:latin typeface="Verdana" pitchFamily="34" charset="0"/>
              </a:rPr>
              <a:t>Idea 04 – Tieto,</a:t>
            </a:r>
            <a:r>
              <a:rPr lang="fi-FI" altLang="fi-FI" sz="1200" i="0" baseline="0" dirty="0">
                <a:solidFill>
                  <a:schemeClr val="accent1"/>
                </a:solidFill>
                <a:latin typeface="Verdana" pitchFamily="34" charset="0"/>
              </a:rPr>
              <a:t> tiede ja todellisuus</a:t>
            </a:r>
            <a:endParaRPr lang="fi-FI" altLang="fi-FI" sz="1200" i="0" dirty="0">
              <a:solidFill>
                <a:schemeClr val="accent1"/>
              </a:solidFill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1" y="1981200"/>
            <a:ext cx="4121224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15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Tieteelliset vallankumoukset</a:t>
            </a:r>
            <a:endParaRPr lang="fi-FI" altLang="fi-FI" sz="2400" i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 smtClean="0"/>
              <a:t>Paradigma</a:t>
            </a:r>
            <a:endParaRPr lang="fi-FI" altLang="fi-FI" dirty="0"/>
          </a:p>
        </p:txBody>
      </p:sp>
      <p:sp>
        <p:nvSpPr>
          <p:cNvPr id="14339" name="Rectangl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Paradigma on Thomas Kuhnin keskeinen käsite.</a:t>
            </a:r>
          </a:p>
          <a:p>
            <a:r>
              <a:rPr lang="fi-FI" dirty="0" smtClean="0"/>
              <a:t>paradigma: laaja yhtenäinen viitekehys</a:t>
            </a:r>
            <a:r>
              <a:rPr lang="fi-FI" dirty="0"/>
              <a:t>, jonka </a:t>
            </a:r>
            <a:r>
              <a:rPr lang="fi-FI" dirty="0" smtClean="0"/>
              <a:t>piirissä tieteellinen </a:t>
            </a:r>
            <a:r>
              <a:rPr lang="fi-FI" dirty="0"/>
              <a:t>tutkimus </a:t>
            </a:r>
            <a:r>
              <a:rPr lang="fi-FI" dirty="0" smtClean="0"/>
              <a:t>tehdään</a:t>
            </a:r>
          </a:p>
          <a:p>
            <a:pPr lvl="1"/>
            <a:r>
              <a:rPr lang="fi-FI" dirty="0" smtClean="0"/>
              <a:t>Paradigma sisältää teorioita </a:t>
            </a:r>
            <a:r>
              <a:rPr lang="fi-FI" dirty="0"/>
              <a:t>ja hypoteeseja, kaikki </a:t>
            </a:r>
            <a:r>
              <a:rPr lang="fi-FI" dirty="0" smtClean="0"/>
              <a:t>tärkeimmät käsitteet, työtavat, koeasetelmat </a:t>
            </a:r>
            <a:r>
              <a:rPr lang="fi-FI" dirty="0"/>
              <a:t>ja tulokset </a:t>
            </a:r>
            <a:r>
              <a:rPr lang="fi-FI" dirty="0" smtClean="0"/>
              <a:t>sekä taustalla </a:t>
            </a:r>
            <a:r>
              <a:rPr lang="fi-FI" dirty="0"/>
              <a:t>vaikuttavat metafyysiset </a:t>
            </a:r>
            <a:r>
              <a:rPr lang="fi-FI" dirty="0" smtClean="0"/>
              <a:t>käsitykset.</a:t>
            </a:r>
            <a:endParaRPr lang="fi-FI" dirty="0"/>
          </a:p>
          <a:p>
            <a:pPr lvl="1"/>
            <a:r>
              <a:rPr lang="fi-FI" dirty="0" smtClean="0"/>
              <a:t>Paradigma </a:t>
            </a:r>
            <a:r>
              <a:rPr lang="fi-FI" dirty="0"/>
              <a:t>on tieteen </a:t>
            </a:r>
            <a:r>
              <a:rPr lang="fi-FI" dirty="0" err="1" smtClean="0"/>
              <a:t>demarkaatiokriteeri</a:t>
            </a:r>
            <a:r>
              <a:rPr lang="fi-FI" dirty="0" smtClean="0"/>
              <a:t>.</a:t>
            </a:r>
            <a:endParaRPr lang="fi-FI" dirty="0"/>
          </a:p>
          <a:p>
            <a:r>
              <a:rPr lang="fi-FI" dirty="0"/>
              <a:t>e</a:t>
            </a:r>
            <a:r>
              <a:rPr lang="fi-FI" dirty="0" smtClean="0"/>
              <a:t>sitiede: oppiala</a:t>
            </a:r>
            <a:r>
              <a:rPr lang="fi-FI" dirty="0"/>
              <a:t>, jolla ei ole </a:t>
            </a:r>
            <a:r>
              <a:rPr lang="fi-FI" dirty="0" smtClean="0"/>
              <a:t>vielä paradigmaa</a:t>
            </a:r>
            <a:endParaRPr lang="fi-FI" dirty="0"/>
          </a:p>
          <a:p>
            <a:r>
              <a:rPr lang="fi-FI" dirty="0"/>
              <a:t>n</a:t>
            </a:r>
            <a:r>
              <a:rPr lang="fi-FI" dirty="0" smtClean="0"/>
              <a:t>ormaalitiede: tiede</a:t>
            </a:r>
            <a:r>
              <a:rPr lang="fi-FI" dirty="0"/>
              <a:t>, jonka tutkimus on paradigman </a:t>
            </a:r>
            <a:r>
              <a:rPr lang="fi-FI" dirty="0" smtClean="0"/>
              <a:t>ohjaamaa</a:t>
            </a:r>
          </a:p>
          <a:p>
            <a:pPr lvl="1"/>
            <a:r>
              <a:rPr lang="fi-FI" dirty="0" smtClean="0"/>
              <a:t>Tutkijoiden keräämä tieto </a:t>
            </a:r>
            <a:r>
              <a:rPr lang="fi-FI" dirty="0"/>
              <a:t>kasvaa kumulatiivisesti, </a:t>
            </a:r>
            <a:r>
              <a:rPr lang="fi-FI" dirty="0" smtClean="0"/>
              <a:t>eikä paradigman paikkansapitävyyttä kyseenalaisteta.</a:t>
            </a:r>
            <a:endParaRPr 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15565862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Tieteen </a:t>
            </a:r>
            <a:r>
              <a:rPr lang="fi-FI" altLang="fi-FI" dirty="0" smtClean="0"/>
              <a:t>kehitys</a:t>
            </a:r>
            <a:endParaRPr lang="fi-FI" altLang="fi-FI" dirty="0"/>
          </a:p>
        </p:txBody>
      </p:sp>
      <p:sp>
        <p:nvSpPr>
          <p:cNvPr id="14339" name="Rectangl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anomalia: poikkeavuus</a:t>
            </a:r>
            <a:r>
              <a:rPr lang="fi-FI" dirty="0"/>
              <a:t>, jota paradigma ei kykene </a:t>
            </a:r>
            <a:r>
              <a:rPr lang="fi-FI" dirty="0" smtClean="0"/>
              <a:t>selittämään tai </a:t>
            </a:r>
            <a:r>
              <a:rPr lang="fi-FI" dirty="0"/>
              <a:t>ennustamaan</a:t>
            </a:r>
          </a:p>
          <a:p>
            <a:r>
              <a:rPr lang="fi-FI" dirty="0" smtClean="0"/>
              <a:t>tieteellinen vallankumous: teorian </a:t>
            </a:r>
            <a:r>
              <a:rPr lang="fi-FI" dirty="0"/>
              <a:t>muodostamisen vaihe, jossa </a:t>
            </a:r>
            <a:r>
              <a:rPr lang="fi-FI" dirty="0" err="1"/>
              <a:t>tiettyyn</a:t>
            </a:r>
            <a:r>
              <a:rPr lang="fi-FI" dirty="0"/>
              <a:t> paradigmaan liittyy </a:t>
            </a:r>
            <a:r>
              <a:rPr lang="fi-FI" dirty="0" smtClean="0"/>
              <a:t>yhä useampia </a:t>
            </a:r>
            <a:r>
              <a:rPr lang="fi-FI" dirty="0"/>
              <a:t>anomalioita ja </a:t>
            </a:r>
            <a:r>
              <a:rPr lang="fi-FI" dirty="0" smtClean="0"/>
              <a:t>sitä kyseenalaistetaan aktiivisesti</a:t>
            </a:r>
          </a:p>
          <a:p>
            <a:pPr lvl="1"/>
            <a:r>
              <a:rPr lang="fi-FI" dirty="0" smtClean="0"/>
              <a:t>Tieteellisessä </a:t>
            </a:r>
            <a:r>
              <a:rPr lang="fi-FI" dirty="0"/>
              <a:t>vallankumouksessa paradigma </a:t>
            </a:r>
            <a:r>
              <a:rPr lang="fi-FI" dirty="0" smtClean="0"/>
              <a:t>vaihtuu.</a:t>
            </a:r>
            <a:endParaRPr lang="fi-FI" dirty="0"/>
          </a:p>
          <a:p>
            <a:r>
              <a:rPr lang="fi-FI" dirty="0"/>
              <a:t>Kuhnin näkemyksen mukaan tiede etenee </a:t>
            </a:r>
            <a:r>
              <a:rPr lang="fi-FI" dirty="0" smtClean="0"/>
              <a:t>hyppäyksittäin paradigmasta </a:t>
            </a:r>
            <a:r>
              <a:rPr lang="fi-FI" dirty="0"/>
              <a:t>toiseen </a:t>
            </a:r>
            <a:r>
              <a:rPr lang="fi-FI" dirty="0" smtClean="0"/>
              <a:t>eikä näin ollen </a:t>
            </a:r>
            <a:r>
              <a:rPr lang="fi-FI" dirty="0"/>
              <a:t>voida sanoa, </a:t>
            </a:r>
            <a:r>
              <a:rPr lang="fi-FI" dirty="0" smtClean="0"/>
              <a:t>että tiede </a:t>
            </a:r>
            <a:r>
              <a:rPr lang="fi-FI" dirty="0"/>
              <a:t>etenisi kohti </a:t>
            </a:r>
            <a:r>
              <a:rPr lang="fi-FI" dirty="0" smtClean="0"/>
              <a:t>totuutta.</a:t>
            </a:r>
            <a:endParaRPr lang="fi-FI" dirty="0"/>
          </a:p>
          <a:p>
            <a:pPr lvl="1"/>
            <a:r>
              <a:rPr lang="fi-FI" dirty="0"/>
              <a:t>vrt. evoluutio</a:t>
            </a:r>
          </a:p>
          <a:p>
            <a:r>
              <a:rPr lang="fi-FI" dirty="0"/>
              <a:t>y</a:t>
            </a:r>
            <a:r>
              <a:rPr lang="fi-FI" dirty="0" smtClean="0"/>
              <a:t>hteismitattomuus: kahta </a:t>
            </a:r>
            <a:r>
              <a:rPr lang="fi-FI" dirty="0"/>
              <a:t>paradigmaa ei voi verrata </a:t>
            </a:r>
            <a:r>
              <a:rPr lang="fi-FI" dirty="0" smtClean="0"/>
              <a:t>keskenään, sillä niillä ei ole yhteistä viitekehystä tai mittaa</a:t>
            </a:r>
            <a:endParaRPr 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369744569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dirty="0"/>
              <a:t>Paradigman valitseminen</a:t>
            </a:r>
          </a:p>
        </p:txBody>
      </p:sp>
      <p:sp>
        <p:nvSpPr>
          <p:cNvPr id="14339" name="Rectangle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Tieteellisen </a:t>
            </a:r>
            <a:r>
              <a:rPr lang="fi-FI" dirty="0"/>
              <a:t>vallankumouksen aikana </a:t>
            </a:r>
            <a:r>
              <a:rPr lang="fi-FI" dirty="0" smtClean="0"/>
              <a:t>valitaan uusi paradigma.</a:t>
            </a:r>
          </a:p>
          <a:p>
            <a:r>
              <a:rPr lang="fi-FI" dirty="0" smtClean="0"/>
              <a:t>Paradigman </a:t>
            </a:r>
            <a:r>
              <a:rPr lang="fi-FI" dirty="0"/>
              <a:t>valintaan </a:t>
            </a:r>
            <a:r>
              <a:rPr lang="fi-FI" dirty="0" smtClean="0"/>
              <a:t>vaikuttavat </a:t>
            </a:r>
            <a:r>
              <a:rPr lang="fi-FI" dirty="0"/>
              <a:t>monet </a:t>
            </a:r>
            <a:r>
              <a:rPr lang="fi-FI" dirty="0" smtClean="0"/>
              <a:t>tekijät:</a:t>
            </a:r>
            <a:endParaRPr lang="fi-FI" dirty="0"/>
          </a:p>
          <a:p>
            <a:pPr lvl="1"/>
            <a:r>
              <a:rPr lang="fi-FI" dirty="0"/>
              <a:t>eri teorioiden selitysvoima</a:t>
            </a:r>
            <a:endParaRPr lang="fi-FI" sz="2000" dirty="0"/>
          </a:p>
          <a:p>
            <a:pPr lvl="1"/>
            <a:r>
              <a:rPr lang="fi-FI" dirty="0"/>
              <a:t>sosiaaliset ja poliittisen </a:t>
            </a:r>
            <a:r>
              <a:rPr lang="fi-FI" dirty="0" smtClean="0"/>
              <a:t>tekijät, kuten tieteilijöiden </a:t>
            </a:r>
            <a:r>
              <a:rPr lang="fi-FI" dirty="0"/>
              <a:t>tunnettuus, suosio ja suhteet muihin </a:t>
            </a:r>
            <a:r>
              <a:rPr lang="fi-FI" dirty="0" smtClean="0"/>
              <a:t>tieteilijöihin</a:t>
            </a:r>
            <a:r>
              <a:rPr lang="fi-FI" dirty="0"/>
              <a:t>, yliopistoihin sekä </a:t>
            </a:r>
            <a:r>
              <a:rPr lang="fi-FI" dirty="0" smtClean="0"/>
              <a:t>rahoittajiin</a:t>
            </a:r>
            <a:endParaRPr 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</p:spTree>
    <p:extLst>
      <p:ext uri="{BB962C8B-B14F-4D97-AF65-F5344CB8AC3E}">
        <p14:creationId xmlns:p14="http://schemas.microsoft.com/office/powerpoint/2010/main" val="41963831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uiExpand="1" build="p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kCompany xmlns="4FD2DD6E-41AC-4D3A-A8B5-1111DEEF208D">Kustannusosakeyhtiö Otava</OkCompany>
    <OkOwner xmlns="4FD2DD6E-41AC-4D3A-A8B5-1111DEEF208D">
      <UserInfo>
        <DisplayName/>
        <AccountId xsi:nil="true"/>
        <AccountType/>
      </UserInfo>
    </OkOwner>
    <OkValidityDate xmlns="4FD2DD6E-41AC-4D3A-A8B5-1111DEEF208D" xsi:nil="true"/>
    <OkDocType xmlns="4FD2DD6E-41AC-4D3A-A8B5-1111DEEF208D">Ohje</OkDocType>
    <OkConfidentiality xmlns="4FD2DD6E-41AC-4D3A-A8B5-1111DEEF208D" xsi:nil="true"/>
  </documentManagement>
</p:properties>
</file>

<file path=customXml/item3.xml><?xml version="1.0" encoding="utf-8"?>
<LongProperties xmlns="http://schemas.microsoft.com/office/2006/metadata/longProperties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OK Document" ma:contentTypeID="0x010100FC3EBCEAA53E4A179721051A77971EF800AAC8923946DE4543ABAAAD8F04236D7C" ma:contentTypeVersion="1" ma:contentTypeDescription="OK-dokumentti" ma:contentTypeScope="" ma:versionID="9c8ab2158da96c2c1f3913b449ad68f9">
  <xsd:schema xmlns:xsd="http://www.w3.org/2001/XMLSchema" xmlns:p="http://schemas.microsoft.com/office/2006/metadata/properties" xmlns:ns2="4FD2DD6E-41AC-4D3A-A8B5-1111DEEF208D" targetNamespace="http://schemas.microsoft.com/office/2006/metadata/properties" ma:root="true" ma:fieldsID="e8ab5f083f152726e3993764ce023b45" ns2:_="">
    <xsd:import namespace="4FD2DD6E-41AC-4D3A-A8B5-1111DEEF208D"/>
    <xsd:element name="properties">
      <xsd:complexType>
        <xsd:sequence>
          <xsd:element name="documentManagement">
            <xsd:complexType>
              <xsd:all>
                <xsd:element ref="ns2:OkCompany" minOccurs="0"/>
                <xsd:element ref="ns2:OkDocType"/>
                <xsd:element ref="ns2:OkValidityDate" minOccurs="0"/>
                <xsd:element ref="ns2:OkConfidentiality" minOccurs="0"/>
                <xsd:element ref="ns2:Ok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FD2DD6E-41AC-4D3A-A8B5-1111DEEF208D" elementFormDefault="qualified">
    <xsd:import namespace="http://schemas.microsoft.com/office/2006/documentManagement/types"/>
    <xsd:element name="OkCompany" ma:index="8" nillable="true" ma:displayName="Yhtiö" ma:format="Dropdown" ma:internalName="OkCompany">
      <xsd:simpleType>
        <xsd:restriction base="dms:Choice">
          <xsd:enumeration value="Otavamedia Oy"/>
          <xsd:enumeration value="Otava Oy"/>
          <xsd:enumeration value="Otavan Kirjapaino Oy"/>
          <xsd:enumeration value="Kustannusosakeyhtiö Otava"/>
          <xsd:enumeration value="Suomalainen Kirjakauppa Oy"/>
          <xsd:enumeration value="Like Kustannus Oy"/>
          <xsd:enumeration value="Suomen Kuvapalvelu Oy"/>
          <xsd:enumeration value="Suomen Golfpiste Oy"/>
          <xsd:enumeration value="NettiX Oy"/>
          <xsd:enumeration value="Deco Media Oy"/>
          <xsd:enumeration value="Kustannusosakeyhtiö Moreeni"/>
        </xsd:restriction>
      </xsd:simpleType>
    </xsd:element>
    <xsd:element name="OkDocType" ma:index="9" ma:displayName="Tyyppi" ma:default="Agenda" ma:format="Dropdown" ma:internalName="OkDoc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uunnitelma"/>
          <xsd:enumeration value="Tiedote"/>
        </xsd:restriction>
      </xsd:simpleType>
    </xsd:element>
    <xsd:element name="OkValidityDate" ma:index="10" nillable="true" ma:displayName="Voimassaoloaika" ma:format="DateOnly" ma:internalName="OkValidityDate">
      <xsd:simpleType>
        <xsd:restriction base="dms:DateTime"/>
      </xsd:simpleType>
    </xsd:element>
    <xsd:element name="OkConfidentiality" ma:index="11" nillable="true" ma:displayName="Luottamuksellisuus" ma:format="Dropdown" ma:internalName="OkConfidentiality">
      <xsd:simpleType>
        <xsd:restriction base="dms:Choice">
          <xsd:enumeration value="Julkinen"/>
          <xsd:enumeration value="Sisäinen"/>
          <xsd:enumeration value="Luottamuksellinen"/>
          <xsd:enumeration value="Salainen"/>
        </xsd:restriction>
      </xsd:simpleType>
    </xsd:element>
    <xsd:element name="OkOwner" ma:index="12" nillable="true" ma:displayName="Omistaja" ma:list="UserInfo" ma:internalName="Ok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C69D417-8C22-437C-8803-F9A9448B1813}">
  <ds:schemaRefs>
    <ds:schemaRef ds:uri="http://purl.org/dc/elements/1.1/"/>
    <ds:schemaRef ds:uri="http://schemas.openxmlformats.org/package/2006/metadata/core-properties"/>
    <ds:schemaRef ds:uri="http://purl.org/dc/terms/"/>
    <ds:schemaRef ds:uri="http://purl.org/dc/dcmitype/"/>
    <ds:schemaRef ds:uri="http://schemas.microsoft.com/office/2006/documentManagement/types"/>
    <ds:schemaRef ds:uri="4FD2DD6E-41AC-4D3A-A8B5-1111DEEF208D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219CAE25-59D9-4309-AAB3-DCD06BA0B5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D2DD6E-41AC-4D3A-A8B5-1111DEEF208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2542</TotalTime>
  <Words>194</Words>
  <Application>Microsoft Office PowerPoint</Application>
  <PresentationFormat>Näytössä katseltava diaesitys (4:3)</PresentationFormat>
  <Paragraphs>27</Paragraphs>
  <Slides>4</Slides>
  <Notes>4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Blank Presentation</vt:lpstr>
      <vt:lpstr>PowerPoint-esitys</vt:lpstr>
      <vt:lpstr>Paradigma</vt:lpstr>
      <vt:lpstr>Tieteen kehitys</vt:lpstr>
      <vt:lpstr>Paradigman valitseminen</vt:lpstr>
    </vt:vector>
  </TitlesOfParts>
  <Company>Venla Koski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Venla Koski</dc:creator>
  <cp:lastModifiedBy>oppilas</cp:lastModifiedBy>
  <cp:revision>74</cp:revision>
  <dcterms:created xsi:type="dcterms:W3CDTF">2010-04-19T08:09:13Z</dcterms:created>
  <dcterms:modified xsi:type="dcterms:W3CDTF">2019-09-10T07:46:30Z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</Properties>
</file>