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62FC82-AF48-47BA-AB7B-CB44DC3C8674}" type="datetimeFigureOut">
              <a:rPr lang="fi-FI" smtClean="0"/>
              <a:t>21.9.2016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9D3517-30D1-4130-AF50-128E1E8C021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84784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1573026-1D05-4DF3-A9A8-4612C100E55C}" type="datetimeFigureOut">
              <a:rPr lang="fi-FI" smtClean="0"/>
              <a:pPr/>
              <a:t>21.9.2016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81A774-5399-409A-BED0-7984BBB611DC}" type="slidenum">
              <a:rPr lang="fi-FI" smtClean="0"/>
              <a:pPr/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i-FI" dirty="0" smtClean="0"/>
              <a:t>Presidentti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08176"/>
            <a:ext cx="8856984" cy="544982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fi-FI" altLang="fi-FI" sz="2400" dirty="0" smtClean="0"/>
              <a:t>Tasavallan p</a:t>
            </a:r>
            <a:r>
              <a:rPr lang="fi-FI" altLang="fi-FI" sz="2400" dirty="0" smtClean="0"/>
              <a:t>residentti on </a:t>
            </a:r>
            <a:r>
              <a:rPr lang="fi-FI" altLang="fi-FI" sz="2400" i="1" dirty="0" smtClean="0"/>
              <a:t>valtionpäämies</a:t>
            </a:r>
            <a:r>
              <a:rPr lang="fi-FI" altLang="fi-FI" sz="2400" dirty="0" smtClean="0"/>
              <a:t>, joka valitaan </a:t>
            </a:r>
            <a:r>
              <a:rPr lang="fi-FI" altLang="fi-FI" sz="2400" i="1" dirty="0" smtClean="0"/>
              <a:t>suoralla kansanvaalilla </a:t>
            </a:r>
            <a:r>
              <a:rPr lang="fi-FI" altLang="fi-FI" sz="2400" dirty="0" smtClean="0"/>
              <a:t>enintään kahdeksi kuuden vuoden kaudeksi</a:t>
            </a:r>
          </a:p>
          <a:p>
            <a:pPr>
              <a:buFontTx/>
              <a:buChar char="-"/>
            </a:pPr>
            <a:r>
              <a:rPr lang="fi-FI" altLang="fi-FI" sz="2400" dirty="0" smtClean="0"/>
              <a:t>Presidentin valtaoikeuksia kavennettiin merkittävästi vuoden 2000 perustuslaissa -&gt; Arvojohtajuus, maan keulakuva ennemmin kuin poliittinen johtaja</a:t>
            </a:r>
          </a:p>
          <a:p>
            <a:pPr>
              <a:buFontTx/>
              <a:buChar char="-"/>
            </a:pPr>
            <a:r>
              <a:rPr lang="fi-FI" altLang="fi-FI" sz="2400" dirty="0" smtClean="0"/>
              <a:t>Ei poliittista vastuuta (</a:t>
            </a:r>
            <a:r>
              <a:rPr lang="fi-FI" altLang="fi-FI" sz="2400" i="1" dirty="0" smtClean="0"/>
              <a:t>parlamentarismi</a:t>
            </a:r>
            <a:r>
              <a:rPr lang="fi-FI" altLang="fi-FI" sz="2400" dirty="0" smtClean="0"/>
              <a:t>) -&gt; vrt. pääministeri</a:t>
            </a:r>
          </a:p>
          <a:p>
            <a:pPr>
              <a:buFontTx/>
              <a:buChar char="-"/>
            </a:pPr>
            <a:r>
              <a:rPr lang="fi-FI" altLang="fi-FI" sz="2400" dirty="0" smtClean="0"/>
              <a:t>Virkatoimien osalta voidaan syyttää vain </a:t>
            </a:r>
            <a:r>
              <a:rPr lang="fi-FI" altLang="fi-FI" sz="2400" i="1" dirty="0" smtClean="0"/>
              <a:t>valtio-</a:t>
            </a:r>
            <a:r>
              <a:rPr lang="fi-FI" altLang="fi-FI" sz="2400" dirty="0" smtClean="0"/>
              <a:t> tai </a:t>
            </a:r>
            <a:r>
              <a:rPr lang="fi-FI" altLang="fi-FI" sz="2400" i="1" dirty="0" smtClean="0"/>
              <a:t>maanpetoksesta </a:t>
            </a:r>
            <a:r>
              <a:rPr lang="fi-FI" altLang="fi-FI" sz="2400" dirty="0" smtClean="0"/>
              <a:t>sekä rikoksesta ihmisyyttä vastaan</a:t>
            </a:r>
            <a:endParaRPr lang="fi-FI" altLang="fi-FI" sz="2400" i="1" dirty="0" smtClean="0"/>
          </a:p>
          <a:p>
            <a:pPr>
              <a:buFontTx/>
              <a:buChar char="-"/>
            </a:pPr>
            <a:endParaRPr lang="fi-FI" altLang="fi-FI" sz="2000" dirty="0" smtClean="0"/>
          </a:p>
          <a:p>
            <a:pPr marL="576072" indent="-457200">
              <a:buFont typeface="+mj-lt"/>
              <a:buAutoNum type="arabicPeriod"/>
            </a:pPr>
            <a:endParaRPr lang="fi-FI" altLang="fi-FI" sz="2000" dirty="0"/>
          </a:p>
          <a:p>
            <a:pPr marL="118872" indent="0">
              <a:buNone/>
            </a:pPr>
            <a:endParaRPr lang="fi-FI" altLang="fi-FI" sz="20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ruutu 1"/>
          <p:cNvSpPr txBox="1"/>
          <p:nvPr/>
        </p:nvSpPr>
        <p:spPr>
          <a:xfrm>
            <a:off x="118050" y="188640"/>
            <a:ext cx="8918446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8872" indent="0">
              <a:buNone/>
            </a:pPr>
            <a:r>
              <a:rPr lang="fi-FI" altLang="fi-FI" sz="2400" b="1" dirty="0"/>
              <a:t>Tärkeimmät tehtävät</a:t>
            </a:r>
          </a:p>
          <a:p>
            <a:pPr marL="118872" indent="0">
              <a:buNone/>
            </a:pPr>
            <a:endParaRPr lang="fi-FI" altLang="fi-FI" sz="2400" b="1" dirty="0"/>
          </a:p>
          <a:p>
            <a:pPr marL="576072" indent="-457200">
              <a:buFont typeface="+mj-lt"/>
              <a:buAutoNum type="arabicPeriod"/>
            </a:pPr>
            <a:r>
              <a:rPr lang="fi-FI" altLang="fi-FI" sz="2400" dirty="0"/>
              <a:t>Johtaa Suomen ulkopolitiikkaa yhdessä valtioneuvoston/pääministerin kanssa (hallituksen </a:t>
            </a:r>
            <a:r>
              <a:rPr lang="fi-FI" altLang="fi-FI" sz="2400" i="1" dirty="0" err="1"/>
              <a:t>ulko</a:t>
            </a:r>
            <a:r>
              <a:rPr lang="fi-FI" altLang="fi-FI" sz="2400" i="1" dirty="0"/>
              <a:t>- ja turvallisuuspoliittinen valiokunta</a:t>
            </a:r>
            <a:r>
              <a:rPr lang="fi-FI" altLang="fi-FI" sz="2400" dirty="0"/>
              <a:t>) -&gt; </a:t>
            </a:r>
            <a:r>
              <a:rPr lang="fi-FI" altLang="fi-FI" sz="2400" i="1" dirty="0"/>
              <a:t>Valtiovierailuilla</a:t>
            </a:r>
            <a:r>
              <a:rPr lang="fi-FI" altLang="fi-FI" sz="2400" dirty="0"/>
              <a:t> ylläpidetään kahdenkeskisiä suhteita muiden valtionpäämiesten kanssa</a:t>
            </a:r>
          </a:p>
          <a:p>
            <a:pPr marL="576072" indent="-457200">
              <a:buFont typeface="+mj-lt"/>
              <a:buAutoNum type="arabicPeriod"/>
            </a:pPr>
            <a:r>
              <a:rPr lang="fi-FI" altLang="fi-FI" sz="2400" dirty="0"/>
              <a:t>Nimittää valtion virkamiehiä (esim. </a:t>
            </a:r>
            <a:r>
              <a:rPr lang="fi-FI" altLang="fi-FI" sz="2400" i="1" dirty="0"/>
              <a:t>oikeuskansleri</a:t>
            </a:r>
            <a:r>
              <a:rPr lang="fi-FI" altLang="fi-FI" sz="2400" dirty="0"/>
              <a:t>, KOK:n tuomarit, upseerit)</a:t>
            </a:r>
          </a:p>
          <a:p>
            <a:pPr marL="576072" indent="-457200">
              <a:buFont typeface="+mj-lt"/>
              <a:buAutoNum type="arabicPeriod"/>
            </a:pPr>
            <a:r>
              <a:rPr lang="fi-FI" altLang="fi-FI" sz="2400" dirty="0"/>
              <a:t>Toimii </a:t>
            </a:r>
            <a:r>
              <a:rPr lang="fi-FI" altLang="fi-FI" sz="2400" i="1" dirty="0"/>
              <a:t>puolustusvoimien ylipäällikkönä </a:t>
            </a:r>
            <a:r>
              <a:rPr lang="fi-FI" altLang="fi-FI" sz="2400" dirty="0"/>
              <a:t>ja osallistuu päätökseen </a:t>
            </a:r>
            <a:r>
              <a:rPr lang="fi-FI" altLang="fi-FI" sz="2400" i="1" dirty="0"/>
              <a:t>kriisinhallintajoukkojen</a:t>
            </a:r>
            <a:r>
              <a:rPr lang="fi-FI" altLang="fi-FI" sz="2400" dirty="0"/>
              <a:t> käytöstä </a:t>
            </a:r>
            <a:r>
              <a:rPr lang="fi-FI" altLang="fi-FI" sz="2400" dirty="0" smtClean="0"/>
              <a:t>ulkomailla</a:t>
            </a:r>
          </a:p>
          <a:p>
            <a:pPr marL="576072" indent="-457200">
              <a:buFont typeface="+mj-lt"/>
              <a:buAutoNum type="arabicPeriod"/>
            </a:pPr>
            <a:r>
              <a:rPr lang="fi-FI" altLang="fi-FI" sz="2400" dirty="0" smtClean="0"/>
              <a:t>Päättää sodasta ja rauhasta yhdessä eduskunnan kanssa</a:t>
            </a:r>
            <a:endParaRPr lang="fi-FI" altLang="fi-FI" sz="2400" dirty="0"/>
          </a:p>
          <a:p>
            <a:pPr marL="576072" indent="-457200">
              <a:buFont typeface="+mj-lt"/>
              <a:buAutoNum type="arabicPeriod"/>
            </a:pPr>
            <a:r>
              <a:rPr lang="fi-FI" altLang="fi-FI" sz="2400" dirty="0"/>
              <a:t>Oikeus armahtaa sekä lieventää tai kumota </a:t>
            </a:r>
            <a:r>
              <a:rPr lang="fi-FI" altLang="fi-FI" sz="2400" dirty="0" smtClean="0"/>
              <a:t>rangaistuksia</a:t>
            </a:r>
          </a:p>
          <a:p>
            <a:pPr marL="576072" indent="-457200">
              <a:buFont typeface="+mj-lt"/>
              <a:buAutoNum type="arabicPeriod"/>
            </a:pPr>
            <a:r>
              <a:rPr lang="fi-FI" altLang="fi-FI" sz="2400" dirty="0" smtClean="0"/>
              <a:t>Oikeus hajottaa eduskunta (sen koolla ollessa) ja määrätä uudet vaalit pääministerin aloitteesta ja eduskuntaryhmiä kuultuaan</a:t>
            </a:r>
            <a:endParaRPr lang="fi-FI" altLang="fi-FI" sz="2400" dirty="0"/>
          </a:p>
          <a:p>
            <a:pPr marL="342900" lvl="1" indent="-342900">
              <a:buClr>
                <a:schemeClr val="accent1">
                  <a:lumMod val="60000"/>
                  <a:lumOff val="40000"/>
                </a:schemeClr>
              </a:buClr>
              <a:buFontTx/>
              <a:buChar char="-"/>
            </a:pPr>
            <a:endParaRPr lang="fi-FI" altLang="fi-FI" sz="2000" dirty="0" smtClean="0"/>
          </a:p>
          <a:p>
            <a:pPr marL="800100" lvl="2" indent="-342900">
              <a:buClr>
                <a:schemeClr val="accent1">
                  <a:lumMod val="60000"/>
                  <a:lumOff val="40000"/>
                </a:schemeClr>
              </a:buClr>
              <a:buFontTx/>
              <a:buChar char="-"/>
            </a:pPr>
            <a:endParaRPr lang="fi-FI" altLang="fi-FI" sz="2000" dirty="0" smtClean="0"/>
          </a:p>
          <a:p>
            <a:pPr marL="0" lvl="1">
              <a:buClr>
                <a:schemeClr val="accent1">
                  <a:lumMod val="60000"/>
                  <a:lumOff val="40000"/>
                </a:schemeClr>
              </a:buClr>
            </a:pPr>
            <a:endParaRPr lang="fi-FI" altLang="fi-FI" sz="2000" dirty="0"/>
          </a:p>
          <a:p>
            <a:pPr marL="342900" lvl="1" indent="-342900">
              <a:buClr>
                <a:schemeClr val="accent1">
                  <a:lumMod val="60000"/>
                  <a:lumOff val="40000"/>
                </a:schemeClr>
              </a:buClr>
              <a:buFontTx/>
              <a:buChar char="-"/>
            </a:pPr>
            <a:endParaRPr lang="fi-FI" altLang="fi-FI" sz="2000" dirty="0"/>
          </a:p>
          <a:p>
            <a:pPr lvl="1">
              <a:buClr>
                <a:schemeClr val="accent1">
                  <a:lumMod val="60000"/>
                  <a:lumOff val="40000"/>
                </a:schemeClr>
              </a:buClr>
            </a:pPr>
            <a:endParaRPr lang="fi-FI" altLang="fi-FI" sz="2000" dirty="0"/>
          </a:p>
        </p:txBody>
      </p:sp>
    </p:spTree>
    <p:extLst>
      <p:ext uri="{BB962C8B-B14F-4D97-AF65-F5344CB8AC3E}">
        <p14:creationId xmlns:p14="http://schemas.microsoft.com/office/powerpoint/2010/main" val="32970417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720</TotalTime>
  <Words>129</Words>
  <Application>Microsoft Office PowerPoint</Application>
  <PresentationFormat>Näytössä katseltava diaesitys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6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2</vt:i4>
      </vt:variant>
    </vt:vector>
  </HeadingPairs>
  <TitlesOfParts>
    <vt:vector size="9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Presidentti</vt:lpstr>
      <vt:lpstr>PowerPoint-esitys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Yhteiskuntaoppi 1.kurssi</dc:title>
  <dc:creator>Mikko Niemi</dc:creator>
  <cp:lastModifiedBy>Niemi Mikko</cp:lastModifiedBy>
  <cp:revision>102</cp:revision>
  <cp:lastPrinted>2015-08-11T10:22:42Z</cp:lastPrinted>
  <dcterms:created xsi:type="dcterms:W3CDTF">2013-07-30T12:06:37Z</dcterms:created>
  <dcterms:modified xsi:type="dcterms:W3CDTF">2016-09-21T12:53:30Z</dcterms:modified>
</cp:coreProperties>
</file>