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58" r:id="rId3"/>
    <p:sldId id="264" r:id="rId4"/>
    <p:sldId id="265" r:id="rId5"/>
    <p:sldId id="266" r:id="rId6"/>
    <p:sldId id="267" r:id="rId7"/>
    <p:sldId id="259" r:id="rId8"/>
    <p:sldId id="268" r:id="rId9"/>
    <p:sldId id="261" r:id="rId10"/>
    <p:sldId id="262" r:id="rId11"/>
    <p:sldId id="263" r:id="rId12"/>
    <p:sldId id="260" r:id="rId13"/>
  </p:sldIdLst>
  <p:sldSz cx="9144000" cy="6858000" type="screen4x3"/>
  <p:notesSz cx="6805613" cy="99441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A8403-1E2A-42DA-B7B7-1643F121400E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1C80B-B1DA-4C59-9294-F0EBB95B6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7195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086600" cy="14700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2946400"/>
            <a:ext cx="4432300" cy="1752600"/>
          </a:xfrm>
        </p:spPr>
        <p:txBody>
          <a:bodyPr anchor="ctr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77000" y="6521824"/>
            <a:ext cx="2133600" cy="259976"/>
          </a:xfrm>
        </p:spPr>
        <p:txBody>
          <a:bodyPr/>
          <a:lstStyle>
            <a:lvl1pPr algn="r">
              <a:defRPr/>
            </a:lvl1pPr>
          </a:lstStyle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1824"/>
            <a:ext cx="2895600" cy="259976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293224"/>
            <a:ext cx="609600" cy="259976"/>
          </a:xfrm>
        </p:spPr>
        <p:txBody>
          <a:bodyPr/>
          <a:lstStyle>
            <a:lvl1pPr algn="ctr">
              <a:defRPr/>
            </a:lvl1pPr>
          </a:lstStyle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/>
          <p:cNvGrpSpPr/>
          <p:nvPr/>
        </p:nvGrpSpPr>
        <p:grpSpPr>
          <a:xfrm>
            <a:off x="685798" y="0"/>
            <a:ext cx="8001004" cy="7950200"/>
            <a:chOff x="685798" y="0"/>
            <a:chExt cx="8001004" cy="7950200"/>
          </a:xfrm>
        </p:grpSpPr>
        <p:sp>
          <p:nvSpPr>
            <p:cNvPr id="8" name="Pie 7"/>
            <p:cNvSpPr/>
            <p:nvPr/>
          </p:nvSpPr>
          <p:spPr>
            <a:xfrm flipH="1" flipV="1">
              <a:off x="1257300" y="5778500"/>
              <a:ext cx="2171700" cy="2171700"/>
            </a:xfrm>
            <a:prstGeom prst="pie">
              <a:avLst>
                <a:gd name="adj1" fmla="val 0"/>
                <a:gd name="adj2" fmla="val 10800000"/>
              </a:avLst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oup 52"/>
            <p:cNvGrpSpPr/>
            <p:nvPr/>
          </p:nvGrpSpPr>
          <p:grpSpPr>
            <a:xfrm>
              <a:off x="685798" y="0"/>
              <a:ext cx="8001004" cy="6855714"/>
              <a:chOff x="685798" y="0"/>
              <a:chExt cx="8001004" cy="6855714"/>
            </a:xfrm>
          </p:grpSpPr>
          <p:sp>
            <p:nvSpPr>
              <p:cNvPr id="10" name="Freeform 9"/>
              <p:cNvSpPr/>
              <p:nvPr/>
            </p:nvSpPr>
            <p:spPr>
              <a:xfrm>
                <a:off x="685798" y="5880101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590800" y="5181600"/>
                <a:ext cx="914400" cy="914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38200" y="57912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362200" y="59436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76400" y="56261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81200" y="5334000"/>
                <a:ext cx="355600" cy="3556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943100" y="55626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362200" y="50292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3009900" y="4419600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971800" y="46482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314700" y="4724400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3619500" y="50292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3843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505200" y="52578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295400" y="56642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447800" y="5511800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6002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352800" y="5943600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8" name="Freeform 27"/>
              <p:cNvSpPr/>
              <p:nvPr/>
            </p:nvSpPr>
            <p:spPr>
              <a:xfrm flipV="1">
                <a:off x="5486400" y="0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Oval 28"/>
              <p:cNvSpPr/>
              <p:nvPr/>
            </p:nvSpPr>
            <p:spPr>
              <a:xfrm flipV="1">
                <a:off x="7391402" y="759714"/>
                <a:ext cx="914400" cy="9144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0" name="Oval 29"/>
              <p:cNvSpPr/>
              <p:nvPr/>
            </p:nvSpPr>
            <p:spPr>
              <a:xfrm flipV="1">
                <a:off x="5638802" y="6073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 flipV="1">
                <a:off x="7162802" y="1501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 flipV="1">
                <a:off x="6477002" y="7724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 flipV="1">
                <a:off x="6781802" y="11661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4" name="Oval 33"/>
              <p:cNvSpPr/>
              <p:nvPr/>
            </p:nvSpPr>
            <p:spPr>
              <a:xfrm flipV="1">
                <a:off x="6743702" y="8613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Oval 34"/>
              <p:cNvSpPr/>
              <p:nvPr/>
            </p:nvSpPr>
            <p:spPr>
              <a:xfrm flipV="1">
                <a:off x="7162802" y="10645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 flipV="1">
                <a:off x="7810502" y="20805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7" name="Oval 36"/>
              <p:cNvSpPr/>
              <p:nvPr/>
            </p:nvSpPr>
            <p:spPr>
              <a:xfrm flipV="1">
                <a:off x="7772402" y="17757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8" name="Oval 37"/>
              <p:cNvSpPr/>
              <p:nvPr/>
            </p:nvSpPr>
            <p:spPr>
              <a:xfrm flipV="1">
                <a:off x="8115302" y="1928114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 flipV="1">
                <a:off x="8420102" y="16233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0" name="Oval 39"/>
              <p:cNvSpPr/>
              <p:nvPr/>
            </p:nvSpPr>
            <p:spPr>
              <a:xfrm flipV="1">
                <a:off x="61849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1" name="Oval 40"/>
              <p:cNvSpPr/>
              <p:nvPr/>
            </p:nvSpPr>
            <p:spPr>
              <a:xfrm flipV="1">
                <a:off x="8305802" y="13947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2" name="Oval 41"/>
              <p:cNvSpPr/>
              <p:nvPr/>
            </p:nvSpPr>
            <p:spPr>
              <a:xfrm flipV="1">
                <a:off x="6096002" y="10645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 flipV="1">
                <a:off x="6248402" y="12169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 flipV="1">
                <a:off x="64008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5" name="Oval 44"/>
              <p:cNvSpPr/>
              <p:nvPr/>
            </p:nvSpPr>
            <p:spPr>
              <a:xfrm flipV="1">
                <a:off x="8153402" y="378714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46" name="Oval 45"/>
          <p:cNvSpPr/>
          <p:nvPr/>
        </p:nvSpPr>
        <p:spPr>
          <a:xfrm>
            <a:off x="86360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8788400" y="6589059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89408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  <p:grpSp>
        <p:nvGrpSpPr>
          <p:cNvPr id="22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4" name="Picture Placeholder 2"/>
          <p:cNvSpPr>
            <a:spLocks noGrp="1"/>
          </p:cNvSpPr>
          <p:nvPr>
            <p:ph type="pic" idx="1"/>
          </p:nvPr>
        </p:nvSpPr>
        <p:spPr>
          <a:xfrm>
            <a:off x="5638800" y="838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/>
          </a:p>
        </p:txBody>
      </p:sp>
      <p:sp>
        <p:nvSpPr>
          <p:cNvPr id="25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2" name="Picture Placeholder 2"/>
          <p:cNvSpPr>
            <a:spLocks noGrp="1"/>
          </p:cNvSpPr>
          <p:nvPr>
            <p:ph type="pic" idx="1"/>
          </p:nvPr>
        </p:nvSpPr>
        <p:spPr>
          <a:xfrm>
            <a:off x="5715000" y="76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/>
          </a:p>
        </p:txBody>
      </p:sp>
      <p:sp>
        <p:nvSpPr>
          <p:cNvPr id="23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/>
          </a:p>
        </p:txBody>
      </p:sp>
      <p:sp>
        <p:nvSpPr>
          <p:cNvPr id="24" name="Picture Placeholder 2"/>
          <p:cNvSpPr>
            <a:spLocks noGrp="1"/>
          </p:cNvSpPr>
          <p:nvPr>
            <p:ph type="pic" idx="14"/>
          </p:nvPr>
        </p:nvSpPr>
        <p:spPr>
          <a:xfrm>
            <a:off x="2667000" y="3810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/>
          <p:cNvGrpSpPr/>
          <p:nvPr/>
        </p:nvGrpSpPr>
        <p:grpSpPr>
          <a:xfrm>
            <a:off x="4592782" y="2133600"/>
            <a:ext cx="3865418" cy="4172197"/>
            <a:chOff x="0" y="0"/>
            <a:chExt cx="1600200" cy="17272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09600" y="990600"/>
            <a:ext cx="1179761" cy="1356814"/>
            <a:chOff x="266700" y="914400"/>
            <a:chExt cx="1179761" cy="1356814"/>
          </a:xfrm>
        </p:grpSpPr>
        <p:sp>
          <p:nvSpPr>
            <p:cNvPr id="23" name="Oval 22"/>
            <p:cNvSpPr/>
            <p:nvPr/>
          </p:nvSpPr>
          <p:spPr>
            <a:xfrm>
              <a:off x="555812" y="1380565"/>
              <a:ext cx="890649" cy="8906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 flipV="1">
              <a:off x="304800" y="121920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Oval 26"/>
            <p:cNvSpPr/>
            <p:nvPr/>
          </p:nvSpPr>
          <p:spPr>
            <a:xfrm flipV="1">
              <a:off x="266700" y="914400"/>
              <a:ext cx="431800" cy="4318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609600" y="1066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4400" y="2590800"/>
            <a:ext cx="1905000" cy="1905000"/>
          </a:xfrm>
          <a:prstGeom prst="ellipse">
            <a:avLst/>
          </a:prstGeom>
          <a:solidFill>
            <a:schemeClr val="tx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43000"/>
            <a:ext cx="7086600" cy="1472184"/>
          </a:xfrm>
        </p:spPr>
        <p:txBody>
          <a:bodyPr anchor="ctr" anchorCtr="0">
            <a:normAutofit/>
          </a:bodyPr>
          <a:lstStyle>
            <a:lvl1pPr algn="l">
              <a:defRPr sz="3600" b="0" cap="none" baseline="0"/>
            </a:lvl1pPr>
          </a:lstStyle>
          <a:p>
            <a:r>
              <a:rPr lang="fi-FI"/>
              <a:t>Muokkaa perustyyl. napsautt.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953" y="17526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buFont typeface="Wingdings" pitchFamily="2" charset="2"/>
              <a:buChar char="l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</p:spPr>
        <p:txBody>
          <a:bodyPr/>
          <a:lstStyle/>
          <a:p>
            <a:r>
              <a:rPr lang="fi-FI"/>
              <a:t>Muokkaa perustyyl. napsautt.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6200000">
            <a:off x="-870003" y="31472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1755648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16200000">
            <a:off x="3259278" y="37568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2359152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2130552" cy="3044952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  <p:grpSp>
        <p:nvGrpSpPr>
          <p:cNvPr id="23" name="Group 22"/>
          <p:cNvGrpSpPr/>
          <p:nvPr/>
        </p:nvGrpSpPr>
        <p:grpSpPr>
          <a:xfrm>
            <a:off x="4695702" y="2133600"/>
            <a:ext cx="4448298" cy="4018808"/>
            <a:chOff x="4695702" y="2133600"/>
            <a:chExt cx="4448298" cy="4018808"/>
          </a:xfrm>
        </p:grpSpPr>
        <p:sp>
          <p:nvSpPr>
            <p:cNvPr id="10" name="Oval 9"/>
            <p:cNvSpPr/>
            <p:nvPr/>
          </p:nvSpPr>
          <p:spPr>
            <a:xfrm>
              <a:off x="4695702" y="5048003"/>
              <a:ext cx="1104405" cy="110440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7065818" y="4572000"/>
              <a:ext cx="858982" cy="858982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339938" y="489461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693725" y="3048000"/>
              <a:ext cx="1840675" cy="184067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7916883" y="2133600"/>
              <a:ext cx="858982" cy="858982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7824849" y="268580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8653153" y="2869870"/>
              <a:ext cx="490847" cy="490847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552210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6781800" y="5562600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6705600" y="5181600"/>
              <a:ext cx="306779" cy="30677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7073735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27847"/>
            <a:ext cx="4114800" cy="4114800"/>
          </a:xfr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45720" tIns="9144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17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0645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8902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/>
          </a:p>
        </p:txBody>
      </p:sp>
      <p:sp>
        <p:nvSpPr>
          <p:cNvPr id="25" name="Oval 24"/>
          <p:cNvSpPr/>
          <p:nvPr/>
        </p:nvSpPr>
        <p:spPr>
          <a:xfrm>
            <a:off x="3886200" y="5638800"/>
            <a:ext cx="304800" cy="304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645152"/>
            <a:ext cx="2514600" cy="1600200"/>
          </a:xfrm>
          <a:solidFill>
            <a:schemeClr val="tx2">
              <a:alpha val="20000"/>
            </a:schemeClr>
          </a:solidFill>
          <a:ln>
            <a:noFill/>
          </a:ln>
        </p:spPr>
        <p:txBody>
          <a:bodyPr vert="horz" lIns="0" tIns="45720" rIns="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1800"/>
              </a:spcBef>
              <a:buFont typeface="Wingdings" pitchFamily="2" charset="2"/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26" name="Oval 25"/>
          <p:cNvSpPr/>
          <p:nvPr/>
        </p:nvSpPr>
        <p:spPr>
          <a:xfrm>
            <a:off x="3319153" y="5147953"/>
            <a:ext cx="186047" cy="186047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225024" y="5103129"/>
            <a:ext cx="186047" cy="186047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  <p:grpSp>
        <p:nvGrpSpPr>
          <p:cNvPr id="22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685800"/>
            <a:ext cx="4572000" cy="45720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/>
          <a:p>
            <a:r>
              <a:rPr lang="fi-FI"/>
              <a:t>Muokkaa perustyyl. napsautt.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901952"/>
            <a:ext cx="6629400" cy="4224528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FB93D-CA02-489B-B263-656444DEE7A9}" type="datetimeFigureOut">
              <a:rPr lang="fi-FI" smtClean="0"/>
              <a:t>4.3.2021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1824"/>
            <a:ext cx="2895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17D8E-801C-4D91-AD51-B51398CC7EA9}" type="slidenum">
              <a:rPr lang="fi-FI" smtClean="0"/>
              <a:t>‹#›</a:t>
            </a:fld>
            <a:endParaRPr lang="fi-FI"/>
          </a:p>
        </p:txBody>
      </p:sp>
      <p:sp>
        <p:nvSpPr>
          <p:cNvPr id="59" name="Oval 58"/>
          <p:cNvSpPr/>
          <p:nvPr/>
        </p:nvSpPr>
        <p:spPr>
          <a:xfrm>
            <a:off x="685800" y="152400"/>
            <a:ext cx="914400" cy="9144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381000" y="1206500"/>
            <a:ext cx="457200" cy="457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685800" y="914400"/>
            <a:ext cx="355600" cy="3556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7700" y="11430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457200" y="0"/>
            <a:ext cx="762000" cy="762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714500" y="0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676400" y="2286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2019300" y="304800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1028700" y="15240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889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914400" y="17526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0" y="12446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52400" y="1092200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3048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 rot="6197586" flipV="1">
            <a:off x="7932464" y="5568366"/>
            <a:ext cx="914400" cy="9144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Oval 79"/>
          <p:cNvSpPr/>
          <p:nvPr/>
        </p:nvSpPr>
        <p:spPr>
          <a:xfrm rot="6197586" flipV="1">
            <a:off x="8633992" y="4734233"/>
            <a:ext cx="457200" cy="457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Oval 80"/>
          <p:cNvSpPr/>
          <p:nvPr/>
        </p:nvSpPr>
        <p:spPr>
          <a:xfrm rot="6197586" flipV="1">
            <a:off x="8292676" y="4953384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 rot="6197586" flipV="1">
            <a:off x="8514131" y="4976607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Oval 82"/>
          <p:cNvSpPr/>
          <p:nvPr/>
        </p:nvSpPr>
        <p:spPr>
          <a:xfrm rot="6197586" flipV="1">
            <a:off x="7856272" y="5295370"/>
            <a:ext cx="762000" cy="762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 rot="6197586" flipV="1">
            <a:off x="199818" y="5914818"/>
            <a:ext cx="216774" cy="216774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 rot="6197586" flipV="1">
            <a:off x="7387699" y="5767494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Oval 85"/>
          <p:cNvSpPr/>
          <p:nvPr/>
        </p:nvSpPr>
        <p:spPr>
          <a:xfrm rot="6197586" flipV="1">
            <a:off x="7412357" y="6095509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 rot="6197586" flipV="1">
            <a:off x="7638907" y="6462226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 rot="6197586" flipV="1">
            <a:off x="8607584" y="43843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Oval 88"/>
          <p:cNvSpPr/>
          <p:nvPr/>
        </p:nvSpPr>
        <p:spPr>
          <a:xfrm rot="6197586" flipV="1">
            <a:off x="7887663" y="6403551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Oval 89"/>
          <p:cNvSpPr/>
          <p:nvPr/>
        </p:nvSpPr>
        <p:spPr>
          <a:xfrm rot="6197586" flipV="1">
            <a:off x="8801061" y="4338664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1" name="Oval 90"/>
          <p:cNvSpPr/>
          <p:nvPr/>
        </p:nvSpPr>
        <p:spPr>
          <a:xfrm rot="6197586" flipV="1">
            <a:off x="8617702" y="445193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2" name="Oval 91"/>
          <p:cNvSpPr/>
          <p:nvPr/>
        </p:nvSpPr>
        <p:spPr>
          <a:xfrm rot="6197586" flipV="1">
            <a:off x="8557941" y="4594415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Oval 94"/>
          <p:cNvSpPr/>
          <p:nvPr/>
        </p:nvSpPr>
        <p:spPr>
          <a:xfrm rot="6197586" flipV="1">
            <a:off x="243115" y="6241508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Oval 95"/>
          <p:cNvSpPr/>
          <p:nvPr/>
        </p:nvSpPr>
        <p:spPr>
          <a:xfrm rot="6197586" flipV="1">
            <a:off x="436592" y="6195872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7" name="Oval 96"/>
          <p:cNvSpPr/>
          <p:nvPr/>
        </p:nvSpPr>
        <p:spPr>
          <a:xfrm rot="6197586" flipV="1">
            <a:off x="253233" y="6309147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8" name="Oval 97"/>
          <p:cNvSpPr/>
          <p:nvPr/>
        </p:nvSpPr>
        <p:spPr>
          <a:xfrm rot="6197586" flipV="1">
            <a:off x="193472" y="6451623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14350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06450" indent="-228600" algn="l" defTabSz="914400" rtl="0" eaLnBrk="1" latinLnBrk="0" hangingPunct="1">
        <a:spcBef>
          <a:spcPts val="10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089025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ts val="1000"/>
        </a:spcBef>
        <a:buFont typeface="Wingdings" pitchFamily="2" charset="2"/>
        <a:buChar char="l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21. Hinnat ja suhdanteet muuttuvat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3711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Laskusuhdanne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Suomen tuotteet eivät mene kaupaksi ulkomailla ja vienti vähenee </a:t>
            </a:r>
          </a:p>
          <a:p>
            <a:r>
              <a:rPr lang="fi-FI" dirty="0"/>
              <a:t>yritykset  supistavat tuotantoaan, lomauttavat tai irtisanovat  työn-tekijöitään ja työttömyys Suomessa kasvaa </a:t>
            </a:r>
          </a:p>
          <a:p>
            <a:r>
              <a:rPr lang="fi-FI" dirty="0"/>
              <a:t>kotimainenkin kauppa supistuu</a:t>
            </a:r>
          </a:p>
        </p:txBody>
      </p:sp>
    </p:spTree>
    <p:extLst>
      <p:ext uri="{BB962C8B-B14F-4D97-AF65-F5344CB8AC3E}">
        <p14:creationId xmlns:p14="http://schemas.microsoft.com/office/powerpoint/2010/main" val="3683827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Suhdannepolitiikka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Suhdannepolitiikalla pyritään lieventämään suhdannevaihteluiden aiheuttamia ongelmia. </a:t>
            </a:r>
          </a:p>
          <a:p>
            <a:r>
              <a:rPr lang="fi-FI" dirty="0"/>
              <a:t>Suhdannepolitiikan keinoja ovat esimerkiksi :</a:t>
            </a:r>
          </a:p>
          <a:p>
            <a:r>
              <a:rPr lang="fi-FI" dirty="0"/>
              <a:t>säästäminen pahan päivän varalle, verotuksen tason muuttaminen, julkisen vallan omat hankkeet ja avustukset, korkotason muuttaminen. </a:t>
            </a:r>
          </a:p>
        </p:txBody>
      </p:sp>
    </p:spTree>
    <p:extLst>
      <p:ext uri="{BB962C8B-B14F-4D97-AF65-F5344CB8AC3E}">
        <p14:creationId xmlns:p14="http://schemas.microsoft.com/office/powerpoint/2010/main" val="1412388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204864"/>
            <a:ext cx="3636000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6331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INFLAATIO ja DEFLAATIO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47800" y="1484784"/>
            <a:ext cx="6629400" cy="4641696"/>
          </a:xfrm>
        </p:spPr>
        <p:txBody>
          <a:bodyPr>
            <a:normAutofit/>
          </a:bodyPr>
          <a:lstStyle/>
          <a:p>
            <a:r>
              <a:rPr lang="fi-FI" dirty="0"/>
              <a:t>rahan arvon nopea lasku</a:t>
            </a:r>
          </a:p>
          <a:p>
            <a:r>
              <a:rPr lang="fi-FI" dirty="0"/>
              <a:t>hintojen nousu, ostovoiman heikkeneminen</a:t>
            </a:r>
          </a:p>
          <a:p>
            <a:r>
              <a:rPr lang="fi-FI" dirty="0"/>
              <a:t>Vertaa deflaatio,</a:t>
            </a:r>
          </a:p>
          <a:p>
            <a:pPr lvl="1"/>
            <a:r>
              <a:rPr lang="fi-FI" dirty="0"/>
              <a:t>joka tarkoittaa yleisen hintatason laskua. Samalla rahamäärällä saa ostettua aikaisempaa enemmän hyödykkeitä.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6738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4E3F89-1A2A-4FEB-BF7F-76B2C6036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/>
              <a:t> Mistä kahdesta syystä yrittäjä nostaa toisinaan hintojaan?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C64D69-9CB3-427A-9917-09FD3BF3E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276872"/>
            <a:ext cx="6508576" cy="384960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Hyödykkeiden kysyntä kasvaa.</a:t>
            </a:r>
          </a:p>
          <a:p>
            <a:r>
              <a:rPr lang="fi-FI" dirty="0"/>
              <a:t>Hyödykkeiden valmistamiseen tai myymiseen liittyvät kustannukset kasvavat.</a:t>
            </a:r>
          </a:p>
          <a:p>
            <a:r>
              <a:rPr lang="fi-FI" dirty="0"/>
              <a:t>Muutosta mitataan kuluttaja-hintaindeksin avulla. Siinä seurataan säännöllisin väliajoin noin 500 erilaisen tuotteen hintoja.</a:t>
            </a:r>
          </a:p>
        </p:txBody>
      </p:sp>
    </p:spTree>
    <p:extLst>
      <p:ext uri="{BB962C8B-B14F-4D97-AF65-F5344CB8AC3E}">
        <p14:creationId xmlns:p14="http://schemas.microsoft.com/office/powerpoint/2010/main" val="340810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8A522F-928E-4417-8FB7-CDE97E124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haittaa hintojen noususta on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66290B-11F8-4674-805A-D9AE9A4F7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a) tavallisille kuluttajille</a:t>
            </a:r>
          </a:p>
          <a:p>
            <a:r>
              <a:rPr lang="fi-FI" dirty="0"/>
              <a:t>Palkan ostovoima vähenee, eli ihmisillä ei ole varaa ostaa yhtä paljon hyödykkeitä kuin aikaisemmin. </a:t>
            </a:r>
          </a:p>
          <a:p>
            <a:r>
              <a:rPr lang="fi-FI" dirty="0"/>
              <a:t>Hintojen nousu luo epävarmuutta omasta taloudesta.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48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D56528-BE68-4606-899B-0886B1173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13A42B-519D-4EC1-A6C9-A53B2314C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b) yrittäjille</a:t>
            </a:r>
          </a:p>
          <a:p>
            <a:r>
              <a:rPr lang="fi-FI" dirty="0"/>
              <a:t>Hyödykkeiden kysyntä mahdollisesti heikkenee, kun hinnat nousevat.</a:t>
            </a:r>
          </a:p>
          <a:p>
            <a:r>
              <a:rPr lang="fi-FI" dirty="0"/>
              <a:t>Yrittäjillä menee enemmän rahaa työntekijöiden palkkoihin, sillä työntekijät haluavat suurempia palkankorotuksia, jottei heidän ostovoimansa heikkene.</a:t>
            </a:r>
          </a:p>
          <a:p>
            <a:r>
              <a:rPr lang="fi-FI" dirty="0"/>
              <a:t>Hintojen nousu luo epävarmuutta yrityksen tulevaisuudesta.</a:t>
            </a:r>
          </a:p>
        </p:txBody>
      </p:sp>
    </p:spTree>
    <p:extLst>
      <p:ext uri="{BB962C8B-B14F-4D97-AF65-F5344CB8AC3E}">
        <p14:creationId xmlns:p14="http://schemas.microsoft.com/office/powerpoint/2010/main" val="211369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240C49-1128-4258-AFAD-43AEB67E8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3A2836-08C2-4592-A77A-CFEBFB36F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c) köyhille ihmisille?</a:t>
            </a:r>
          </a:p>
          <a:p>
            <a:r>
              <a:rPr lang="fi-FI" dirty="0"/>
              <a:t>Köyhät ihmiset kärsivät hintojen noususta yleensä enemmän kuin keskituloiset.</a:t>
            </a:r>
          </a:p>
          <a:p>
            <a:r>
              <a:rPr lang="fi-FI" dirty="0"/>
              <a:t>Keskituloisten palkat nousevat, jos hinnat nousevat. Köyhien ihmisten saamat tulonsiirrot, kuten eläke ja opintotuki, eivät välttämättä nouse, vaikka hinnat nousevat.</a:t>
            </a:r>
          </a:p>
        </p:txBody>
      </p:sp>
    </p:spTree>
    <p:extLst>
      <p:ext uri="{BB962C8B-B14F-4D97-AF65-F5344CB8AC3E}">
        <p14:creationId xmlns:p14="http://schemas.microsoft.com/office/powerpoint/2010/main" val="117379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11560" y="1752600"/>
            <a:ext cx="3718393" cy="3886200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noususuhdanne</a:t>
            </a:r>
          </a:p>
          <a:p>
            <a:r>
              <a:rPr lang="fi-FI" dirty="0"/>
              <a:t>korkeasuhdanne</a:t>
            </a:r>
          </a:p>
          <a:p>
            <a:r>
              <a:rPr lang="fi-FI" dirty="0"/>
              <a:t>laskusuhdanne</a:t>
            </a:r>
          </a:p>
          <a:p>
            <a:r>
              <a:rPr lang="fi-FI" dirty="0"/>
              <a:t>matalasuhdanne/ lama/ taantuma</a:t>
            </a:r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SUHDANNEVAIHTELUT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348880"/>
            <a:ext cx="4320480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548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5E579D6C-1DB5-47D2-8278-E0847D698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FF5CC53-5837-4BD9-88C2-CF7CAB9F0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Talouden noususuhdanteessa talous kasvaa nopeasti, eli hyödykkeitä valmistetaan ja ostetaan huomattavasti enemmän kuin esimerkiksi edellisenä vuonna.</a:t>
            </a:r>
          </a:p>
          <a:p>
            <a:r>
              <a:rPr lang="fi-FI" dirty="0"/>
              <a:t>Talouden laskusuhdanteessa talous kasvaa hitaasti, eli hyödykkeitä valmistetaan vain vähän tai ei lainkaan enemmän kuin esimerkiksi edellisenä vuonna. </a:t>
            </a:r>
          </a:p>
        </p:txBody>
      </p:sp>
    </p:spTree>
    <p:extLst>
      <p:ext uri="{BB962C8B-B14F-4D97-AF65-F5344CB8AC3E}">
        <p14:creationId xmlns:p14="http://schemas.microsoft.com/office/powerpoint/2010/main" val="222254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Noususuhdanteelle on tyypillistä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Suomen ulkomaankaupan vienti vetää hyvin</a:t>
            </a:r>
          </a:p>
          <a:p>
            <a:r>
              <a:rPr lang="fi-FI" dirty="0"/>
              <a:t>Yritykset pyörivät täydellä teholla ja jopa laajentavat  tuotantoaan</a:t>
            </a:r>
          </a:p>
          <a:p>
            <a:r>
              <a:rPr lang="fi-FI" dirty="0"/>
              <a:t>työntekijöistä on kova kysyntä ja  toimeentulo on varma</a:t>
            </a:r>
          </a:p>
          <a:p>
            <a:r>
              <a:rPr lang="fi-FI" dirty="0"/>
              <a:t>kauppa käy myös Suomen  sisällä</a:t>
            </a:r>
          </a:p>
        </p:txBody>
      </p:sp>
    </p:spTree>
    <p:extLst>
      <p:ext uri="{BB962C8B-B14F-4D97-AF65-F5344CB8AC3E}">
        <p14:creationId xmlns:p14="http://schemas.microsoft.com/office/powerpoint/2010/main" val="1121651336"/>
      </p:ext>
    </p:extLst>
  </p:cSld>
  <p:clrMapOvr>
    <a:masterClrMapping/>
  </p:clrMapOvr>
</p:sld>
</file>

<file path=ppt/theme/theme1.xml><?xml version="1.0" encoding="utf-8"?>
<a:theme xmlns:a="http://schemas.openxmlformats.org/drawingml/2006/main" name="Bubbles">
  <a:themeElements>
    <a:clrScheme name="Huippu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Bubbles">
      <a:majorFont>
        <a:latin typeface="Impact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mic Sans M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Bubb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85000"/>
                <a:satMod val="150000"/>
              </a:schemeClr>
            </a:gs>
            <a:gs pos="35000">
              <a:schemeClr val="phClr">
                <a:tint val="70000"/>
                <a:shade val="90000"/>
                <a:alpha val="85000"/>
                <a:satMod val="200000"/>
              </a:schemeClr>
            </a:gs>
            <a:gs pos="100000">
              <a:schemeClr val="phClr">
                <a:tint val="90000"/>
                <a:shade val="100000"/>
                <a:alpha val="85000"/>
                <a:satMod val="25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40000"/>
                <a:satMod val="115000"/>
              </a:schemeClr>
            </a:gs>
            <a:gs pos="8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150000"/>
              </a:schemeClr>
            </a:gs>
          </a:gsLst>
          <a:lin ang="7800000" scaled="0"/>
        </a:gra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4450" cap="flat" cmpd="sng" algn="ctr">
          <a:solidFill>
            <a:schemeClr val="phClr">
              <a:alpha val="80000"/>
              <a:satMod val="110000"/>
            </a:schemeClr>
          </a:solidFill>
          <a:prstDash val="solid"/>
        </a:ln>
        <a:ln w="63500" cap="flat" cmpd="sng" algn="ctr">
          <a:solidFill>
            <a:schemeClr val="phClr">
              <a:alpha val="80000"/>
              <a:satMod val="115000"/>
            </a:schemeClr>
          </a:solidFill>
          <a:prstDash val="solid"/>
        </a:ln>
      </a:lnStyleLst>
      <a:effectStyleLst>
        <a:effectStyle>
          <a:effectLst>
            <a:innerShdw blurRad="50800" dist="25400" dir="13500000">
              <a:srgbClr val="FFFFFF">
                <a:alpha val="75000"/>
              </a:srgbClr>
            </a:innerShdw>
          </a:effectLst>
        </a:effectStyle>
        <a:effectStyle>
          <a:effectLst>
            <a:innerShdw blurRad="76200" dist="25400" dir="13500000">
              <a:srgbClr val="FFFFFF">
                <a:alpha val="75000"/>
              </a:srgbClr>
            </a:innerShdw>
            <a:reflection blurRad="63500" stA="35000" endPos="35000" dist="12700" dir="5400000" sy="-100000" rotWithShape="0"/>
          </a:effectLst>
        </a:effectStyle>
        <a:effectStyle>
          <a:effectLst>
            <a:reflection blurRad="63500" stA="35000" endPos="35000" dist="12700" dir="5400000" sy="-100000" rotWithShape="0"/>
          </a:effectLst>
          <a:scene3d>
            <a:camera prst="orthographicFront">
              <a:rot lat="0" lon="0" rev="0"/>
            </a:camera>
            <a:lightRig rig="balanced" dir="bl">
              <a:rot lat="0" lon="0" rev="7800000"/>
            </a:lightRig>
          </a:scene3d>
          <a:sp3d prstMaterial="translucentPowder">
            <a:bevelT h="508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80000"/>
                <a:satMod val="125000"/>
              </a:schemeClr>
            </a:gs>
            <a:gs pos="100000">
              <a:schemeClr val="phClr">
                <a:tint val="100000"/>
                <a:satMod val="125000"/>
                <a:lumOff val="40000"/>
                <a:lumMod val="100000"/>
              </a:schemeClr>
            </a:gs>
          </a:gsLst>
          <a:lin ang="7800000" scaled="1"/>
        </a:gradFill>
        <a:gradFill rotWithShape="1">
          <a:gsLst>
            <a:gs pos="0">
              <a:schemeClr val="phClr">
                <a:shade val="95000"/>
                <a:lumMod val="95000"/>
              </a:schemeClr>
            </a:gs>
            <a:gs pos="60000">
              <a:schemeClr val="phClr">
                <a:satMod val="125000"/>
                <a:lumOff val="10000"/>
                <a:lumMod val="100000"/>
              </a:schemeClr>
            </a:gs>
            <a:gs pos="100000">
              <a:schemeClr val="phClr">
                <a:shade val="95000"/>
                <a:satMod val="135000"/>
                <a:lumOff val="50000"/>
                <a:lumMod val="100000"/>
              </a:schemeClr>
            </a:gs>
          </a:gsLst>
          <a:lin ang="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Kuplat-teema</Template>
  <TotalTime>152</TotalTime>
  <Words>314</Words>
  <Application>Microsoft Office PowerPoint</Application>
  <PresentationFormat>Näytössä katseltava diaesitys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8" baseType="lpstr">
      <vt:lpstr>Arial</vt:lpstr>
      <vt:lpstr>Calibri</vt:lpstr>
      <vt:lpstr>Comic Sans MS</vt:lpstr>
      <vt:lpstr>Impact</vt:lpstr>
      <vt:lpstr>Wingdings</vt:lpstr>
      <vt:lpstr>Bubbles</vt:lpstr>
      <vt:lpstr>21. Hinnat ja suhdanteet muuttuvat </vt:lpstr>
      <vt:lpstr>INFLAATIO ja DEFLAATIO</vt:lpstr>
      <vt:lpstr> Mistä kahdesta syystä yrittäjä nostaa toisinaan hintojaan?</vt:lpstr>
      <vt:lpstr>Mitä haittaa hintojen noususta on</vt:lpstr>
      <vt:lpstr>PowerPoint-esitys</vt:lpstr>
      <vt:lpstr>PowerPoint-esitys</vt:lpstr>
      <vt:lpstr>SUHDANNEVAIHTELUT</vt:lpstr>
      <vt:lpstr>PowerPoint-esitys</vt:lpstr>
      <vt:lpstr>Noususuhdanteelle on tyypillistä</vt:lpstr>
      <vt:lpstr>Laskusuhdanne</vt:lpstr>
      <vt:lpstr>Suhdannepolitiikka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Suhdannevaihtelut </dc:title>
  <dc:creator>Opettaja</dc:creator>
  <cp:lastModifiedBy>Mervi Niskakoski</cp:lastModifiedBy>
  <cp:revision>15</cp:revision>
  <cp:lastPrinted>2016-02-02T08:27:29Z</cp:lastPrinted>
  <dcterms:created xsi:type="dcterms:W3CDTF">2012-02-06T10:30:16Z</dcterms:created>
  <dcterms:modified xsi:type="dcterms:W3CDTF">2021-03-04T11:01:00Z</dcterms:modified>
</cp:coreProperties>
</file>