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794500" cy="9931400"/>
  <p:embeddedFontLst>
    <p:embeddedFont>
      <p:font typeface="Merriweather Sans" pitchFamily="2" charset="0"/>
      <p:regular r:id="rId7"/>
      <p:bold r:id="rId8"/>
      <p:italic r:id="rId9"/>
      <p:bold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RnCg27L+Rb3e8y9WiwwXpTL3O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700" cy="3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2475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1670" y="4414529"/>
            <a:ext cx="676582" cy="372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628650" y="1398943"/>
            <a:ext cx="7886700" cy="305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914400" lvl="1" indent="-571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1371600" lvl="2" indent="-533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 txBox="1">
            <a:spLocks noGrp="1"/>
          </p:cNvSpPr>
          <p:nvPr>
            <p:ph type="body" idx="1"/>
          </p:nvPr>
        </p:nvSpPr>
        <p:spPr>
          <a:xfrm>
            <a:off x="301228" y="2955552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>
            <a:spLocks noGrp="1"/>
          </p:cNvSpPr>
          <p:nvPr>
            <p:ph type="pic" idx="2"/>
          </p:nvPr>
        </p:nvSpPr>
        <p:spPr>
          <a:xfrm>
            <a:off x="301397" y="1005160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15"/>
          <p:cNvSpPr txBox="1">
            <a:spLocks noGrp="1"/>
          </p:cNvSpPr>
          <p:nvPr>
            <p:ph type="body" idx="3"/>
          </p:nvPr>
        </p:nvSpPr>
        <p:spPr>
          <a:xfrm>
            <a:off x="3292078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>
            <a:spLocks noGrp="1"/>
          </p:cNvSpPr>
          <p:nvPr>
            <p:ph type="pic" idx="4"/>
          </p:nvPr>
        </p:nvSpPr>
        <p:spPr>
          <a:xfrm>
            <a:off x="3292247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15"/>
          <p:cNvSpPr txBox="1">
            <a:spLocks noGrp="1"/>
          </p:cNvSpPr>
          <p:nvPr>
            <p:ph type="body" idx="5"/>
          </p:nvPr>
        </p:nvSpPr>
        <p:spPr>
          <a:xfrm>
            <a:off x="6282927" y="2965077"/>
            <a:ext cx="2575153" cy="133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>
            <a:spLocks noGrp="1"/>
          </p:cNvSpPr>
          <p:nvPr>
            <p:ph type="pic" idx="6"/>
          </p:nvPr>
        </p:nvSpPr>
        <p:spPr>
          <a:xfrm>
            <a:off x="6283098" y="1014685"/>
            <a:ext cx="2575153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312284" y="460997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Image Half Full">
  <p:cSld name="18_Image Half Full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608229" y="1185277"/>
            <a:ext cx="4103573" cy="314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>
            <a:spLocks noGrp="1"/>
          </p:cNvSpPr>
          <p:nvPr>
            <p:ph type="pic" idx="2"/>
          </p:nvPr>
        </p:nvSpPr>
        <p:spPr>
          <a:xfrm>
            <a:off x="504757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6609080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8F8F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08229" y="273844"/>
            <a:ext cx="4123994" cy="798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618446" y="273844"/>
            <a:ext cx="8048952" cy="6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7"/>
          <p:cNvSpPr/>
          <p:nvPr/>
        </p:nvSpPr>
        <p:spPr>
          <a:xfrm>
            <a:off x="3151764" y="1530032"/>
            <a:ext cx="1478058" cy="261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4"/>
              <a:buFont typeface="Arial"/>
              <a:buNone/>
            </a:pPr>
            <a:endParaRPr sz="113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628650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914400" lvl="1" indent="-571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1371600" lvl="2" indent="-533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890431" y="1147895"/>
            <a:ext cx="3776049" cy="312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2250"/>
            </a:lvl1pPr>
            <a:lvl2pPr marL="914400" lvl="1" indent="-5715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2025"/>
            </a:lvl2pPr>
            <a:lvl3pPr marL="1371600" lvl="2" indent="-533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609080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>
            <a:spLocks noGrp="1"/>
          </p:cNvSpPr>
          <p:nvPr>
            <p:ph type="pic" idx="2"/>
          </p:nvPr>
        </p:nvSpPr>
        <p:spPr>
          <a:xfrm>
            <a:off x="0" y="0"/>
            <a:ext cx="409643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8"/>
          <p:cNvSpPr txBox="1">
            <a:spLocks noGrp="1"/>
          </p:cNvSpPr>
          <p:nvPr>
            <p:ph type="title"/>
          </p:nvPr>
        </p:nvSpPr>
        <p:spPr>
          <a:xfrm>
            <a:off x="4267880" y="273844"/>
            <a:ext cx="4399517" cy="81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4267881" y="1326111"/>
            <a:ext cx="4399518" cy="325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609080" y="462062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1007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>
            <a:spLocks noGrp="1"/>
          </p:cNvSpPr>
          <p:nvPr>
            <p:ph type="pic" idx="2"/>
          </p:nvPr>
        </p:nvSpPr>
        <p:spPr>
          <a:xfrm>
            <a:off x="31024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9"/>
          <p:cNvSpPr txBox="1">
            <a:spLocks noGrp="1"/>
          </p:cNvSpPr>
          <p:nvPr>
            <p:ph type="body" idx="3"/>
          </p:nvPr>
        </p:nvSpPr>
        <p:spPr>
          <a:xfrm>
            <a:off x="2494515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4"/>
          </p:nvPr>
        </p:nvSpPr>
        <p:spPr>
          <a:xfrm>
            <a:off x="2494685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5"/>
          </p:nvPr>
        </p:nvSpPr>
        <p:spPr>
          <a:xfrm>
            <a:off x="4691898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pic" idx="6"/>
          </p:nvPr>
        </p:nvSpPr>
        <p:spPr>
          <a:xfrm>
            <a:off x="4692067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9"/>
          <p:cNvSpPr txBox="1">
            <a:spLocks noGrp="1"/>
          </p:cNvSpPr>
          <p:nvPr>
            <p:ph type="body" idx="7"/>
          </p:nvPr>
        </p:nvSpPr>
        <p:spPr>
          <a:xfrm>
            <a:off x="6896389" y="2879163"/>
            <a:ext cx="1961691" cy="14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8"/>
          </p:nvPr>
        </p:nvSpPr>
        <p:spPr>
          <a:xfrm>
            <a:off x="6896559" y="1005160"/>
            <a:ext cx="1961691" cy="1781202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307731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312283" y="185186"/>
            <a:ext cx="8545967" cy="72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33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/>
          <p:nvPr/>
        </p:nvSpPr>
        <p:spPr>
          <a:xfrm>
            <a:off x="8666480" y="33221"/>
            <a:ext cx="413584" cy="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9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289864" y="1664208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4723347" y="1673733"/>
            <a:ext cx="4109958" cy="246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165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3"/>
          </p:nvPr>
        </p:nvSpPr>
        <p:spPr>
          <a:xfrm>
            <a:off x="289845" y="1194343"/>
            <a:ext cx="4110228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4"/>
          </p:nvPr>
        </p:nvSpPr>
        <p:spPr>
          <a:xfrm>
            <a:off x="4721517" y="1208110"/>
            <a:ext cx="4132619" cy="374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1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20"/>
          <p:cNvCxnSpPr/>
          <p:nvPr/>
        </p:nvCxnSpPr>
        <p:spPr>
          <a:xfrm>
            <a:off x="288221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20"/>
          <p:cNvCxnSpPr/>
          <p:nvPr/>
        </p:nvCxnSpPr>
        <p:spPr>
          <a:xfrm>
            <a:off x="4721703" y="1576541"/>
            <a:ext cx="4111602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778869" y="46241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312284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Verdana"/>
              <a:buNone/>
              <a:defRPr sz="25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65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t" anchorCtr="0">
            <a:normAutofit/>
          </a:bodyPr>
          <a:lstStyle>
            <a:lvl1pPr marL="457200" marR="0" lvl="0" indent="-53975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•"/>
              <a:defRPr sz="183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6032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Arial"/>
              <a:buChar char="•"/>
              <a:defRPr sz="2213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53975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•"/>
              <a:defRPr sz="1837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508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508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508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508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508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508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16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6286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3028950" y="476726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213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6457950" y="476726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3475" tIns="111700" rIns="223475" bIns="111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sz="1088" b="0" i="1" u="none" strike="noStrike" cap="none">
                <a:solidFill>
                  <a:srgbClr val="888888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05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6478371" y="4595812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9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628650" y="2162587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</a:pPr>
            <a:r>
              <a:rPr lang="fi-FI" sz="3300" dirty="0">
                <a:solidFill>
                  <a:schemeClr val="tx1"/>
                </a:solidFill>
              </a:rPr>
              <a:t>V Suomi vapauden ja hyödyn aikana</a:t>
            </a:r>
            <a:br>
              <a:rPr lang="fi-FI" sz="3300" dirty="0">
                <a:solidFill>
                  <a:schemeClr val="tx1"/>
                </a:solidFill>
              </a:rPr>
            </a:br>
            <a:br>
              <a:rPr lang="fi-FI" sz="3300" dirty="0">
                <a:solidFill>
                  <a:schemeClr val="tx1"/>
                </a:solidFill>
              </a:rPr>
            </a:br>
            <a:r>
              <a:rPr lang="fi-FI" sz="3300" dirty="0">
                <a:solidFill>
                  <a:schemeClr val="tx1"/>
                </a:solidFill>
              </a:rPr>
              <a:t>Taitotehtävä: Suomen karttoja 1700-luvulla</a:t>
            </a:r>
            <a:endParaRPr sz="3300" dirty="0">
              <a:solidFill>
                <a:schemeClr val="tx1"/>
              </a:solidFill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2"/>
          </p:nvPr>
        </p:nvSpPr>
        <p:spPr>
          <a:xfrm>
            <a:off x="628650" y="1071242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fi-FI">
                <a:solidFill>
                  <a:schemeClr val="tx1"/>
                </a:solidFill>
              </a:rPr>
              <a:t>5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628650" y="664405"/>
            <a:ext cx="78867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</a:pPr>
            <a:r>
              <a:rPr lang="fi-FI">
                <a:solidFill>
                  <a:schemeClr val="tx1"/>
                </a:solidFill>
              </a:rPr>
              <a:t>Forum Historia</a:t>
            </a: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608229" y="1086581"/>
            <a:ext cx="4010288" cy="297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fi-FI" sz="2400"/>
              <a:t>1. Mihin ajankohtaan kartalla näkyvät aluemuutokset liittyvät?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/>
              <a:t>2. Mitä oli muutosten taustalla?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/>
              <a:t>3. Mitkä ovat tärkeimmät muutokset?</a:t>
            </a:r>
            <a:endParaRPr sz="2400"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Jakso V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t="4495" b="4495"/>
          <a:stretch/>
        </p:blipFill>
        <p:spPr>
          <a:xfrm>
            <a:off x="5133712" y="14601"/>
            <a:ext cx="4010288" cy="512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608231" y="1317431"/>
            <a:ext cx="4010288" cy="250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fi-FI" sz="2400"/>
              <a:t>4. Mihin ajankohtaan kartalla näkyvät aluemuutokset liittyvät?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/>
              <a:t>5. Mitä oli muutosten taustalla?</a:t>
            </a:r>
            <a:endParaRPr sz="2400" b="1"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Jakso V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t="1987" b="1997"/>
          <a:stretch/>
        </p:blipFill>
        <p:spPr>
          <a:xfrm>
            <a:off x="5499820" y="0"/>
            <a:ext cx="364418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608225" y="1122900"/>
            <a:ext cx="4270500" cy="28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fi-FI" sz="2400" dirty="0"/>
              <a:t>6. Vuonna 1749 järjestetyssä ensimmäisessä väestönlaskennassa selvisi, että Suomessa oli noin 400 000 asukasta. Mitä kartta kertoo Suomen asutuksesta ja väestöstä?</a:t>
            </a:r>
            <a:endParaRPr sz="2400" b="1" dirty="0"/>
          </a:p>
        </p:txBody>
      </p:sp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6457950" y="462411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ftr" idx="11"/>
          </p:nvPr>
        </p:nvSpPr>
        <p:spPr>
          <a:xfrm>
            <a:off x="608229" y="4595812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Forum Historia 5, Jakso V</a:t>
            </a:r>
            <a:endParaRPr/>
          </a:p>
        </p:txBody>
      </p:sp>
      <p:pic>
        <p:nvPicPr>
          <p:cNvPr id="121" name="Google Shape;1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130" y="76200"/>
            <a:ext cx="3776861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101</Words>
  <Application>Microsoft Office PowerPoint</Application>
  <PresentationFormat>Näytössä katseltava esitys (16:9)</PresentationFormat>
  <Paragraphs>15</Paragraphs>
  <Slides>4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Merriweather Sans</vt:lpstr>
      <vt:lpstr>Verdana</vt:lpstr>
      <vt:lpstr>Arial</vt:lpstr>
      <vt:lpstr>Calibri</vt:lpstr>
      <vt:lpstr>Office-teema</vt:lpstr>
      <vt:lpstr>V Suomi vapauden ja hyödyn aikana  Taitotehtävä: Suomen karttoja 1700-luvulla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Kriktilä Paavo Klaus Sakari</dc:creator>
  <cp:lastModifiedBy>Kriktilä Paavo</cp:lastModifiedBy>
  <cp:revision>3</cp:revision>
  <dcterms:modified xsi:type="dcterms:W3CDTF">2024-11-10T12:47:34Z</dcterms:modified>
</cp:coreProperties>
</file>