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47" r:id="rId3"/>
    <p:sldId id="292" r:id="rId4"/>
    <p:sldId id="428" r:id="rId5"/>
    <p:sldId id="304" r:id="rId6"/>
    <p:sldId id="339" r:id="rId7"/>
    <p:sldId id="305" r:id="rId8"/>
    <p:sldId id="308" r:id="rId9"/>
    <p:sldId id="338" r:id="rId10"/>
    <p:sldId id="337" r:id="rId11"/>
    <p:sldId id="294" r:id="rId12"/>
    <p:sldId id="309" r:id="rId13"/>
    <p:sldId id="293" r:id="rId14"/>
    <p:sldId id="310" r:id="rId15"/>
    <p:sldId id="344" r:id="rId16"/>
    <p:sldId id="30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5006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1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200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542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20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671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208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739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706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72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3523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C9ED5-D8A7-47B2-A1AE-0E6F995B4179}" type="datetimeFigureOut">
              <a:rPr lang="fi-FI" smtClean="0"/>
              <a:t>28.11.2019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E49D171-C7F4-4D68-8D7E-73849880C5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147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G7uCskUOrA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h5mJbP23Buo" TargetMode="Externa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9BAEC8-D1DF-48A6-A351-28A16E8A0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F9E9D1F-CA06-473A-AC1D-B55FC96EAC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5050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47840C0A-D574-4084-9BCC-6414B5AAA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150" y="404813"/>
            <a:ext cx="4572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ctr" eaLnBrk="1" hangingPunct="1"/>
            <a:r>
              <a:rPr lang="fi-FI" altLang="fi-FI" sz="2800"/>
              <a:t>Geenin emäsosien järjestys tarkoittaa tiettyä valmista proteiinia.</a:t>
            </a:r>
          </a:p>
        </p:txBody>
      </p:sp>
      <p:sp>
        <p:nvSpPr>
          <p:cNvPr id="3" name="Alanuoli 2">
            <a:extLst>
              <a:ext uri="{FF2B5EF4-FFF2-40B4-BE49-F238E27FC236}">
                <a16:creationId xmlns:a16="http://schemas.microsoft.com/office/drawing/2014/main" id="{8805B2FB-F4BB-4682-A6F6-C5F0B7620AA7}"/>
              </a:ext>
            </a:extLst>
          </p:cNvPr>
          <p:cNvSpPr/>
          <p:nvPr/>
        </p:nvSpPr>
        <p:spPr>
          <a:xfrm>
            <a:off x="5449889" y="2060575"/>
            <a:ext cx="358775" cy="863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61F5EF03-D58A-42E1-9E69-CB39E91DB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1" y="3284538"/>
            <a:ext cx="49688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3200"/>
              <a:t>Jokainen geeni tarkoittaa tiettyä proteiinia. </a:t>
            </a:r>
          </a:p>
        </p:txBody>
      </p:sp>
      <p:sp>
        <p:nvSpPr>
          <p:cNvPr id="5" name="Alanuoli 4">
            <a:extLst>
              <a:ext uri="{FF2B5EF4-FFF2-40B4-BE49-F238E27FC236}">
                <a16:creationId xmlns:a16="http://schemas.microsoft.com/office/drawing/2014/main" id="{737B9DDF-F09D-4CEC-ADCC-F34489B5DE2B}"/>
              </a:ext>
            </a:extLst>
          </p:cNvPr>
          <p:cNvSpPr/>
          <p:nvPr/>
        </p:nvSpPr>
        <p:spPr>
          <a:xfrm>
            <a:off x="5449889" y="4524375"/>
            <a:ext cx="358775" cy="7762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B31719C4-41A5-4EF5-8056-097370172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6" y="5448301"/>
            <a:ext cx="6335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4000"/>
              <a:t>”Jokainen geeni = proteiini”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4" descr="proteiinisynteesi">
            <a:extLst>
              <a:ext uri="{FF2B5EF4-FFF2-40B4-BE49-F238E27FC236}">
                <a16:creationId xmlns:a16="http://schemas.microsoft.com/office/drawing/2014/main" id="{63A32C33-C1F9-44CF-9B8E-252EC7C8F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2997201"/>
            <a:ext cx="2825750" cy="265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267" name="Tekstikehys 4">
            <a:extLst>
              <a:ext uri="{FF2B5EF4-FFF2-40B4-BE49-F238E27FC236}">
                <a16:creationId xmlns:a16="http://schemas.microsoft.com/office/drawing/2014/main" id="{1059D7F0-FB79-4A6A-B4BF-C5D5BFC50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451" y="549275"/>
            <a:ext cx="64801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i-FI" altLang="fi-FI" sz="3200"/>
              <a:t>Proteiinisynteesi </a:t>
            </a:r>
          </a:p>
          <a:p>
            <a:pPr algn="ctr" eaLnBrk="1" hangingPunct="1"/>
            <a:endParaRPr lang="fi-FI" altLang="fi-FI" sz="3200"/>
          </a:p>
          <a:p>
            <a:pPr algn="ctr" eaLnBrk="1" hangingPunct="1"/>
            <a:r>
              <a:rPr lang="fi-FI" altLang="fi-FI" sz="2800"/>
              <a:t>– Kuinka DNA:n ohjeiden avulla muodostuu proteiini?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roteiinisynteesi">
            <a:extLst>
              <a:ext uri="{FF2B5EF4-FFF2-40B4-BE49-F238E27FC236}">
                <a16:creationId xmlns:a16="http://schemas.microsoft.com/office/drawing/2014/main" id="{CE9D91E6-CFF4-461F-8A47-E0B67EAF7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b="59091"/>
          <a:stretch>
            <a:fillRect/>
          </a:stretch>
        </p:blipFill>
        <p:spPr bwMode="auto">
          <a:xfrm>
            <a:off x="9138566" y="260661"/>
            <a:ext cx="2575000" cy="99066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4211" name="Tekstikehys 2">
            <a:extLst>
              <a:ext uri="{FF2B5EF4-FFF2-40B4-BE49-F238E27FC236}">
                <a16:creationId xmlns:a16="http://schemas.microsoft.com/office/drawing/2014/main" id="{7C9D1733-2682-4B38-AE2B-633732059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66" y="260661"/>
            <a:ext cx="3889375" cy="8802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buAutoNum type="arabicPeriod"/>
            </a:pPr>
            <a:r>
              <a:rPr lang="fi-FI" altLang="fi-FI" sz="2400" dirty="0"/>
              <a:t>DNA:n kaksoiskierre aukeaa.</a:t>
            </a:r>
          </a:p>
          <a:p>
            <a:pPr marL="342900" indent="-342900" eaLnBrk="1" hangingPunct="1">
              <a:buFontTx/>
              <a:buChar char="-"/>
            </a:pPr>
            <a:r>
              <a:rPr lang="fi-FI" altLang="fi-FI" sz="2400" i="1" dirty="0"/>
              <a:t>Säätelyalueen</a:t>
            </a:r>
            <a:r>
              <a:rPr lang="fi-FI" altLang="fi-FI" sz="2400" dirty="0"/>
              <a:t> </a:t>
            </a:r>
            <a:r>
              <a:rPr lang="fi-FI" altLang="fi-FI" sz="2400" u="sng" dirty="0"/>
              <a:t>promoottori</a:t>
            </a:r>
            <a:r>
              <a:rPr lang="fi-FI" altLang="fi-FI" sz="2400" dirty="0"/>
              <a:t> käynnistää geenin luennan.</a:t>
            </a:r>
          </a:p>
          <a:p>
            <a:pPr marL="342900" indent="-342900" eaLnBrk="1" hangingPunct="1">
              <a:buFontTx/>
              <a:buChar char="-"/>
            </a:pPr>
            <a:r>
              <a:rPr lang="fi-FI" altLang="fi-FI" sz="2400" dirty="0"/>
              <a:t>Geeni luetaan </a:t>
            </a:r>
            <a:r>
              <a:rPr lang="fi-FI" altLang="fi-FI" sz="2400" i="1" dirty="0"/>
              <a:t>koodaavan alueen </a:t>
            </a:r>
            <a:r>
              <a:rPr lang="fi-FI" altLang="fi-FI" sz="2400" dirty="0"/>
              <a:t>kohdalta.</a:t>
            </a:r>
          </a:p>
          <a:p>
            <a:pPr eaLnBrk="1" hangingPunct="1"/>
            <a:endParaRPr lang="fi-FI" altLang="fi-FI" sz="2000" dirty="0"/>
          </a:p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sz="2400" dirty="0"/>
              <a:t>2. Tumassa olevista RNA-</a:t>
            </a:r>
            <a:r>
              <a:rPr lang="fi-FI" altLang="fi-FI" sz="2400" dirty="0" err="1"/>
              <a:t>nukleotideista</a:t>
            </a:r>
            <a:r>
              <a:rPr lang="fi-FI" altLang="fi-FI" sz="2400" dirty="0"/>
              <a:t> muodostuu toisen (koodaavan) DNA-juosteen rinnalle</a:t>
            </a:r>
            <a:r>
              <a:rPr lang="fi-FI" altLang="fi-FI" sz="2400" u="sng" dirty="0"/>
              <a:t> lähetti-rna</a:t>
            </a:r>
            <a:r>
              <a:rPr lang="fi-FI" altLang="fi-FI" sz="2400" dirty="0"/>
              <a:t>, joka lähetetään solulimaan.</a:t>
            </a:r>
          </a:p>
          <a:p>
            <a:pPr eaLnBrk="1" hangingPunct="1"/>
            <a:endParaRPr lang="fi-FI" altLang="fi-FI" sz="2400" dirty="0"/>
          </a:p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dirty="0"/>
              <a:t>	</a:t>
            </a:r>
          </a:p>
          <a:p>
            <a:pPr eaLnBrk="1" hangingPunct="1"/>
            <a:endParaRPr lang="fi-FI" altLang="fi-FI" dirty="0"/>
          </a:p>
          <a:p>
            <a:pPr eaLnBrk="1" hangingPunct="1"/>
            <a:endParaRPr lang="fi-FI" altLang="fi-FI" dirty="0"/>
          </a:p>
          <a:p>
            <a:pPr eaLnBrk="1" hangingPunct="1"/>
            <a:endParaRPr lang="fi-FI" altLang="fi-FI" dirty="0"/>
          </a:p>
          <a:p>
            <a:pPr eaLnBrk="1" hangingPunct="1"/>
            <a:endParaRPr lang="fi-FI" altLang="fi-FI" dirty="0"/>
          </a:p>
          <a:p>
            <a:pPr eaLnBrk="1" hangingPunct="1"/>
            <a:endParaRPr lang="fi-FI" altLang="fi-FI" dirty="0"/>
          </a:p>
          <a:p>
            <a:pPr eaLnBrk="1" hangingPunct="1"/>
            <a:endParaRPr lang="fi-FI" altLang="fi-FI" dirty="0"/>
          </a:p>
        </p:txBody>
      </p:sp>
      <p:sp>
        <p:nvSpPr>
          <p:cNvPr id="94212" name="Tekstikehys 3">
            <a:extLst>
              <a:ext uri="{FF2B5EF4-FFF2-40B4-BE49-F238E27FC236}">
                <a16:creationId xmlns:a16="http://schemas.microsoft.com/office/drawing/2014/main" id="{4B5286CE-DBAE-4E44-9D2D-6D336DC5A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2336" y="1351175"/>
            <a:ext cx="4032250" cy="458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000" dirty="0"/>
              <a:t>-&gt;Esim.	DNA	RNA</a:t>
            </a:r>
          </a:p>
          <a:p>
            <a:pPr eaLnBrk="1" hangingPunct="1"/>
            <a:r>
              <a:rPr lang="fi-FI" altLang="fi-FI" sz="2000" dirty="0"/>
              <a:t>	</a:t>
            </a:r>
          </a:p>
          <a:p>
            <a:pPr eaLnBrk="1" hangingPunct="1"/>
            <a:r>
              <a:rPr lang="fi-FI" altLang="fi-FI" sz="2000" dirty="0"/>
              <a:t>	T	A</a:t>
            </a:r>
          </a:p>
          <a:p>
            <a:pPr eaLnBrk="1" hangingPunct="1"/>
            <a:r>
              <a:rPr lang="fi-FI" altLang="fi-FI" sz="2000" dirty="0"/>
              <a:t>	C	G</a:t>
            </a:r>
          </a:p>
          <a:p>
            <a:pPr eaLnBrk="1" hangingPunct="1"/>
            <a:r>
              <a:rPr lang="fi-FI" altLang="fi-FI" sz="2000" dirty="0"/>
              <a:t>	G	C</a:t>
            </a:r>
          </a:p>
          <a:p>
            <a:pPr eaLnBrk="1" hangingPunct="1"/>
            <a:r>
              <a:rPr lang="fi-FI" altLang="fi-FI" sz="2000" dirty="0"/>
              <a:t>	A	U</a:t>
            </a:r>
          </a:p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sz="2000" dirty="0"/>
              <a:t>Poikkeuksena l-RNA:ssa </a:t>
            </a:r>
            <a:r>
              <a:rPr lang="fi-FI" altLang="fi-FI" sz="2000" dirty="0" err="1"/>
              <a:t>tymiinin</a:t>
            </a:r>
            <a:r>
              <a:rPr lang="fi-FI" altLang="fi-FI" sz="2000" dirty="0"/>
              <a:t> paikalle tulee urasiili, U (A:n pari on U).</a:t>
            </a:r>
          </a:p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sz="2400" dirty="0"/>
              <a:t>DNA:n koodin kääntämistä RNA:ksi nimitetään</a:t>
            </a:r>
          </a:p>
          <a:p>
            <a:pPr eaLnBrk="1" hangingPunct="1"/>
            <a:r>
              <a:rPr lang="fi-FI" altLang="fi-FI" sz="2400" u="sng" dirty="0"/>
              <a:t>transkriptioksi</a:t>
            </a:r>
            <a:r>
              <a:rPr lang="fi-FI" altLang="fi-FI" sz="2400" dirty="0"/>
              <a:t>.</a:t>
            </a:r>
            <a:endParaRPr lang="fi-FI" altLang="fi-FI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94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94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94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Tekstikehys 7">
            <a:extLst>
              <a:ext uri="{FF2B5EF4-FFF2-40B4-BE49-F238E27FC236}">
                <a16:creationId xmlns:a16="http://schemas.microsoft.com/office/drawing/2014/main" id="{4E7E21F2-D972-455A-9EE7-FB1092F21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399" y="3220433"/>
            <a:ext cx="463325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dirty="0"/>
              <a:t>Lähetti-rna:n muodostuminen</a:t>
            </a:r>
          </a:p>
          <a:p>
            <a:pPr eaLnBrk="1" hangingPunct="1"/>
            <a:r>
              <a:rPr lang="fi-FI" altLang="fi-FI" sz="2400" dirty="0"/>
              <a:t>alkaa </a:t>
            </a:r>
            <a:r>
              <a:rPr lang="fi-FI" altLang="fi-FI" sz="2400" u="sng" dirty="0"/>
              <a:t>aloituskoodista eli -</a:t>
            </a:r>
            <a:r>
              <a:rPr lang="fi-FI" altLang="fi-FI" sz="2400" u="sng" dirty="0" err="1"/>
              <a:t>kodonista</a:t>
            </a:r>
            <a:r>
              <a:rPr lang="fi-FI" altLang="fi-FI" sz="2400" dirty="0"/>
              <a:t> TAC. Se vastaa aminohappoa </a:t>
            </a:r>
            <a:r>
              <a:rPr lang="fi-FI" altLang="fi-FI" sz="2400" dirty="0" err="1"/>
              <a:t>metioniini</a:t>
            </a:r>
            <a:r>
              <a:rPr lang="fi-FI" altLang="fi-FI" sz="2400" dirty="0"/>
              <a:t>.</a:t>
            </a:r>
          </a:p>
        </p:txBody>
      </p:sp>
      <p:sp>
        <p:nvSpPr>
          <p:cNvPr id="95236" name="Tekstiruutu 1">
            <a:extLst>
              <a:ext uri="{FF2B5EF4-FFF2-40B4-BE49-F238E27FC236}">
                <a16:creationId xmlns:a16="http://schemas.microsoft.com/office/drawing/2014/main" id="{8AC48648-429C-4CE3-8FBD-3A64A5FB9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3126" y="3220433"/>
            <a:ext cx="3024187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dirty="0"/>
              <a:t>3. Geeni loppuu johonkin kolmesta </a:t>
            </a:r>
            <a:r>
              <a:rPr lang="fi-FI" altLang="fi-FI" sz="2400" u="sng" dirty="0" err="1"/>
              <a:t>lopetuskodonista</a:t>
            </a:r>
            <a:r>
              <a:rPr lang="fi-FI" altLang="fi-FI" sz="2400" u="sng" dirty="0"/>
              <a:t>.</a:t>
            </a:r>
            <a:r>
              <a:rPr lang="fi-FI" altLang="fi-FI" sz="2400" dirty="0"/>
              <a:t> Tällöin l-rna irtoaa kokonaan dna:sta ja kulkeutuu solulimaan.</a:t>
            </a:r>
          </a:p>
        </p:txBody>
      </p:sp>
      <p:pic>
        <p:nvPicPr>
          <p:cNvPr id="95237" name="Picture 6" descr="http://www.tokresource.org/tok_classes/biobiobio/biomenu/transcription_translation/10000000000001B1000000D9E9F2CFD4.jpg">
            <a:extLst>
              <a:ext uri="{FF2B5EF4-FFF2-40B4-BE49-F238E27FC236}">
                <a16:creationId xmlns:a16="http://schemas.microsoft.com/office/drawing/2014/main" id="{A60351D8-EA4D-4C09-8F21-5A167127D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202" y="174625"/>
            <a:ext cx="5665848" cy="284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AA321D24-9F0C-41B4-8886-52A36BAB1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257" y="5195136"/>
            <a:ext cx="331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i-FI" altLang="fi-FI" dirty="0">
                <a:hlinkClick r:id="rId3"/>
              </a:rPr>
              <a:t>https://www.youtube.com/watch?v=gG7uCskUOrA</a:t>
            </a:r>
            <a:endParaRPr lang="fi-FI" altLang="fi-FI" dirty="0"/>
          </a:p>
          <a:p>
            <a:r>
              <a:rPr lang="fi-FI" altLang="fi-FI" dirty="0"/>
              <a:t>transkriptio ja translaatio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27B5EFFB-B690-41AF-8859-CD8285460B20}"/>
              </a:ext>
            </a:extLst>
          </p:cNvPr>
          <p:cNvSpPr txBox="1"/>
          <p:nvPr/>
        </p:nvSpPr>
        <p:spPr>
          <a:xfrm>
            <a:off x="9283784" y="613956"/>
            <a:ext cx="266778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err="1"/>
              <a:t>Huom</a:t>
            </a:r>
            <a:r>
              <a:rPr lang="fi-FI" sz="2000" dirty="0"/>
              <a:t>! </a:t>
            </a:r>
          </a:p>
          <a:p>
            <a:endParaRPr lang="fi-FI" sz="2000" dirty="0"/>
          </a:p>
          <a:p>
            <a:r>
              <a:rPr lang="fi-FI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Eksoni</a:t>
            </a:r>
            <a:r>
              <a:rPr lang="fi-FI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fi-FI" sz="2000" dirty="0"/>
              <a:t>informaatiota sisältävä dna-jakso</a:t>
            </a:r>
          </a:p>
          <a:p>
            <a:endParaRPr lang="fi-FI" sz="2000" dirty="0"/>
          </a:p>
          <a:p>
            <a:r>
              <a:rPr lang="fi-FI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Introni = </a:t>
            </a:r>
            <a:r>
              <a:rPr lang="fi-FI" sz="2000" dirty="0"/>
              <a:t>ei sisällä geneettistä informaatiota </a:t>
            </a:r>
            <a:r>
              <a:rPr lang="fi-FI" sz="2000" dirty="0">
                <a:sym typeface="Wingdings" panose="05000000000000000000" pitchFamily="2" charset="2"/>
              </a:rPr>
              <a:t> silmukoidaan pois lähetti-rna:sta.</a:t>
            </a:r>
            <a:endParaRPr lang="fi-FI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roteiinisynteesi">
            <a:extLst>
              <a:ext uri="{FF2B5EF4-FFF2-40B4-BE49-F238E27FC236}">
                <a16:creationId xmlns:a16="http://schemas.microsoft.com/office/drawing/2014/main" id="{5A7B27D2-21CD-4037-8BB2-A9CF16B0B4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b="28339"/>
          <a:stretch/>
        </p:blipFill>
        <p:spPr bwMode="auto">
          <a:xfrm>
            <a:off x="7175500" y="620713"/>
            <a:ext cx="2825750" cy="1905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6259" name="Tekstikehys 2">
            <a:extLst>
              <a:ext uri="{FF2B5EF4-FFF2-40B4-BE49-F238E27FC236}">
                <a16:creationId xmlns:a16="http://schemas.microsoft.com/office/drawing/2014/main" id="{66CDB73C-C233-42DA-89E1-28B464E95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260351"/>
            <a:ext cx="424815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2000"/>
          </a:p>
          <a:p>
            <a:pPr eaLnBrk="1" hangingPunct="1"/>
            <a:r>
              <a:rPr lang="fi-FI" altLang="fi-FI" sz="2000"/>
              <a:t>4. </a:t>
            </a:r>
            <a:r>
              <a:rPr lang="fi-FI" altLang="fi-FI" sz="2000" u="sng"/>
              <a:t>Solulimassa tapahtuu</a:t>
            </a:r>
            <a:r>
              <a:rPr lang="fi-FI" altLang="fi-FI" sz="2000"/>
              <a:t>:</a:t>
            </a:r>
          </a:p>
          <a:p>
            <a:pPr eaLnBrk="1" hangingPunct="1"/>
            <a:endParaRPr lang="fi-FI" altLang="fi-FI" sz="2000"/>
          </a:p>
          <a:p>
            <a:pPr eaLnBrk="1" hangingPunct="1"/>
            <a:r>
              <a:rPr lang="fi-FI" altLang="fi-FI" sz="2800"/>
              <a:t>Lähetti-rna hakeutuu </a:t>
            </a:r>
            <a:r>
              <a:rPr lang="fi-FI" altLang="fi-FI" sz="2800" u="sng"/>
              <a:t>ribosomille (ribosomi-rna:lle)</a:t>
            </a:r>
          </a:p>
          <a:p>
            <a:pPr eaLnBrk="1" hangingPunct="1"/>
            <a:r>
              <a:rPr lang="fi-FI" altLang="fi-FI" sz="2800"/>
              <a:t>ja alkaa liukua sen sisässä. </a:t>
            </a:r>
          </a:p>
          <a:p>
            <a:pPr eaLnBrk="1" hangingPunct="1"/>
            <a:endParaRPr lang="fi-FI" altLang="fi-FI" sz="2000"/>
          </a:p>
          <a:p>
            <a:pPr eaLnBrk="1" hangingPunct="1"/>
            <a:endParaRPr lang="fi-FI" altLang="fi-FI" sz="2000"/>
          </a:p>
          <a:p>
            <a:pPr eaLnBrk="1" hangingPunct="1"/>
            <a:r>
              <a:rPr lang="fi-FI" altLang="fi-FI" sz="2800"/>
              <a:t>Paikalle tulee </a:t>
            </a:r>
            <a:r>
              <a:rPr lang="fi-FI" altLang="fi-FI" sz="2800" u="sng"/>
              <a:t>siirtäjä-rna</a:t>
            </a:r>
            <a:r>
              <a:rPr lang="fi-FI" altLang="fi-FI" sz="2800"/>
              <a:t>-molekyyleja, joilla on toisessa päässä antikodoni ja toisessa </a:t>
            </a:r>
          </a:p>
          <a:p>
            <a:pPr eaLnBrk="1" hangingPunct="1"/>
            <a:r>
              <a:rPr lang="fi-FI" altLang="fi-FI" sz="2800"/>
              <a:t>yksi aminohappo.  </a:t>
            </a:r>
          </a:p>
          <a:p>
            <a:pPr eaLnBrk="1" hangingPunct="1"/>
            <a:endParaRPr lang="fi-FI" altLang="fi-FI" sz="2000"/>
          </a:p>
          <a:p>
            <a:pPr eaLnBrk="1" hangingPunct="1"/>
            <a:endParaRPr lang="fi-FI" altLang="fi-FI" sz="2000"/>
          </a:p>
          <a:p>
            <a:pPr eaLnBrk="1" hangingPunct="1"/>
            <a:endParaRPr lang="fi-FI" altLang="fi-FI" sz="2000"/>
          </a:p>
        </p:txBody>
      </p:sp>
      <p:pic>
        <p:nvPicPr>
          <p:cNvPr id="96260" name="Picture 6" descr="http://www.biologyreference.com/images/biol_04_img0444.jpg">
            <a:extLst>
              <a:ext uri="{FF2B5EF4-FFF2-40B4-BE49-F238E27FC236}">
                <a16:creationId xmlns:a16="http://schemas.microsoft.com/office/drawing/2014/main" id="{889AE1D8-260E-4A4D-AF94-A310B2293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6" t="3534" r="50000" b="3014"/>
          <a:stretch>
            <a:fillRect/>
          </a:stretch>
        </p:blipFill>
        <p:spPr bwMode="auto">
          <a:xfrm>
            <a:off x="6765926" y="3009900"/>
            <a:ext cx="2016125" cy="301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61" name="Tekstiruutu 2">
            <a:extLst>
              <a:ext uri="{FF2B5EF4-FFF2-40B4-BE49-F238E27FC236}">
                <a16:creationId xmlns:a16="http://schemas.microsoft.com/office/drawing/2014/main" id="{289A6B8E-027F-42E6-86DB-76D1DB5C1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3212" y="3460825"/>
            <a:ext cx="152391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1600" i="1" dirty="0"/>
              <a:t>aminohappo</a:t>
            </a:r>
          </a:p>
        </p:txBody>
      </p:sp>
      <p:sp>
        <p:nvSpPr>
          <p:cNvPr id="96262" name="Tekstiruutu 3">
            <a:extLst>
              <a:ext uri="{FF2B5EF4-FFF2-40B4-BE49-F238E27FC236}">
                <a16:creationId xmlns:a16="http://schemas.microsoft.com/office/drawing/2014/main" id="{D930B228-C613-4CA3-9A07-DC84053C3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2051" y="5473489"/>
            <a:ext cx="13446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1600" i="1" dirty="0"/>
              <a:t>antikodoni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96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96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1" grpId="0"/>
      <p:bldP spid="9626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 descr="http://www.biologycorner.com/resources/translation01.gif">
            <a:extLst>
              <a:ext uri="{FF2B5EF4-FFF2-40B4-BE49-F238E27FC236}">
                <a16:creationId xmlns:a16="http://schemas.microsoft.com/office/drawing/2014/main" id="{6C0D34A4-821B-4E74-9C8B-593B434D8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718" y="0"/>
            <a:ext cx="4235188" cy="3176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283" name="Tekstiruutu 3">
            <a:extLst>
              <a:ext uri="{FF2B5EF4-FFF2-40B4-BE49-F238E27FC236}">
                <a16:creationId xmlns:a16="http://schemas.microsoft.com/office/drawing/2014/main" id="{EBB4AB85-DE21-4026-884A-32B7117B5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0700" y="542714"/>
            <a:ext cx="3589337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000" dirty="0"/>
              <a:t>5. </a:t>
            </a:r>
            <a:r>
              <a:rPr lang="fi-FI" altLang="fi-FI" sz="2000" u="sng" dirty="0"/>
              <a:t>Proteiini muodostuu</a:t>
            </a:r>
            <a:r>
              <a:rPr lang="fi-FI" altLang="fi-FI" sz="2000" dirty="0"/>
              <a:t>:</a:t>
            </a:r>
          </a:p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sz="2000" dirty="0" err="1"/>
              <a:t>Siirtäjä-rna:t</a:t>
            </a:r>
            <a:r>
              <a:rPr lang="fi-FI" altLang="fi-FI" sz="2000" dirty="0"/>
              <a:t> muodostavat lähetti-rna:lle </a:t>
            </a:r>
            <a:r>
              <a:rPr lang="fi-FI" altLang="fi-FI" sz="2000" dirty="0" err="1"/>
              <a:t>kodoniparit</a:t>
            </a:r>
            <a:r>
              <a:rPr lang="fi-FI" altLang="fi-FI" sz="2000" dirty="0"/>
              <a:t>.</a:t>
            </a:r>
          </a:p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sz="2000" dirty="0"/>
              <a:t>Samalla ne jättävät aminohapponsa. </a:t>
            </a:r>
          </a:p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sz="2000" dirty="0"/>
              <a:t>Aminohapoista muodostuu ketju. </a:t>
            </a:r>
            <a:endParaRPr lang="fi-FI" altLang="fi-FI" dirty="0"/>
          </a:p>
        </p:txBody>
      </p:sp>
      <p:sp>
        <p:nvSpPr>
          <p:cNvPr id="97284" name="Tekstiruutu 4">
            <a:extLst>
              <a:ext uri="{FF2B5EF4-FFF2-40B4-BE49-F238E27FC236}">
                <a16:creationId xmlns:a16="http://schemas.microsoft.com/office/drawing/2014/main" id="{A230188C-6E5F-4800-AE6D-84813C8BD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683" y="3405876"/>
            <a:ext cx="621293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000" dirty="0"/>
              <a:t>6. </a:t>
            </a:r>
            <a:r>
              <a:rPr lang="fi-FI" altLang="fi-FI" sz="2000" u="sng" dirty="0"/>
              <a:t>Proteiinin muodostus loppuu</a:t>
            </a:r>
            <a:r>
              <a:rPr lang="fi-FI" altLang="fi-FI" sz="2000" dirty="0"/>
              <a:t>:</a:t>
            </a:r>
          </a:p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sz="2000" dirty="0"/>
              <a:t>Kun lähetti-rna:ssa tulee vastaan </a:t>
            </a:r>
            <a:r>
              <a:rPr lang="fi-FI" altLang="fi-FI" sz="2000" u="sng" dirty="0"/>
              <a:t>lopetus-</a:t>
            </a:r>
            <a:r>
              <a:rPr lang="fi-FI" altLang="fi-FI" sz="2000" u="sng" dirty="0" err="1"/>
              <a:t>kodoni</a:t>
            </a:r>
            <a:r>
              <a:rPr lang="fi-FI" altLang="fi-FI" sz="2000" u="sng" dirty="0"/>
              <a:t>,</a:t>
            </a:r>
            <a:r>
              <a:rPr lang="fi-FI" altLang="fi-FI" sz="2000" dirty="0"/>
              <a:t> sitä vastaavaa antikodonia ei ole. </a:t>
            </a:r>
          </a:p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sz="2000" dirty="0"/>
              <a:t>-&gt; uutta aminohappoa ei tule </a:t>
            </a:r>
          </a:p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sz="2000" dirty="0"/>
              <a:t>-&gt; aminohappoketju katkeaa -&gt; valmis </a:t>
            </a:r>
            <a:r>
              <a:rPr lang="fi-FI" altLang="fi-FI" sz="2000" u="sng" dirty="0"/>
              <a:t>proteiini</a:t>
            </a:r>
            <a:endParaRPr lang="fi-FI" altLang="fi-FI" sz="2000" dirty="0"/>
          </a:p>
        </p:txBody>
      </p:sp>
      <p:pic>
        <p:nvPicPr>
          <p:cNvPr id="8" name="Picture 4" descr="proteiinisynteesi">
            <a:extLst>
              <a:ext uri="{FF2B5EF4-FFF2-40B4-BE49-F238E27FC236}">
                <a16:creationId xmlns:a16="http://schemas.microsoft.com/office/drawing/2014/main" id="{0E24C504-5C49-4490-84CF-DD85A579E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040188"/>
            <a:ext cx="2825750" cy="265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386" name="Picture 7" descr="Mirabilis_jalapa092OlgaB">
            <a:extLst>
              <a:ext uri="{FF2B5EF4-FFF2-40B4-BE49-F238E27FC236}">
                <a16:creationId xmlns:a16="http://schemas.microsoft.com/office/drawing/2014/main" id="{C394F79D-8577-44C3-807E-21FFB75E4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5" y="188913"/>
            <a:ext cx="478155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4387" name="Picture 8" descr="Mirabilis_jalapa__Four_Oclocks">
            <a:extLst>
              <a:ext uri="{FF2B5EF4-FFF2-40B4-BE49-F238E27FC236}">
                <a16:creationId xmlns:a16="http://schemas.microsoft.com/office/drawing/2014/main" id="{29906BB2-3167-49A0-BDBC-E660A0E5CC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1" y="2852739"/>
            <a:ext cx="5184775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4388" name="Picture 10" descr="Four_Oclocks">
            <a:extLst>
              <a:ext uri="{FF2B5EF4-FFF2-40B4-BE49-F238E27FC236}">
                <a16:creationId xmlns:a16="http://schemas.microsoft.com/office/drawing/2014/main" id="{631BE9E6-3146-4CE2-9C2C-3FB4B42967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1" y="1"/>
            <a:ext cx="3605213" cy="270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389" name="Tekstiruutu 1">
            <a:extLst>
              <a:ext uri="{FF2B5EF4-FFF2-40B4-BE49-F238E27FC236}">
                <a16:creationId xmlns:a16="http://schemas.microsoft.com/office/drawing/2014/main" id="{BB02F43A-8792-46C4-9831-07A47076A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1" y="4581525"/>
            <a:ext cx="27352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i-FI" altLang="fi-FI">
                <a:hlinkClick r:id="rId5"/>
              </a:rPr>
              <a:t>https://www.youtube.com/watch?v=h5mJbP23Buo</a:t>
            </a:r>
            <a:endParaRPr lang="fi-FI" altLang="fi-FI"/>
          </a:p>
          <a:p>
            <a:r>
              <a:rPr lang="fi-FI" altLang="fi-FI"/>
              <a:t>proteiinisynteesi hauskasti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7FFB4D-F138-44CF-801B-8348804FED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Perimä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4979550-EED1-43D0-941C-DA79D4582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8688" y="3500438"/>
            <a:ext cx="6400800" cy="17526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fi-FI" dirty="0"/>
              <a:t>Kpl 6</a:t>
            </a:r>
          </a:p>
        </p:txBody>
      </p:sp>
    </p:spTree>
    <p:extLst>
      <p:ext uri="{BB962C8B-B14F-4D97-AF65-F5344CB8AC3E}">
        <p14:creationId xmlns:p14="http://schemas.microsoft.com/office/powerpoint/2010/main" val="131881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5" descr="XY">
            <a:extLst>
              <a:ext uri="{FF2B5EF4-FFF2-40B4-BE49-F238E27FC236}">
                <a16:creationId xmlns:a16="http://schemas.microsoft.com/office/drawing/2014/main" id="{9A9A62E1-F8BA-46EC-8D64-0D63AFED99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9" y="333375"/>
            <a:ext cx="388937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5" name="Picture 9" descr="DNAheliksi">
            <a:extLst>
              <a:ext uri="{FF2B5EF4-FFF2-40B4-BE49-F238E27FC236}">
                <a16:creationId xmlns:a16="http://schemas.microsoft.com/office/drawing/2014/main" id="{689940F7-E576-49B5-85F2-FB48B5073E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3" y="5229225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6" name="Picture 11" descr="dnahelmi">
            <a:extLst>
              <a:ext uri="{FF2B5EF4-FFF2-40B4-BE49-F238E27FC236}">
                <a16:creationId xmlns:a16="http://schemas.microsoft.com/office/drawing/2014/main" id="{70605B57-B8E1-4DED-B250-D814FA9713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200" y="3716339"/>
            <a:ext cx="371475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7" name="Tekstiruutu 1">
            <a:extLst>
              <a:ext uri="{FF2B5EF4-FFF2-40B4-BE49-F238E27FC236}">
                <a16:creationId xmlns:a16="http://schemas.microsoft.com/office/drawing/2014/main" id="{4B557A69-0FCD-4153-8FD6-4DD1CE68D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8" y="504825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000"/>
              <a:t>KROMOSOMISTO</a:t>
            </a:r>
          </a:p>
        </p:txBody>
      </p:sp>
      <p:sp>
        <p:nvSpPr>
          <p:cNvPr id="3" name="Alanuoli 2">
            <a:extLst>
              <a:ext uri="{FF2B5EF4-FFF2-40B4-BE49-F238E27FC236}">
                <a16:creationId xmlns:a16="http://schemas.microsoft.com/office/drawing/2014/main" id="{99383B3D-22A6-4FC1-AF5E-D8A096BDA406}"/>
              </a:ext>
            </a:extLst>
          </p:cNvPr>
          <p:cNvSpPr/>
          <p:nvPr/>
        </p:nvSpPr>
        <p:spPr>
          <a:xfrm>
            <a:off x="8474075" y="993775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6577BCA-52AB-403E-A845-8F4EC3098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4089" y="2349501"/>
            <a:ext cx="31638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i-FI" altLang="fi-FI"/>
              <a:t>VASTINKROMOSOMIPARIT (IHMISELLÄ), 2n</a:t>
            </a:r>
          </a:p>
        </p:txBody>
      </p:sp>
      <p:sp>
        <p:nvSpPr>
          <p:cNvPr id="6" name="Alanuoli 5">
            <a:extLst>
              <a:ext uri="{FF2B5EF4-FFF2-40B4-BE49-F238E27FC236}">
                <a16:creationId xmlns:a16="http://schemas.microsoft.com/office/drawing/2014/main" id="{A9740C70-DB35-4FFE-96A3-CFEBDBED0F9C}"/>
              </a:ext>
            </a:extLst>
          </p:cNvPr>
          <p:cNvSpPr/>
          <p:nvPr/>
        </p:nvSpPr>
        <p:spPr>
          <a:xfrm>
            <a:off x="8567739" y="3286125"/>
            <a:ext cx="333375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1ACAFCF0-2F89-4E96-A165-02761268B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6638" y="4221163"/>
            <a:ext cx="27114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i-FI" altLang="fi-FI"/>
              <a:t>DNA</a:t>
            </a:r>
          </a:p>
          <a:p>
            <a:pPr algn="ctr" eaLnBrk="1" hangingPunct="1"/>
            <a:r>
              <a:rPr lang="fi-FI" altLang="fi-FI"/>
              <a:t>deoksiribonukleiinihappo</a:t>
            </a:r>
          </a:p>
        </p:txBody>
      </p:sp>
      <p:sp>
        <p:nvSpPr>
          <p:cNvPr id="2" name="Alanuoli 1">
            <a:extLst>
              <a:ext uri="{FF2B5EF4-FFF2-40B4-BE49-F238E27FC236}">
                <a16:creationId xmlns:a16="http://schemas.microsoft.com/office/drawing/2014/main" id="{47B4D179-6636-457D-8A6B-0DBF21370AB3}"/>
              </a:ext>
            </a:extLst>
          </p:cNvPr>
          <p:cNvSpPr/>
          <p:nvPr/>
        </p:nvSpPr>
        <p:spPr>
          <a:xfrm>
            <a:off x="8567739" y="4867275"/>
            <a:ext cx="242887" cy="603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D879CD6-6F33-44C4-B0DD-FBAF681C8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3663" y="5680075"/>
            <a:ext cx="2343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i-FI" altLang="fi-FI"/>
              <a:t>Geeni ja alleeli</a:t>
            </a:r>
          </a:p>
        </p:txBody>
      </p:sp>
    </p:spTree>
    <p:extLst>
      <p:ext uri="{BB962C8B-B14F-4D97-AF65-F5344CB8AC3E}">
        <p14:creationId xmlns:p14="http://schemas.microsoft.com/office/powerpoint/2010/main" val="375222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7" grpId="0"/>
      <p:bldP spid="3" grpId="0" animBg="1"/>
      <p:bldP spid="5" grpId="0"/>
      <p:bldP spid="7" grpId="0"/>
      <p:bldP spid="2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48F87E-48CB-452A-8FD4-481907598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3F0D39-A435-4A37-9A7C-675D6BF18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743960"/>
            <a:ext cx="9603275" cy="4279768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Kromosomisto</a:t>
            </a:r>
            <a:r>
              <a:rPr lang="fi-FI" sz="3200" dirty="0"/>
              <a:t> = yhden eliön kaikki kromosomit</a:t>
            </a:r>
          </a:p>
          <a:p>
            <a:pPr>
              <a:defRPr/>
            </a:pP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Kromosomi</a:t>
            </a:r>
            <a:r>
              <a:rPr lang="fi-FI" sz="3200" dirty="0"/>
              <a:t> = pätkä dna:ta</a:t>
            </a:r>
          </a:p>
          <a:p>
            <a:pPr lvl="1">
              <a:defRPr/>
            </a:pPr>
            <a:r>
              <a:rPr lang="fi-FI" sz="2800" dirty="0"/>
              <a:t>Vastinkromosomi / kromosomipari = jokaisen kromosomin geeneiltään identtinen kromosomi</a:t>
            </a:r>
          </a:p>
          <a:p>
            <a:pPr>
              <a:defRPr/>
            </a:pP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Geeni</a:t>
            </a:r>
            <a:r>
              <a:rPr lang="fi-FI" sz="3200" dirty="0"/>
              <a:t> = pätkä kromosomia / DNA:ta</a:t>
            </a:r>
          </a:p>
          <a:p>
            <a:pPr lvl="1">
              <a:defRPr/>
            </a:pPr>
            <a:r>
              <a:rPr lang="fi-FI" sz="2800" dirty="0"/>
              <a:t>Jokainen geeni vaikuttaa yhteen ominaisuuteen</a:t>
            </a:r>
          </a:p>
          <a:p>
            <a:pPr lvl="1">
              <a:defRPr/>
            </a:pPr>
            <a:r>
              <a:rPr lang="fi-FI" sz="2800" dirty="0"/>
              <a:t>Vaikutustapoja voi olla useita </a:t>
            </a:r>
            <a:r>
              <a:rPr lang="fi-FI" sz="2800" dirty="0">
                <a:sym typeface="Wingdings" panose="05000000000000000000" pitchFamily="2" charset="2"/>
              </a:rPr>
              <a:t> geenin alleelit eli geenin muodot</a:t>
            </a:r>
          </a:p>
          <a:p>
            <a:pPr lvl="2">
              <a:defRPr/>
            </a:pPr>
            <a:r>
              <a:rPr lang="fi-FI" sz="2600" dirty="0">
                <a:sym typeface="Wingdings" panose="05000000000000000000" pitchFamily="2" charset="2"/>
              </a:rPr>
              <a:t>Syntyneet mutaatioiden kautta</a:t>
            </a:r>
            <a:endParaRPr lang="fi-FI" sz="2600" dirty="0"/>
          </a:p>
          <a:p>
            <a:pPr marL="547687" lvl="2" indent="0">
              <a:buNone/>
              <a:defRPr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2013187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11" descr="DNA">
            <a:extLst>
              <a:ext uri="{FF2B5EF4-FFF2-40B4-BE49-F238E27FC236}">
                <a16:creationId xmlns:a16="http://schemas.microsoft.com/office/drawing/2014/main" id="{83768D66-9431-44C8-A5B8-FE6670B90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2997200"/>
            <a:ext cx="2286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59" name="Picture 5" descr="200px-Dna-split">
            <a:extLst>
              <a:ext uri="{FF2B5EF4-FFF2-40B4-BE49-F238E27FC236}">
                <a16:creationId xmlns:a16="http://schemas.microsoft.com/office/drawing/2014/main" id="{574C0216-ACB0-42BF-8E4A-5EF451446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1484314"/>
            <a:ext cx="19050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0" name="Picture 13" descr="ATP">
            <a:extLst>
              <a:ext uri="{FF2B5EF4-FFF2-40B4-BE49-F238E27FC236}">
                <a16:creationId xmlns:a16="http://schemas.microsoft.com/office/drawing/2014/main" id="{0FA52507-B2B1-4064-B92D-1FDAE2ABF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564" y="981076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1" name="Tekstikehys 5">
            <a:extLst>
              <a:ext uri="{FF2B5EF4-FFF2-40B4-BE49-F238E27FC236}">
                <a16:creationId xmlns:a16="http://schemas.microsoft.com/office/drawing/2014/main" id="{048BBE8F-F045-456F-A0F1-6A3BE19A2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260350"/>
            <a:ext cx="60483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/>
              <a:t>DNA:n kaksoisjuoste koostuu yhteenliittyneistä nukleotideista. </a:t>
            </a:r>
          </a:p>
        </p:txBody>
      </p:sp>
      <p:sp>
        <p:nvSpPr>
          <p:cNvPr id="70662" name="Tekstikehys 8">
            <a:extLst>
              <a:ext uri="{FF2B5EF4-FFF2-40B4-BE49-F238E27FC236}">
                <a16:creationId xmlns:a16="http://schemas.microsoft.com/office/drawing/2014/main" id="{CA4D6A7D-600D-4551-BD25-4C0E21875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3" y="333375"/>
            <a:ext cx="1657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/>
              <a:t>NUKLEOTIDI</a:t>
            </a:r>
          </a:p>
        </p:txBody>
      </p:sp>
      <p:sp>
        <p:nvSpPr>
          <p:cNvPr id="70663" name="Tekstikehys 10">
            <a:extLst>
              <a:ext uri="{FF2B5EF4-FFF2-40B4-BE49-F238E27FC236}">
                <a16:creationId xmlns:a16="http://schemas.microsoft.com/office/drawing/2014/main" id="{EA5A163E-73AE-4760-90D9-128B731DC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5" y="1268414"/>
            <a:ext cx="935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/>
              <a:t>sokeri</a:t>
            </a:r>
          </a:p>
        </p:txBody>
      </p:sp>
      <p:sp>
        <p:nvSpPr>
          <p:cNvPr id="70664" name="Tekstikehys 11">
            <a:extLst>
              <a:ext uri="{FF2B5EF4-FFF2-40B4-BE49-F238E27FC236}">
                <a16:creationId xmlns:a16="http://schemas.microsoft.com/office/drawing/2014/main" id="{5CB4D13F-BB97-489F-991A-93D69C279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2851" y="2060575"/>
            <a:ext cx="1223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/>
              <a:t>fosfaatti</a:t>
            </a:r>
          </a:p>
        </p:txBody>
      </p:sp>
      <p:sp>
        <p:nvSpPr>
          <p:cNvPr id="70665" name="Tekstikehys 12">
            <a:extLst>
              <a:ext uri="{FF2B5EF4-FFF2-40B4-BE49-F238E27FC236}">
                <a16:creationId xmlns:a16="http://schemas.microsoft.com/office/drawing/2014/main" id="{DB3562CF-E674-4C38-A8A3-24ADCFD0F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5013" y="908050"/>
            <a:ext cx="7921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/>
              <a:t>emäs</a:t>
            </a:r>
          </a:p>
        </p:txBody>
      </p:sp>
      <p:sp>
        <p:nvSpPr>
          <p:cNvPr id="70666" name="Tekstikehys 13">
            <a:extLst>
              <a:ext uri="{FF2B5EF4-FFF2-40B4-BE49-F238E27FC236}">
                <a16:creationId xmlns:a16="http://schemas.microsoft.com/office/drawing/2014/main" id="{3B9839BF-2B87-4B8A-BA6B-229136392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8300" y="2420939"/>
            <a:ext cx="21605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/>
              <a:t>emäsparisääntö</a:t>
            </a:r>
          </a:p>
        </p:txBody>
      </p:sp>
      <p:sp>
        <p:nvSpPr>
          <p:cNvPr id="70667" name="Tekstikehys 14">
            <a:extLst>
              <a:ext uri="{FF2B5EF4-FFF2-40B4-BE49-F238E27FC236}">
                <a16:creationId xmlns:a16="http://schemas.microsoft.com/office/drawing/2014/main" id="{F19073FC-6215-4A83-8CC8-B44A64641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3" y="4027489"/>
            <a:ext cx="2089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dirty="0" err="1"/>
              <a:t>tymiini</a:t>
            </a:r>
            <a:r>
              <a:rPr lang="fi-FI" altLang="fi-FI" dirty="0"/>
              <a:t> – </a:t>
            </a:r>
            <a:r>
              <a:rPr lang="fi-FI" altLang="fi-FI" dirty="0" err="1"/>
              <a:t>adeniini</a:t>
            </a:r>
            <a:endParaRPr lang="fi-FI" altLang="fi-FI" dirty="0"/>
          </a:p>
          <a:p>
            <a:pPr eaLnBrk="1" hangingPunct="1"/>
            <a:endParaRPr lang="fi-FI" altLang="fi-FI" dirty="0"/>
          </a:p>
          <a:p>
            <a:pPr eaLnBrk="1" hangingPunct="1"/>
            <a:endParaRPr lang="fi-FI" altLang="fi-FI" dirty="0"/>
          </a:p>
          <a:p>
            <a:pPr eaLnBrk="1" hangingPunct="1"/>
            <a:r>
              <a:rPr lang="fi-FI" altLang="fi-FI" dirty="0" err="1"/>
              <a:t>guaniini</a:t>
            </a:r>
            <a:r>
              <a:rPr lang="fi-FI" altLang="fi-FI" dirty="0"/>
              <a:t> – </a:t>
            </a:r>
            <a:r>
              <a:rPr lang="fi-FI" altLang="fi-FI" dirty="0" err="1"/>
              <a:t>sytosiini</a:t>
            </a:r>
            <a:r>
              <a:rPr lang="fi-FI" alt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983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/>
      <p:bldP spid="70662" grpId="0"/>
      <p:bldP spid="70663" grpId="0"/>
      <p:bldP spid="70664" grpId="0"/>
      <p:bldP spid="70665" grpId="0"/>
      <p:bldP spid="70666" grpId="0"/>
      <p:bldP spid="706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Otsikko 1">
            <a:extLst>
              <a:ext uri="{FF2B5EF4-FFF2-40B4-BE49-F238E27FC236}">
                <a16:creationId xmlns:a16="http://schemas.microsoft.com/office/drawing/2014/main" id="{6A45CBEB-6982-4344-9120-5EFD42740E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Miten dna toimii?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A0FD052-6A19-464F-88B9-B81BE78FFA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fi-FI" sz="2400" dirty="0"/>
              <a:t>Geenin toiminta: viestin välitystä tumasta solulimaan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70" name="Picture 2" descr="http://student.ccbcmd.edu/~gkaiser/biotutorials/dna/images/DNAbases.jpg">
            <a:extLst>
              <a:ext uri="{FF2B5EF4-FFF2-40B4-BE49-F238E27FC236}">
                <a16:creationId xmlns:a16="http://schemas.microsoft.com/office/drawing/2014/main" id="{CE856560-3EFD-4D15-A224-B7F7B1688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4" y="1125539"/>
            <a:ext cx="4618037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Otsikko 1">
            <a:extLst>
              <a:ext uri="{FF2B5EF4-FFF2-40B4-BE49-F238E27FC236}">
                <a16:creationId xmlns:a16="http://schemas.microsoft.com/office/drawing/2014/main" id="{9D0E1B2D-13C5-48B9-9919-254766FB6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288" y="1889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fi-FI"/>
              <a:t>  </a:t>
            </a:r>
          </a:p>
        </p:txBody>
      </p:sp>
      <p:sp>
        <p:nvSpPr>
          <p:cNvPr id="71683" name="Sisällön paikkamerkki 2">
            <a:extLst>
              <a:ext uri="{FF2B5EF4-FFF2-40B4-BE49-F238E27FC236}">
                <a16:creationId xmlns:a16="http://schemas.microsoft.com/office/drawing/2014/main" id="{427D850D-0156-46DD-9406-FF8361823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0" y="476251"/>
            <a:ext cx="8229600" cy="4525963"/>
          </a:xfrm>
        </p:spPr>
        <p:txBody>
          <a:bodyPr/>
          <a:lstStyle/>
          <a:p>
            <a:pPr lvl="1" eaLnBrk="1" hangingPunct="1"/>
            <a:endParaRPr lang="fi-FI" altLang="fi-FI" dirty="0"/>
          </a:p>
          <a:p>
            <a:pPr lvl="1" eaLnBrk="1" hangingPunct="1"/>
            <a:r>
              <a:rPr lang="fi-FI" altLang="fi-FI" sz="2000" dirty="0"/>
              <a:t>Emäsosia neljä: </a:t>
            </a:r>
            <a:r>
              <a:rPr lang="fi-FI" altLang="fi-FI" sz="2000" dirty="0" err="1"/>
              <a:t>adeniini</a:t>
            </a:r>
            <a:r>
              <a:rPr lang="fi-FI" altLang="fi-FI" sz="2000" dirty="0"/>
              <a:t> (A) – </a:t>
            </a:r>
            <a:r>
              <a:rPr lang="fi-FI" altLang="fi-FI" sz="2000" dirty="0" err="1"/>
              <a:t>tymiini</a:t>
            </a:r>
            <a:r>
              <a:rPr lang="fi-FI" altLang="fi-FI" sz="2000" dirty="0"/>
              <a:t> (T), </a:t>
            </a:r>
            <a:r>
              <a:rPr lang="fi-FI" altLang="fi-FI" sz="2000" dirty="0" err="1"/>
              <a:t>guaniini</a:t>
            </a:r>
            <a:r>
              <a:rPr lang="fi-FI" altLang="fi-FI" sz="2000" dirty="0"/>
              <a:t> (G) – </a:t>
            </a:r>
            <a:r>
              <a:rPr lang="fi-FI" altLang="fi-FI" sz="2000" dirty="0" err="1"/>
              <a:t>sytosiini</a:t>
            </a:r>
            <a:r>
              <a:rPr lang="fi-FI" altLang="fi-FI" sz="2000" dirty="0"/>
              <a:t> (C) </a:t>
            </a:r>
          </a:p>
          <a:p>
            <a:pPr lvl="2" eaLnBrk="1" hangingPunct="1"/>
            <a:r>
              <a:rPr lang="fi-FI" altLang="fi-FI" sz="1800" dirty="0"/>
              <a:t>Ovat liittyneet yhteen emäsparisäännön mukaan *</a:t>
            </a:r>
          </a:p>
          <a:p>
            <a:pPr lvl="1" eaLnBrk="1" hangingPunct="1">
              <a:buFontTx/>
              <a:buNone/>
            </a:pPr>
            <a:endParaRPr lang="fi-FI" altLang="fi-FI" dirty="0"/>
          </a:p>
        </p:txBody>
      </p:sp>
      <p:pic>
        <p:nvPicPr>
          <p:cNvPr id="136196" name="Picture 11" descr="DNA">
            <a:extLst>
              <a:ext uri="{FF2B5EF4-FFF2-40B4-BE49-F238E27FC236}">
                <a16:creationId xmlns:a16="http://schemas.microsoft.com/office/drawing/2014/main" id="{D17AB00D-9351-4128-BA21-F0ABA4BAF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213" y="2781300"/>
            <a:ext cx="2286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5" name="Tekstikehys 4">
            <a:extLst>
              <a:ext uri="{FF2B5EF4-FFF2-40B4-BE49-F238E27FC236}">
                <a16:creationId xmlns:a16="http://schemas.microsoft.com/office/drawing/2014/main" id="{B1AF0616-403E-4873-B0C9-D16676765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4" y="3009901"/>
            <a:ext cx="28289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sz="2000" dirty="0"/>
              <a:t>* </a:t>
            </a:r>
            <a:r>
              <a:rPr lang="fi-FI" altLang="fi-FI" sz="2000" dirty="0" err="1"/>
              <a:t>adeniini</a:t>
            </a:r>
            <a:r>
              <a:rPr lang="fi-FI" altLang="fi-FI" sz="2000" dirty="0"/>
              <a:t> – </a:t>
            </a:r>
            <a:r>
              <a:rPr lang="fi-FI" altLang="fi-FI" sz="2000" dirty="0" err="1"/>
              <a:t>tymiini</a:t>
            </a:r>
            <a:endParaRPr lang="fi-FI" altLang="fi-FI" sz="2000" dirty="0"/>
          </a:p>
          <a:p>
            <a:pPr eaLnBrk="1" hangingPunct="1"/>
            <a:endParaRPr lang="fi-FI" altLang="fi-FI" sz="2000" dirty="0"/>
          </a:p>
          <a:p>
            <a:pPr eaLnBrk="1" hangingPunct="1"/>
            <a:r>
              <a:rPr lang="fi-FI" altLang="fi-FI" sz="2000" dirty="0" err="1"/>
              <a:t>guaniini</a:t>
            </a:r>
            <a:r>
              <a:rPr lang="fi-FI" altLang="fi-FI" sz="2000" dirty="0"/>
              <a:t> – </a:t>
            </a:r>
            <a:r>
              <a:rPr lang="fi-FI" altLang="fi-FI" sz="2000" dirty="0" err="1"/>
              <a:t>sytosiini</a:t>
            </a:r>
            <a:r>
              <a:rPr lang="fi-FI" altLang="fi-FI" sz="2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E722CC86-812C-4989-AEC2-47B908632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1" y="836614"/>
            <a:ext cx="58324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3200"/>
              <a:t>Toisen emäkset muodostavat geenin, joka on satoja tai tuhansia emäksiä pitkä..</a:t>
            </a:r>
          </a:p>
        </p:txBody>
      </p:sp>
      <p:pic>
        <p:nvPicPr>
          <p:cNvPr id="3" name="Picture 11" descr="DNA">
            <a:extLst>
              <a:ext uri="{FF2B5EF4-FFF2-40B4-BE49-F238E27FC236}">
                <a16:creationId xmlns:a16="http://schemas.microsoft.com/office/drawing/2014/main" id="{EFA5DD4F-6CFD-40C1-A8AF-63D272FB5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150" y="3216275"/>
            <a:ext cx="2286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0A33BF5E-79FB-4F2F-B1BD-38C4A65EA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9" y="3213101"/>
            <a:ext cx="34575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/>
              <a:t>&lt;- Geenin emäsjärjestystä: </a:t>
            </a:r>
          </a:p>
          <a:p>
            <a:pPr eaLnBrk="1" hangingPunct="1"/>
            <a:r>
              <a:rPr lang="fi-FI" altLang="fi-FI"/>
              <a:t>A, C, A, 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ia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</TotalTime>
  <Words>397</Words>
  <Application>Microsoft Office PowerPoint</Application>
  <PresentationFormat>Laajakuva</PresentationFormat>
  <Paragraphs>106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</vt:lpstr>
      <vt:lpstr>Galleria</vt:lpstr>
      <vt:lpstr>PowerPoint-esitys</vt:lpstr>
      <vt:lpstr>Perimä</vt:lpstr>
      <vt:lpstr>PowerPoint-esitys</vt:lpstr>
      <vt:lpstr>Käsitteitä</vt:lpstr>
      <vt:lpstr>PowerPoint-esitys</vt:lpstr>
      <vt:lpstr>Miten dna toimii?</vt:lpstr>
      <vt:lpstr>PowerPoint-esitys</vt:lpstr>
      <vt:lpstr> 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Ulla-Maija Wallin</dc:creator>
  <cp:lastModifiedBy>Ulla-Maija Wallin</cp:lastModifiedBy>
  <cp:revision>2</cp:revision>
  <dcterms:created xsi:type="dcterms:W3CDTF">2019-11-28T09:29:31Z</dcterms:created>
  <dcterms:modified xsi:type="dcterms:W3CDTF">2019-11-28T09:39:26Z</dcterms:modified>
</cp:coreProperties>
</file>