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18"/>
  </p:notesMasterIdLst>
  <p:handoutMasterIdLst>
    <p:handoutMasterId r:id="rId19"/>
  </p:handoutMasterIdLst>
  <p:sldIdLst>
    <p:sldId id="317" r:id="rId5"/>
    <p:sldId id="583" r:id="rId6"/>
    <p:sldId id="584" r:id="rId7"/>
    <p:sldId id="555" r:id="rId8"/>
    <p:sldId id="582" r:id="rId9"/>
    <p:sldId id="586" r:id="rId10"/>
    <p:sldId id="569" r:id="rId11"/>
    <p:sldId id="574" r:id="rId12"/>
    <p:sldId id="570" r:id="rId13"/>
    <p:sldId id="571" r:id="rId14"/>
    <p:sldId id="572" r:id="rId15"/>
    <p:sldId id="573" r:id="rId16"/>
    <p:sldId id="581" r:id="rId17"/>
  </p:sldIdLst>
  <p:sldSz cx="9144000" cy="6858000" type="screen4x3"/>
  <p:notesSz cx="6858000" cy="9926638"/>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82B0"/>
    <a:srgbClr val="AECFE2"/>
    <a:srgbClr val="B4BBD6"/>
    <a:srgbClr val="C29D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49"/>
  </p:normalViewPr>
  <p:slideViewPr>
    <p:cSldViewPr snapToGrid="0" snapToObjects="1" showGuides="1">
      <p:cViewPr varScale="1">
        <p:scale>
          <a:sx n="62" d="100"/>
          <a:sy n="62" d="100"/>
        </p:scale>
        <p:origin x="1216" y="4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40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4DA29E-3646-43A0-B644-FB9FCDF78F6B}"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i-FI"/>
        </a:p>
      </dgm:t>
    </dgm:pt>
    <dgm:pt modelId="{2ECC4B93-A677-45CF-BFD0-85528DC67CEA}">
      <dgm:prSet phldrT="[Teksti]"/>
      <dgm:spPr/>
      <dgm:t>
        <a:bodyPr/>
        <a:lstStyle/>
        <a:p>
          <a:r>
            <a:rPr lang="fi-FI" dirty="0" smtClean="0">
              <a:solidFill>
                <a:schemeClr val="bg1"/>
              </a:solidFill>
            </a:rPr>
            <a:t>Saavutettavasti ja asiakaslähtöisesti</a:t>
          </a:r>
          <a:endParaRPr lang="fi-FI" dirty="0">
            <a:solidFill>
              <a:schemeClr val="bg1"/>
            </a:solidFill>
          </a:endParaRPr>
        </a:p>
      </dgm:t>
    </dgm:pt>
    <dgm:pt modelId="{0D158629-3B2C-42E2-8ACE-6E70C3CB3B09}" type="parTrans" cxnId="{D136D051-872B-4582-B4EC-4A3EFE363CAA}">
      <dgm:prSet/>
      <dgm:spPr/>
      <dgm:t>
        <a:bodyPr/>
        <a:lstStyle/>
        <a:p>
          <a:endParaRPr lang="fi-FI"/>
        </a:p>
      </dgm:t>
    </dgm:pt>
    <dgm:pt modelId="{FE5FB5C0-FF8E-4887-A73F-BF20A2FD8C79}" type="sibTrans" cxnId="{D136D051-872B-4582-B4EC-4A3EFE363CAA}">
      <dgm:prSet/>
      <dgm:spPr/>
      <dgm:t>
        <a:bodyPr/>
        <a:lstStyle/>
        <a:p>
          <a:endParaRPr lang="fi-FI"/>
        </a:p>
      </dgm:t>
    </dgm:pt>
    <dgm:pt modelId="{384AD8EA-0D10-4529-9C7E-6575851FEBB6}">
      <dgm:prSet phldrT="[Teksti]" custT="1"/>
      <dgm:spPr/>
      <dgm:t>
        <a:bodyPr/>
        <a:lstStyle/>
        <a:p>
          <a:r>
            <a:rPr lang="fi-FI" sz="1200" i="0" dirty="0" smtClean="0"/>
            <a:t>Jokaisella on mahdollisuudet ja taidot tehdä tietoisesti suunnitelmia sekä koulutus- ja työurapäätöksiä muuttuvassa työn maailmassa</a:t>
          </a:r>
          <a:endParaRPr lang="fi-FI" sz="1200" i="0" dirty="0"/>
        </a:p>
      </dgm:t>
    </dgm:pt>
    <dgm:pt modelId="{2E327E1E-42A2-44C3-ACF9-504EBBA461A3}" type="parTrans" cxnId="{085F21FD-DD0D-4BD9-8E42-27BC89DB392B}">
      <dgm:prSet/>
      <dgm:spPr/>
      <dgm:t>
        <a:bodyPr/>
        <a:lstStyle/>
        <a:p>
          <a:endParaRPr lang="fi-FI"/>
        </a:p>
      </dgm:t>
    </dgm:pt>
    <dgm:pt modelId="{B38D32C8-FD77-46A7-8EBE-24399C09C172}" type="sibTrans" cxnId="{085F21FD-DD0D-4BD9-8E42-27BC89DB392B}">
      <dgm:prSet/>
      <dgm:spPr/>
      <dgm:t>
        <a:bodyPr/>
        <a:lstStyle/>
        <a:p>
          <a:endParaRPr lang="fi-FI"/>
        </a:p>
      </dgm:t>
    </dgm:pt>
    <dgm:pt modelId="{23956F88-9CBA-40AC-973C-802F36F5E162}">
      <dgm:prSet phldrT="[Teksti]"/>
      <dgm:spPr/>
      <dgm:t>
        <a:bodyPr/>
        <a:lstStyle/>
        <a:p>
          <a:r>
            <a:rPr lang="fi-FI" dirty="0" smtClean="0">
              <a:solidFill>
                <a:schemeClr val="bg1"/>
              </a:solidFill>
            </a:rPr>
            <a:t>Digitaalisesti ja monikanavaisesti</a:t>
          </a:r>
          <a:endParaRPr lang="fi-FI" dirty="0">
            <a:solidFill>
              <a:schemeClr val="bg1"/>
            </a:solidFill>
          </a:endParaRPr>
        </a:p>
      </dgm:t>
    </dgm:pt>
    <dgm:pt modelId="{223572AF-36B5-40F4-97D8-A2D2C0C9B2DD}" type="parTrans" cxnId="{5280F317-57B7-4643-B643-915DB6DC1492}">
      <dgm:prSet/>
      <dgm:spPr/>
      <dgm:t>
        <a:bodyPr/>
        <a:lstStyle/>
        <a:p>
          <a:endParaRPr lang="fi-FI"/>
        </a:p>
      </dgm:t>
    </dgm:pt>
    <dgm:pt modelId="{69E21912-9066-44B5-83A1-8DA2B975F3A1}" type="sibTrans" cxnId="{5280F317-57B7-4643-B643-915DB6DC1492}">
      <dgm:prSet/>
      <dgm:spPr/>
      <dgm:t>
        <a:bodyPr/>
        <a:lstStyle/>
        <a:p>
          <a:endParaRPr lang="fi-FI"/>
        </a:p>
      </dgm:t>
    </dgm:pt>
    <dgm:pt modelId="{2F9DF72A-4B4A-4F82-B4F5-57186EC5DFFD}">
      <dgm:prSet phldrT="[Teksti]" custT="1"/>
      <dgm:spPr/>
      <dgm:t>
        <a:bodyPr/>
        <a:lstStyle/>
        <a:p>
          <a:r>
            <a:rPr lang="fi-FI" sz="1200" i="0" dirty="0" smtClean="0"/>
            <a:t>Toimiva jatkuvan oppimisen digitaalinen palvelukokonaisuus, jossa ohjaus ja urasuunnittelunäkökulma ovat keskiössä palvellen sujuvasti elinikäistä oppijaa mm. tekoälyä hyödyntäen</a:t>
          </a:r>
          <a:endParaRPr lang="fi-FI" sz="1200" dirty="0"/>
        </a:p>
      </dgm:t>
    </dgm:pt>
    <dgm:pt modelId="{C8153696-6BFC-43FF-944B-F9DBEEAB1281}" type="parTrans" cxnId="{D18717B8-06DA-42ED-AF46-2AAE2D5D1D0E}">
      <dgm:prSet/>
      <dgm:spPr/>
      <dgm:t>
        <a:bodyPr/>
        <a:lstStyle/>
        <a:p>
          <a:endParaRPr lang="fi-FI"/>
        </a:p>
      </dgm:t>
    </dgm:pt>
    <dgm:pt modelId="{B7935982-1AC6-4CC8-BB97-11F0DCF71820}" type="sibTrans" cxnId="{D18717B8-06DA-42ED-AF46-2AAE2D5D1D0E}">
      <dgm:prSet/>
      <dgm:spPr/>
      <dgm:t>
        <a:bodyPr/>
        <a:lstStyle/>
        <a:p>
          <a:endParaRPr lang="fi-FI"/>
        </a:p>
      </dgm:t>
    </dgm:pt>
    <dgm:pt modelId="{7AE1C933-3E14-4594-86AD-81965A9CB391}">
      <dgm:prSet phldrT="[Teksti]"/>
      <dgm:spPr/>
      <dgm:t>
        <a:bodyPr/>
        <a:lstStyle/>
        <a:p>
          <a:r>
            <a:rPr lang="fi-FI" dirty="0" smtClean="0"/>
            <a:t>Laadukkaasti</a:t>
          </a:r>
          <a:endParaRPr lang="fi-FI" dirty="0"/>
        </a:p>
      </dgm:t>
    </dgm:pt>
    <dgm:pt modelId="{E73B5B7E-2A7F-4BD1-8947-9665AF6E9003}" type="parTrans" cxnId="{F8327C2F-34C3-4318-BDA3-7C18945BBE01}">
      <dgm:prSet/>
      <dgm:spPr/>
      <dgm:t>
        <a:bodyPr/>
        <a:lstStyle/>
        <a:p>
          <a:endParaRPr lang="fi-FI"/>
        </a:p>
      </dgm:t>
    </dgm:pt>
    <dgm:pt modelId="{1432F776-9242-4932-8A24-B0A5865AFB8D}" type="sibTrans" cxnId="{F8327C2F-34C3-4318-BDA3-7C18945BBE01}">
      <dgm:prSet/>
      <dgm:spPr/>
      <dgm:t>
        <a:bodyPr/>
        <a:lstStyle/>
        <a:p>
          <a:endParaRPr lang="fi-FI"/>
        </a:p>
      </dgm:t>
    </dgm:pt>
    <dgm:pt modelId="{788A93BB-BCBE-42CB-A613-F557CB1A3791}">
      <dgm:prSet phldrT="[Teksti]"/>
      <dgm:spPr/>
      <dgm:t>
        <a:bodyPr/>
        <a:lstStyle/>
        <a:p>
          <a:r>
            <a:rPr lang="fi-FI" dirty="0" smtClean="0"/>
            <a:t>Yhdenvertaisesti ja kestävästi</a:t>
          </a:r>
          <a:endParaRPr lang="fi-FI" dirty="0"/>
        </a:p>
      </dgm:t>
    </dgm:pt>
    <dgm:pt modelId="{B0C23874-09B0-41BC-BF34-D5654068C59C}" type="parTrans" cxnId="{9901874D-2AA4-4B9E-9563-86A6644DDB69}">
      <dgm:prSet/>
      <dgm:spPr/>
      <dgm:t>
        <a:bodyPr/>
        <a:lstStyle/>
        <a:p>
          <a:endParaRPr lang="fi-FI"/>
        </a:p>
      </dgm:t>
    </dgm:pt>
    <dgm:pt modelId="{B4B9713B-8BA0-4D70-A438-B44FAD0852A7}" type="sibTrans" cxnId="{9901874D-2AA4-4B9E-9563-86A6644DDB69}">
      <dgm:prSet/>
      <dgm:spPr/>
      <dgm:t>
        <a:bodyPr/>
        <a:lstStyle/>
        <a:p>
          <a:endParaRPr lang="fi-FI"/>
        </a:p>
      </dgm:t>
    </dgm:pt>
    <dgm:pt modelId="{AB78EB8A-D64E-498B-BA64-736D91FBCBBA}">
      <dgm:prSet phldrT="[Teksti]"/>
      <dgm:spPr/>
      <dgm:t>
        <a:bodyPr/>
        <a:lstStyle/>
        <a:p>
          <a:r>
            <a:rPr lang="fi-FI" dirty="0" smtClean="0"/>
            <a:t>Monialaisesti ja koordinoidusti</a:t>
          </a:r>
          <a:endParaRPr lang="fi-FI" dirty="0"/>
        </a:p>
      </dgm:t>
    </dgm:pt>
    <dgm:pt modelId="{B53748F2-DC90-4CAC-9668-D61FCA9F46F5}" type="parTrans" cxnId="{2666F4EA-3841-4940-B871-31793A9D69C7}">
      <dgm:prSet/>
      <dgm:spPr/>
      <dgm:t>
        <a:bodyPr/>
        <a:lstStyle/>
        <a:p>
          <a:endParaRPr lang="fi-FI"/>
        </a:p>
      </dgm:t>
    </dgm:pt>
    <dgm:pt modelId="{53D1E9D0-CA17-4F48-93AA-526A9B408BBE}" type="sibTrans" cxnId="{2666F4EA-3841-4940-B871-31793A9D69C7}">
      <dgm:prSet/>
      <dgm:spPr/>
      <dgm:t>
        <a:bodyPr/>
        <a:lstStyle/>
        <a:p>
          <a:endParaRPr lang="fi-FI"/>
        </a:p>
      </dgm:t>
    </dgm:pt>
    <dgm:pt modelId="{A1B59140-91C2-47CC-B5CF-9EFB27E5D0BE}">
      <dgm:prSet phldrT="[Teksti]"/>
      <dgm:spPr/>
      <dgm:t>
        <a:bodyPr/>
        <a:lstStyle/>
        <a:p>
          <a:r>
            <a:rPr lang="fi-FI" dirty="0" smtClean="0"/>
            <a:t>Tietoon perustuen</a:t>
          </a:r>
          <a:endParaRPr lang="fi-FI" dirty="0"/>
        </a:p>
      </dgm:t>
    </dgm:pt>
    <dgm:pt modelId="{0DCB17E8-060C-4031-8805-A2169E4C039E}" type="parTrans" cxnId="{C6B5CBB4-3305-4F05-895A-36DFEDF15541}">
      <dgm:prSet/>
      <dgm:spPr/>
      <dgm:t>
        <a:bodyPr/>
        <a:lstStyle/>
        <a:p>
          <a:endParaRPr lang="fi-FI"/>
        </a:p>
      </dgm:t>
    </dgm:pt>
    <dgm:pt modelId="{9B669F79-36FD-4580-A91B-12F6A2D7C99D}" type="sibTrans" cxnId="{C6B5CBB4-3305-4F05-895A-36DFEDF15541}">
      <dgm:prSet/>
      <dgm:spPr/>
      <dgm:t>
        <a:bodyPr/>
        <a:lstStyle/>
        <a:p>
          <a:endParaRPr lang="fi-FI"/>
        </a:p>
      </dgm:t>
    </dgm:pt>
    <dgm:pt modelId="{09FFC05D-F025-4998-B8C9-A6E3877A1C68}">
      <dgm:prSet custT="1"/>
      <dgm:spPr/>
      <dgm:t>
        <a:bodyPr/>
        <a:lstStyle/>
        <a:p>
          <a:r>
            <a:rPr lang="fi-FI" sz="1200" b="0" dirty="0" smtClean="0"/>
            <a:t>Ohjaustyötä tekevillä on valmiudet ja osaaminen laadukkaaseen monikanavaiseen ohjaustyöhön</a:t>
          </a:r>
          <a:endParaRPr lang="fi-FI" sz="1200" dirty="0"/>
        </a:p>
      </dgm:t>
    </dgm:pt>
    <dgm:pt modelId="{8DF7D82F-943B-47C7-93B7-166D289227F1}" type="parTrans" cxnId="{C50EEA26-C8A4-42F7-A7D5-642C6E1ECB05}">
      <dgm:prSet/>
      <dgm:spPr/>
      <dgm:t>
        <a:bodyPr/>
        <a:lstStyle/>
        <a:p>
          <a:endParaRPr lang="fi-FI"/>
        </a:p>
      </dgm:t>
    </dgm:pt>
    <dgm:pt modelId="{97844A6F-41FD-40C8-B0F0-55C8CE8593C8}" type="sibTrans" cxnId="{C50EEA26-C8A4-42F7-A7D5-642C6E1ECB05}">
      <dgm:prSet/>
      <dgm:spPr/>
      <dgm:t>
        <a:bodyPr/>
        <a:lstStyle/>
        <a:p>
          <a:endParaRPr lang="fi-FI"/>
        </a:p>
      </dgm:t>
    </dgm:pt>
    <dgm:pt modelId="{3930862B-A89F-4AE1-AC5B-529AC6890912}">
      <dgm:prSet custT="1"/>
      <dgm:spPr/>
      <dgm:t>
        <a:bodyPr/>
        <a:lstStyle/>
        <a:p>
          <a:r>
            <a:rPr lang="fi-FI" sz="1200" i="0" dirty="0" smtClean="0"/>
            <a:t>Ohjaus edistää tasa-arvoista, oikeudenmukaista ja monimuotoista yhteiskuntaa Suomessa</a:t>
          </a:r>
          <a:endParaRPr lang="fi-FI" sz="1200" i="0" dirty="0">
            <a:solidFill>
              <a:schemeClr val="tx1"/>
            </a:solidFill>
          </a:endParaRPr>
        </a:p>
      </dgm:t>
    </dgm:pt>
    <dgm:pt modelId="{4583416E-E29B-4BCB-BE5E-34FA6F35433D}" type="parTrans" cxnId="{A1E6F651-0EC0-430A-9C11-3959B964B51E}">
      <dgm:prSet/>
      <dgm:spPr/>
      <dgm:t>
        <a:bodyPr/>
        <a:lstStyle/>
        <a:p>
          <a:endParaRPr lang="fi-FI"/>
        </a:p>
      </dgm:t>
    </dgm:pt>
    <dgm:pt modelId="{783077A6-FAA4-4433-814C-532951CA4837}" type="sibTrans" cxnId="{A1E6F651-0EC0-430A-9C11-3959B964B51E}">
      <dgm:prSet/>
      <dgm:spPr/>
      <dgm:t>
        <a:bodyPr/>
        <a:lstStyle/>
        <a:p>
          <a:endParaRPr lang="fi-FI"/>
        </a:p>
      </dgm:t>
    </dgm:pt>
    <dgm:pt modelId="{6D940100-01FC-45A5-8B33-0EA042451EF8}">
      <dgm:prSet custT="1"/>
      <dgm:spPr/>
      <dgm:t>
        <a:bodyPr/>
        <a:lstStyle/>
        <a:p>
          <a:r>
            <a:rPr lang="fi-FI" sz="1200" i="0" dirty="0" smtClean="0"/>
            <a:t>Ohjausta toteuttavien sektoreiden yhteistyö on sujuvaa ja työnjako selvää ja kehittämistoimet suunnitellaan ja tehdään monihallinnollisena yhteistyönä</a:t>
          </a:r>
          <a:endParaRPr lang="fi-FI" sz="1400" dirty="0"/>
        </a:p>
      </dgm:t>
    </dgm:pt>
    <dgm:pt modelId="{2B3490D5-EE94-4A46-9683-EBF6E6368917}" type="parTrans" cxnId="{C9FC6BB8-6D10-4DD7-9EE3-10C604241BBE}">
      <dgm:prSet/>
      <dgm:spPr/>
      <dgm:t>
        <a:bodyPr/>
        <a:lstStyle/>
        <a:p>
          <a:endParaRPr lang="fi-FI"/>
        </a:p>
      </dgm:t>
    </dgm:pt>
    <dgm:pt modelId="{99D6B8E8-DD88-4078-AA14-E59D39A3A01F}" type="sibTrans" cxnId="{C9FC6BB8-6D10-4DD7-9EE3-10C604241BBE}">
      <dgm:prSet/>
      <dgm:spPr/>
      <dgm:t>
        <a:bodyPr/>
        <a:lstStyle/>
        <a:p>
          <a:endParaRPr lang="fi-FI"/>
        </a:p>
      </dgm:t>
    </dgm:pt>
    <dgm:pt modelId="{822E24B7-8D48-4CC2-9ACE-77D080591064}">
      <dgm:prSet custT="1"/>
      <dgm:spPr/>
      <dgm:t>
        <a:bodyPr/>
        <a:lstStyle/>
        <a:p>
          <a:r>
            <a:rPr lang="fi-FI" sz="1200" b="0" dirty="0" smtClean="0"/>
            <a:t>Ohjauksen järjestämistä koskevat päätökset perustuvat tietoon ja t</a:t>
          </a:r>
          <a:r>
            <a:rPr lang="fi-FI" sz="1200" dirty="0" smtClean="0"/>
            <a:t>iedonhallintavälineet tuovat jatkuvuutta koko elinkaaren aikaiseen ohjaukseen</a:t>
          </a:r>
          <a:endParaRPr lang="fi-FI" sz="1200" dirty="0"/>
        </a:p>
      </dgm:t>
    </dgm:pt>
    <dgm:pt modelId="{5D64FEEF-9441-4589-A3CC-16A9496D1298}" type="parTrans" cxnId="{AB2997A6-286F-4C5C-9FB1-FDD0D2990153}">
      <dgm:prSet/>
      <dgm:spPr/>
      <dgm:t>
        <a:bodyPr/>
        <a:lstStyle/>
        <a:p>
          <a:endParaRPr lang="fi-FI"/>
        </a:p>
      </dgm:t>
    </dgm:pt>
    <dgm:pt modelId="{7BA251EF-AB3C-4D51-B0F7-B464ABFCDD2F}" type="sibTrans" cxnId="{AB2997A6-286F-4C5C-9FB1-FDD0D2990153}">
      <dgm:prSet/>
      <dgm:spPr/>
      <dgm:t>
        <a:bodyPr/>
        <a:lstStyle/>
        <a:p>
          <a:endParaRPr lang="fi-FI"/>
        </a:p>
      </dgm:t>
    </dgm:pt>
    <dgm:pt modelId="{E7C2D4F7-5F89-446D-9FF5-7EE726F43782}" type="pres">
      <dgm:prSet presAssocID="{B34DA29E-3646-43A0-B644-FB9FCDF78F6B}" presName="Name0" presStyleCnt="0">
        <dgm:presLayoutVars>
          <dgm:dir/>
          <dgm:animLvl val="lvl"/>
          <dgm:resizeHandles/>
        </dgm:presLayoutVars>
      </dgm:prSet>
      <dgm:spPr/>
      <dgm:t>
        <a:bodyPr/>
        <a:lstStyle/>
        <a:p>
          <a:endParaRPr lang="fi-FI"/>
        </a:p>
      </dgm:t>
    </dgm:pt>
    <dgm:pt modelId="{7B453963-5043-4C9A-93EA-7F3B4D1B68A1}" type="pres">
      <dgm:prSet presAssocID="{2ECC4B93-A677-45CF-BFD0-85528DC67CEA}" presName="linNode" presStyleCnt="0"/>
      <dgm:spPr/>
    </dgm:pt>
    <dgm:pt modelId="{4EC09667-FD9E-4830-96DC-32BE62BD2F44}" type="pres">
      <dgm:prSet presAssocID="{2ECC4B93-A677-45CF-BFD0-85528DC67CEA}" presName="parentShp" presStyleLbl="node1" presStyleIdx="0" presStyleCnt="6">
        <dgm:presLayoutVars>
          <dgm:bulletEnabled val="1"/>
        </dgm:presLayoutVars>
      </dgm:prSet>
      <dgm:spPr/>
      <dgm:t>
        <a:bodyPr/>
        <a:lstStyle/>
        <a:p>
          <a:endParaRPr lang="fi-FI"/>
        </a:p>
      </dgm:t>
    </dgm:pt>
    <dgm:pt modelId="{6A769397-18C6-4036-A2FA-3028B0EF9CC6}" type="pres">
      <dgm:prSet presAssocID="{2ECC4B93-A677-45CF-BFD0-85528DC67CEA}" presName="childShp" presStyleLbl="bgAccFollowNode1" presStyleIdx="0" presStyleCnt="6">
        <dgm:presLayoutVars>
          <dgm:bulletEnabled val="1"/>
        </dgm:presLayoutVars>
      </dgm:prSet>
      <dgm:spPr/>
      <dgm:t>
        <a:bodyPr/>
        <a:lstStyle/>
        <a:p>
          <a:endParaRPr lang="fi-FI"/>
        </a:p>
      </dgm:t>
    </dgm:pt>
    <dgm:pt modelId="{4A9CCADA-0B3E-44D0-A766-64FA678C08C7}" type="pres">
      <dgm:prSet presAssocID="{FE5FB5C0-FF8E-4887-A73F-BF20A2FD8C79}" presName="spacing" presStyleCnt="0"/>
      <dgm:spPr/>
    </dgm:pt>
    <dgm:pt modelId="{C0B13D91-B183-49BA-8CEC-68AD3BBDF499}" type="pres">
      <dgm:prSet presAssocID="{23956F88-9CBA-40AC-973C-802F36F5E162}" presName="linNode" presStyleCnt="0"/>
      <dgm:spPr/>
    </dgm:pt>
    <dgm:pt modelId="{8A26E2BB-565F-4F00-A16F-3932C1A958EF}" type="pres">
      <dgm:prSet presAssocID="{23956F88-9CBA-40AC-973C-802F36F5E162}" presName="parentShp" presStyleLbl="node1" presStyleIdx="1" presStyleCnt="6">
        <dgm:presLayoutVars>
          <dgm:bulletEnabled val="1"/>
        </dgm:presLayoutVars>
      </dgm:prSet>
      <dgm:spPr/>
      <dgm:t>
        <a:bodyPr/>
        <a:lstStyle/>
        <a:p>
          <a:endParaRPr lang="fi-FI"/>
        </a:p>
      </dgm:t>
    </dgm:pt>
    <dgm:pt modelId="{AF8A1E01-71A7-4C1F-BC11-0EF8A2C3FD48}" type="pres">
      <dgm:prSet presAssocID="{23956F88-9CBA-40AC-973C-802F36F5E162}" presName="childShp" presStyleLbl="bgAccFollowNode1" presStyleIdx="1" presStyleCnt="6">
        <dgm:presLayoutVars>
          <dgm:bulletEnabled val="1"/>
        </dgm:presLayoutVars>
      </dgm:prSet>
      <dgm:spPr/>
      <dgm:t>
        <a:bodyPr/>
        <a:lstStyle/>
        <a:p>
          <a:endParaRPr lang="fi-FI"/>
        </a:p>
      </dgm:t>
    </dgm:pt>
    <dgm:pt modelId="{2D80B668-D226-4E9B-BAE6-36695332F752}" type="pres">
      <dgm:prSet presAssocID="{69E21912-9066-44B5-83A1-8DA2B975F3A1}" presName="spacing" presStyleCnt="0"/>
      <dgm:spPr/>
    </dgm:pt>
    <dgm:pt modelId="{2D27BDD1-E68A-4071-A535-E34644F6D554}" type="pres">
      <dgm:prSet presAssocID="{7AE1C933-3E14-4594-86AD-81965A9CB391}" presName="linNode" presStyleCnt="0"/>
      <dgm:spPr/>
    </dgm:pt>
    <dgm:pt modelId="{FEC72D84-2A95-47C9-A29F-2CCD430C068A}" type="pres">
      <dgm:prSet presAssocID="{7AE1C933-3E14-4594-86AD-81965A9CB391}" presName="parentShp" presStyleLbl="node1" presStyleIdx="2" presStyleCnt="6">
        <dgm:presLayoutVars>
          <dgm:bulletEnabled val="1"/>
        </dgm:presLayoutVars>
      </dgm:prSet>
      <dgm:spPr/>
      <dgm:t>
        <a:bodyPr/>
        <a:lstStyle/>
        <a:p>
          <a:endParaRPr lang="fi-FI"/>
        </a:p>
      </dgm:t>
    </dgm:pt>
    <dgm:pt modelId="{350696D3-8E29-4CA6-8E3C-97C3A3D01669}" type="pres">
      <dgm:prSet presAssocID="{7AE1C933-3E14-4594-86AD-81965A9CB391}" presName="childShp" presStyleLbl="bgAccFollowNode1" presStyleIdx="2" presStyleCnt="6">
        <dgm:presLayoutVars>
          <dgm:bulletEnabled val="1"/>
        </dgm:presLayoutVars>
      </dgm:prSet>
      <dgm:spPr/>
      <dgm:t>
        <a:bodyPr/>
        <a:lstStyle/>
        <a:p>
          <a:endParaRPr lang="fi-FI"/>
        </a:p>
      </dgm:t>
    </dgm:pt>
    <dgm:pt modelId="{4EE49674-D2FF-4702-B80B-D9297CDF1CF1}" type="pres">
      <dgm:prSet presAssocID="{1432F776-9242-4932-8A24-B0A5865AFB8D}" presName="spacing" presStyleCnt="0"/>
      <dgm:spPr/>
    </dgm:pt>
    <dgm:pt modelId="{1090F105-9782-43D2-944D-CDB77183270B}" type="pres">
      <dgm:prSet presAssocID="{788A93BB-BCBE-42CB-A613-F557CB1A3791}" presName="linNode" presStyleCnt="0"/>
      <dgm:spPr/>
    </dgm:pt>
    <dgm:pt modelId="{FD409BB4-E5CA-4820-B077-89CAD9480D64}" type="pres">
      <dgm:prSet presAssocID="{788A93BB-BCBE-42CB-A613-F557CB1A3791}" presName="parentShp" presStyleLbl="node1" presStyleIdx="3" presStyleCnt="6">
        <dgm:presLayoutVars>
          <dgm:bulletEnabled val="1"/>
        </dgm:presLayoutVars>
      </dgm:prSet>
      <dgm:spPr/>
      <dgm:t>
        <a:bodyPr/>
        <a:lstStyle/>
        <a:p>
          <a:endParaRPr lang="fi-FI"/>
        </a:p>
      </dgm:t>
    </dgm:pt>
    <dgm:pt modelId="{F4366754-93E8-4C1E-8D96-4F2A3F9FEEF5}" type="pres">
      <dgm:prSet presAssocID="{788A93BB-BCBE-42CB-A613-F557CB1A3791}" presName="childShp" presStyleLbl="bgAccFollowNode1" presStyleIdx="3" presStyleCnt="6" custLinFactNeighborX="372">
        <dgm:presLayoutVars>
          <dgm:bulletEnabled val="1"/>
        </dgm:presLayoutVars>
      </dgm:prSet>
      <dgm:spPr/>
      <dgm:t>
        <a:bodyPr/>
        <a:lstStyle/>
        <a:p>
          <a:endParaRPr lang="fi-FI"/>
        </a:p>
      </dgm:t>
    </dgm:pt>
    <dgm:pt modelId="{2475BE2C-844E-4818-BF45-889F626616E3}" type="pres">
      <dgm:prSet presAssocID="{B4B9713B-8BA0-4D70-A438-B44FAD0852A7}" presName="spacing" presStyleCnt="0"/>
      <dgm:spPr/>
    </dgm:pt>
    <dgm:pt modelId="{FDF010D8-F026-4289-91B8-FC2857326EF7}" type="pres">
      <dgm:prSet presAssocID="{AB78EB8A-D64E-498B-BA64-736D91FBCBBA}" presName="linNode" presStyleCnt="0"/>
      <dgm:spPr/>
    </dgm:pt>
    <dgm:pt modelId="{E8DEBD7C-124C-4E3F-9284-2AC81DDD4E14}" type="pres">
      <dgm:prSet presAssocID="{AB78EB8A-D64E-498B-BA64-736D91FBCBBA}" presName="parentShp" presStyleLbl="node1" presStyleIdx="4" presStyleCnt="6">
        <dgm:presLayoutVars>
          <dgm:bulletEnabled val="1"/>
        </dgm:presLayoutVars>
      </dgm:prSet>
      <dgm:spPr/>
      <dgm:t>
        <a:bodyPr/>
        <a:lstStyle/>
        <a:p>
          <a:endParaRPr lang="fi-FI"/>
        </a:p>
      </dgm:t>
    </dgm:pt>
    <dgm:pt modelId="{88414F53-8CB8-4D1B-B924-80F2C25315D6}" type="pres">
      <dgm:prSet presAssocID="{AB78EB8A-D64E-498B-BA64-736D91FBCBBA}" presName="childShp" presStyleLbl="bgAccFollowNode1" presStyleIdx="4" presStyleCnt="6">
        <dgm:presLayoutVars>
          <dgm:bulletEnabled val="1"/>
        </dgm:presLayoutVars>
      </dgm:prSet>
      <dgm:spPr/>
      <dgm:t>
        <a:bodyPr/>
        <a:lstStyle/>
        <a:p>
          <a:endParaRPr lang="fi-FI"/>
        </a:p>
      </dgm:t>
    </dgm:pt>
    <dgm:pt modelId="{330B6732-2A7A-436E-818E-AA1AC84AAEDC}" type="pres">
      <dgm:prSet presAssocID="{53D1E9D0-CA17-4F48-93AA-526A9B408BBE}" presName="spacing" presStyleCnt="0"/>
      <dgm:spPr/>
    </dgm:pt>
    <dgm:pt modelId="{9D2A05FB-CC72-4E47-91F1-991717035E0E}" type="pres">
      <dgm:prSet presAssocID="{A1B59140-91C2-47CC-B5CF-9EFB27E5D0BE}" presName="linNode" presStyleCnt="0"/>
      <dgm:spPr/>
    </dgm:pt>
    <dgm:pt modelId="{37AA8E09-15F2-476E-A117-00E32C78C8C2}" type="pres">
      <dgm:prSet presAssocID="{A1B59140-91C2-47CC-B5CF-9EFB27E5D0BE}" presName="parentShp" presStyleLbl="node1" presStyleIdx="5" presStyleCnt="6">
        <dgm:presLayoutVars>
          <dgm:bulletEnabled val="1"/>
        </dgm:presLayoutVars>
      </dgm:prSet>
      <dgm:spPr/>
      <dgm:t>
        <a:bodyPr/>
        <a:lstStyle/>
        <a:p>
          <a:endParaRPr lang="fi-FI"/>
        </a:p>
      </dgm:t>
    </dgm:pt>
    <dgm:pt modelId="{E2B7192C-83B7-4BF5-96CD-2E4225B64458}" type="pres">
      <dgm:prSet presAssocID="{A1B59140-91C2-47CC-B5CF-9EFB27E5D0BE}" presName="childShp" presStyleLbl="bgAccFollowNode1" presStyleIdx="5" presStyleCnt="6">
        <dgm:presLayoutVars>
          <dgm:bulletEnabled val="1"/>
        </dgm:presLayoutVars>
      </dgm:prSet>
      <dgm:spPr/>
      <dgm:t>
        <a:bodyPr/>
        <a:lstStyle/>
        <a:p>
          <a:endParaRPr lang="fi-FI"/>
        </a:p>
      </dgm:t>
    </dgm:pt>
  </dgm:ptLst>
  <dgm:cxnLst>
    <dgm:cxn modelId="{21228A02-A5C7-4F11-A4EB-8EB8B651F9D9}" type="presOf" srcId="{B34DA29E-3646-43A0-B644-FB9FCDF78F6B}" destId="{E7C2D4F7-5F89-446D-9FF5-7EE726F43782}" srcOrd="0" destOrd="0" presId="urn:microsoft.com/office/officeart/2005/8/layout/vList6"/>
    <dgm:cxn modelId="{62C12402-FEF3-428C-A9A2-EC29FFBEB061}" type="presOf" srcId="{23956F88-9CBA-40AC-973C-802F36F5E162}" destId="{8A26E2BB-565F-4F00-A16F-3932C1A958EF}" srcOrd="0" destOrd="0" presId="urn:microsoft.com/office/officeart/2005/8/layout/vList6"/>
    <dgm:cxn modelId="{085F21FD-DD0D-4BD9-8E42-27BC89DB392B}" srcId="{2ECC4B93-A677-45CF-BFD0-85528DC67CEA}" destId="{384AD8EA-0D10-4529-9C7E-6575851FEBB6}" srcOrd="0" destOrd="0" parTransId="{2E327E1E-42A2-44C3-ACF9-504EBBA461A3}" sibTransId="{B38D32C8-FD77-46A7-8EBE-24399C09C172}"/>
    <dgm:cxn modelId="{D136D051-872B-4582-B4EC-4A3EFE363CAA}" srcId="{B34DA29E-3646-43A0-B644-FB9FCDF78F6B}" destId="{2ECC4B93-A677-45CF-BFD0-85528DC67CEA}" srcOrd="0" destOrd="0" parTransId="{0D158629-3B2C-42E2-8ACE-6E70C3CB3B09}" sibTransId="{FE5FB5C0-FF8E-4887-A73F-BF20A2FD8C79}"/>
    <dgm:cxn modelId="{AB2997A6-286F-4C5C-9FB1-FDD0D2990153}" srcId="{A1B59140-91C2-47CC-B5CF-9EFB27E5D0BE}" destId="{822E24B7-8D48-4CC2-9ACE-77D080591064}" srcOrd="0" destOrd="0" parTransId="{5D64FEEF-9441-4589-A3CC-16A9496D1298}" sibTransId="{7BA251EF-AB3C-4D51-B0F7-B464ABFCDD2F}"/>
    <dgm:cxn modelId="{C9FC6BB8-6D10-4DD7-9EE3-10C604241BBE}" srcId="{AB78EB8A-D64E-498B-BA64-736D91FBCBBA}" destId="{6D940100-01FC-45A5-8B33-0EA042451EF8}" srcOrd="0" destOrd="0" parTransId="{2B3490D5-EE94-4A46-9683-EBF6E6368917}" sibTransId="{99D6B8E8-DD88-4078-AA14-E59D39A3A01F}"/>
    <dgm:cxn modelId="{E3A6310A-897F-48BF-80C8-8442F9A5175B}" type="presOf" srcId="{822E24B7-8D48-4CC2-9ACE-77D080591064}" destId="{E2B7192C-83B7-4BF5-96CD-2E4225B64458}" srcOrd="0" destOrd="0" presId="urn:microsoft.com/office/officeart/2005/8/layout/vList6"/>
    <dgm:cxn modelId="{28513127-42AB-4BA2-82AE-41F95C28CBEA}" type="presOf" srcId="{3930862B-A89F-4AE1-AC5B-529AC6890912}" destId="{F4366754-93E8-4C1E-8D96-4F2A3F9FEEF5}" srcOrd="0" destOrd="0" presId="urn:microsoft.com/office/officeart/2005/8/layout/vList6"/>
    <dgm:cxn modelId="{A1E6F651-0EC0-430A-9C11-3959B964B51E}" srcId="{788A93BB-BCBE-42CB-A613-F557CB1A3791}" destId="{3930862B-A89F-4AE1-AC5B-529AC6890912}" srcOrd="0" destOrd="0" parTransId="{4583416E-E29B-4BCB-BE5E-34FA6F35433D}" sibTransId="{783077A6-FAA4-4433-814C-532951CA4837}"/>
    <dgm:cxn modelId="{2666F4EA-3841-4940-B871-31793A9D69C7}" srcId="{B34DA29E-3646-43A0-B644-FB9FCDF78F6B}" destId="{AB78EB8A-D64E-498B-BA64-736D91FBCBBA}" srcOrd="4" destOrd="0" parTransId="{B53748F2-DC90-4CAC-9668-D61FCA9F46F5}" sibTransId="{53D1E9D0-CA17-4F48-93AA-526A9B408BBE}"/>
    <dgm:cxn modelId="{9F9B910C-9025-4CFB-88ED-B01C2CBBDEB2}" type="presOf" srcId="{09FFC05D-F025-4998-B8C9-A6E3877A1C68}" destId="{350696D3-8E29-4CA6-8E3C-97C3A3D01669}" srcOrd="0" destOrd="0" presId="urn:microsoft.com/office/officeart/2005/8/layout/vList6"/>
    <dgm:cxn modelId="{F8327C2F-34C3-4318-BDA3-7C18945BBE01}" srcId="{B34DA29E-3646-43A0-B644-FB9FCDF78F6B}" destId="{7AE1C933-3E14-4594-86AD-81965A9CB391}" srcOrd="2" destOrd="0" parTransId="{E73B5B7E-2A7F-4BD1-8947-9665AF6E9003}" sibTransId="{1432F776-9242-4932-8A24-B0A5865AFB8D}"/>
    <dgm:cxn modelId="{1C054B45-E195-41CC-893B-16416D5DF239}" type="presOf" srcId="{788A93BB-BCBE-42CB-A613-F557CB1A3791}" destId="{FD409BB4-E5CA-4820-B077-89CAD9480D64}" srcOrd="0" destOrd="0" presId="urn:microsoft.com/office/officeart/2005/8/layout/vList6"/>
    <dgm:cxn modelId="{7CC0A62A-6701-4A86-81D2-6C7E9F2B001D}" type="presOf" srcId="{2F9DF72A-4B4A-4F82-B4F5-57186EC5DFFD}" destId="{AF8A1E01-71A7-4C1F-BC11-0EF8A2C3FD48}" srcOrd="0" destOrd="0" presId="urn:microsoft.com/office/officeart/2005/8/layout/vList6"/>
    <dgm:cxn modelId="{01D30CFC-DB64-4F61-B245-E7A334578097}" type="presOf" srcId="{2ECC4B93-A677-45CF-BFD0-85528DC67CEA}" destId="{4EC09667-FD9E-4830-96DC-32BE62BD2F44}" srcOrd="0" destOrd="0" presId="urn:microsoft.com/office/officeart/2005/8/layout/vList6"/>
    <dgm:cxn modelId="{27F4AF1E-201B-4FF6-9E66-E5E3AE9DFF0D}" type="presOf" srcId="{7AE1C933-3E14-4594-86AD-81965A9CB391}" destId="{FEC72D84-2A95-47C9-A29F-2CCD430C068A}" srcOrd="0" destOrd="0" presId="urn:microsoft.com/office/officeart/2005/8/layout/vList6"/>
    <dgm:cxn modelId="{03177794-B22E-4083-855C-EBBB6AA0B46A}" type="presOf" srcId="{384AD8EA-0D10-4529-9C7E-6575851FEBB6}" destId="{6A769397-18C6-4036-A2FA-3028B0EF9CC6}" srcOrd="0" destOrd="0" presId="urn:microsoft.com/office/officeart/2005/8/layout/vList6"/>
    <dgm:cxn modelId="{DA9B481D-CA2B-4BB7-8BC9-8801AB032737}" type="presOf" srcId="{6D940100-01FC-45A5-8B33-0EA042451EF8}" destId="{88414F53-8CB8-4D1B-B924-80F2C25315D6}" srcOrd="0" destOrd="0" presId="urn:microsoft.com/office/officeart/2005/8/layout/vList6"/>
    <dgm:cxn modelId="{2844ADF2-172E-4E3B-B800-B2BFEF838F36}" type="presOf" srcId="{AB78EB8A-D64E-498B-BA64-736D91FBCBBA}" destId="{E8DEBD7C-124C-4E3F-9284-2AC81DDD4E14}" srcOrd="0" destOrd="0" presId="urn:microsoft.com/office/officeart/2005/8/layout/vList6"/>
    <dgm:cxn modelId="{C50EEA26-C8A4-42F7-A7D5-642C6E1ECB05}" srcId="{7AE1C933-3E14-4594-86AD-81965A9CB391}" destId="{09FFC05D-F025-4998-B8C9-A6E3877A1C68}" srcOrd="0" destOrd="0" parTransId="{8DF7D82F-943B-47C7-93B7-166D289227F1}" sibTransId="{97844A6F-41FD-40C8-B0F0-55C8CE8593C8}"/>
    <dgm:cxn modelId="{D0EE55EF-C8D1-4EAD-B070-7BFEDB2C14AF}" type="presOf" srcId="{A1B59140-91C2-47CC-B5CF-9EFB27E5D0BE}" destId="{37AA8E09-15F2-476E-A117-00E32C78C8C2}" srcOrd="0" destOrd="0" presId="urn:microsoft.com/office/officeart/2005/8/layout/vList6"/>
    <dgm:cxn modelId="{9901874D-2AA4-4B9E-9563-86A6644DDB69}" srcId="{B34DA29E-3646-43A0-B644-FB9FCDF78F6B}" destId="{788A93BB-BCBE-42CB-A613-F557CB1A3791}" srcOrd="3" destOrd="0" parTransId="{B0C23874-09B0-41BC-BF34-D5654068C59C}" sibTransId="{B4B9713B-8BA0-4D70-A438-B44FAD0852A7}"/>
    <dgm:cxn modelId="{C6B5CBB4-3305-4F05-895A-36DFEDF15541}" srcId="{B34DA29E-3646-43A0-B644-FB9FCDF78F6B}" destId="{A1B59140-91C2-47CC-B5CF-9EFB27E5D0BE}" srcOrd="5" destOrd="0" parTransId="{0DCB17E8-060C-4031-8805-A2169E4C039E}" sibTransId="{9B669F79-36FD-4580-A91B-12F6A2D7C99D}"/>
    <dgm:cxn modelId="{5280F317-57B7-4643-B643-915DB6DC1492}" srcId="{B34DA29E-3646-43A0-B644-FB9FCDF78F6B}" destId="{23956F88-9CBA-40AC-973C-802F36F5E162}" srcOrd="1" destOrd="0" parTransId="{223572AF-36B5-40F4-97D8-A2D2C0C9B2DD}" sibTransId="{69E21912-9066-44B5-83A1-8DA2B975F3A1}"/>
    <dgm:cxn modelId="{D18717B8-06DA-42ED-AF46-2AAE2D5D1D0E}" srcId="{23956F88-9CBA-40AC-973C-802F36F5E162}" destId="{2F9DF72A-4B4A-4F82-B4F5-57186EC5DFFD}" srcOrd="0" destOrd="0" parTransId="{C8153696-6BFC-43FF-944B-F9DBEEAB1281}" sibTransId="{B7935982-1AC6-4CC8-BB97-11F0DCF71820}"/>
    <dgm:cxn modelId="{8BBB505B-B16F-46C9-9143-1F75FB859166}" type="presParOf" srcId="{E7C2D4F7-5F89-446D-9FF5-7EE726F43782}" destId="{7B453963-5043-4C9A-93EA-7F3B4D1B68A1}" srcOrd="0" destOrd="0" presId="urn:microsoft.com/office/officeart/2005/8/layout/vList6"/>
    <dgm:cxn modelId="{2DA27041-C566-43DD-8989-312EB893E0B3}" type="presParOf" srcId="{7B453963-5043-4C9A-93EA-7F3B4D1B68A1}" destId="{4EC09667-FD9E-4830-96DC-32BE62BD2F44}" srcOrd="0" destOrd="0" presId="urn:microsoft.com/office/officeart/2005/8/layout/vList6"/>
    <dgm:cxn modelId="{F9C04EED-1464-4642-9E86-3AACCCB52122}" type="presParOf" srcId="{7B453963-5043-4C9A-93EA-7F3B4D1B68A1}" destId="{6A769397-18C6-4036-A2FA-3028B0EF9CC6}" srcOrd="1" destOrd="0" presId="urn:microsoft.com/office/officeart/2005/8/layout/vList6"/>
    <dgm:cxn modelId="{7E55C606-99BF-4239-831E-8C92F9AFF084}" type="presParOf" srcId="{E7C2D4F7-5F89-446D-9FF5-7EE726F43782}" destId="{4A9CCADA-0B3E-44D0-A766-64FA678C08C7}" srcOrd="1" destOrd="0" presId="urn:microsoft.com/office/officeart/2005/8/layout/vList6"/>
    <dgm:cxn modelId="{6D99A067-F7A8-426A-A67F-FC1D4AE2E3BA}" type="presParOf" srcId="{E7C2D4F7-5F89-446D-9FF5-7EE726F43782}" destId="{C0B13D91-B183-49BA-8CEC-68AD3BBDF499}" srcOrd="2" destOrd="0" presId="urn:microsoft.com/office/officeart/2005/8/layout/vList6"/>
    <dgm:cxn modelId="{BC9ABAC8-80B2-495A-A099-3E9AB8EE9442}" type="presParOf" srcId="{C0B13D91-B183-49BA-8CEC-68AD3BBDF499}" destId="{8A26E2BB-565F-4F00-A16F-3932C1A958EF}" srcOrd="0" destOrd="0" presId="urn:microsoft.com/office/officeart/2005/8/layout/vList6"/>
    <dgm:cxn modelId="{36A5C081-9572-419D-9BC5-D2866B9A005A}" type="presParOf" srcId="{C0B13D91-B183-49BA-8CEC-68AD3BBDF499}" destId="{AF8A1E01-71A7-4C1F-BC11-0EF8A2C3FD48}" srcOrd="1" destOrd="0" presId="urn:microsoft.com/office/officeart/2005/8/layout/vList6"/>
    <dgm:cxn modelId="{2E0F836E-CD5F-4934-A2FF-6DCC334F1F8F}" type="presParOf" srcId="{E7C2D4F7-5F89-446D-9FF5-7EE726F43782}" destId="{2D80B668-D226-4E9B-BAE6-36695332F752}" srcOrd="3" destOrd="0" presId="urn:microsoft.com/office/officeart/2005/8/layout/vList6"/>
    <dgm:cxn modelId="{3D942505-7E82-492C-971C-B3BF8C742B83}" type="presParOf" srcId="{E7C2D4F7-5F89-446D-9FF5-7EE726F43782}" destId="{2D27BDD1-E68A-4071-A535-E34644F6D554}" srcOrd="4" destOrd="0" presId="urn:microsoft.com/office/officeart/2005/8/layout/vList6"/>
    <dgm:cxn modelId="{F1EB7B38-49A1-44B2-9C40-8F3802FB9B6A}" type="presParOf" srcId="{2D27BDD1-E68A-4071-A535-E34644F6D554}" destId="{FEC72D84-2A95-47C9-A29F-2CCD430C068A}" srcOrd="0" destOrd="0" presId="urn:microsoft.com/office/officeart/2005/8/layout/vList6"/>
    <dgm:cxn modelId="{C6DEE934-C2CC-4755-8D26-A3AEE2517910}" type="presParOf" srcId="{2D27BDD1-E68A-4071-A535-E34644F6D554}" destId="{350696D3-8E29-4CA6-8E3C-97C3A3D01669}" srcOrd="1" destOrd="0" presId="urn:microsoft.com/office/officeart/2005/8/layout/vList6"/>
    <dgm:cxn modelId="{68BF2E67-2C44-42B6-94E2-ECFAE42804C4}" type="presParOf" srcId="{E7C2D4F7-5F89-446D-9FF5-7EE726F43782}" destId="{4EE49674-D2FF-4702-B80B-D9297CDF1CF1}" srcOrd="5" destOrd="0" presId="urn:microsoft.com/office/officeart/2005/8/layout/vList6"/>
    <dgm:cxn modelId="{70D876CF-DBF7-4171-A617-395D87080AEC}" type="presParOf" srcId="{E7C2D4F7-5F89-446D-9FF5-7EE726F43782}" destId="{1090F105-9782-43D2-944D-CDB77183270B}" srcOrd="6" destOrd="0" presId="urn:microsoft.com/office/officeart/2005/8/layout/vList6"/>
    <dgm:cxn modelId="{DEF370C6-3577-4B0A-B37B-7F8E23A3ED0C}" type="presParOf" srcId="{1090F105-9782-43D2-944D-CDB77183270B}" destId="{FD409BB4-E5CA-4820-B077-89CAD9480D64}" srcOrd="0" destOrd="0" presId="urn:microsoft.com/office/officeart/2005/8/layout/vList6"/>
    <dgm:cxn modelId="{46DA2BF6-C847-44D0-BAD6-250D87817AB6}" type="presParOf" srcId="{1090F105-9782-43D2-944D-CDB77183270B}" destId="{F4366754-93E8-4C1E-8D96-4F2A3F9FEEF5}" srcOrd="1" destOrd="0" presId="urn:microsoft.com/office/officeart/2005/8/layout/vList6"/>
    <dgm:cxn modelId="{4268CFC3-7599-4AF7-A279-B50F9E8B30E4}" type="presParOf" srcId="{E7C2D4F7-5F89-446D-9FF5-7EE726F43782}" destId="{2475BE2C-844E-4818-BF45-889F626616E3}" srcOrd="7" destOrd="0" presId="urn:microsoft.com/office/officeart/2005/8/layout/vList6"/>
    <dgm:cxn modelId="{F1DEF97C-206C-4697-AFDD-BB46C38E2CC8}" type="presParOf" srcId="{E7C2D4F7-5F89-446D-9FF5-7EE726F43782}" destId="{FDF010D8-F026-4289-91B8-FC2857326EF7}" srcOrd="8" destOrd="0" presId="urn:microsoft.com/office/officeart/2005/8/layout/vList6"/>
    <dgm:cxn modelId="{598084DD-A27C-402A-8E9E-593046E02DBC}" type="presParOf" srcId="{FDF010D8-F026-4289-91B8-FC2857326EF7}" destId="{E8DEBD7C-124C-4E3F-9284-2AC81DDD4E14}" srcOrd="0" destOrd="0" presId="urn:microsoft.com/office/officeart/2005/8/layout/vList6"/>
    <dgm:cxn modelId="{1A5E1CC1-7874-4B46-A17A-285072185D88}" type="presParOf" srcId="{FDF010D8-F026-4289-91B8-FC2857326EF7}" destId="{88414F53-8CB8-4D1B-B924-80F2C25315D6}" srcOrd="1" destOrd="0" presId="urn:microsoft.com/office/officeart/2005/8/layout/vList6"/>
    <dgm:cxn modelId="{09919F3B-1832-4403-8655-5053FA7CF56C}" type="presParOf" srcId="{E7C2D4F7-5F89-446D-9FF5-7EE726F43782}" destId="{330B6732-2A7A-436E-818E-AA1AC84AAEDC}" srcOrd="9" destOrd="0" presId="urn:microsoft.com/office/officeart/2005/8/layout/vList6"/>
    <dgm:cxn modelId="{82049D96-99C7-460B-80CB-FA3E94944E02}" type="presParOf" srcId="{E7C2D4F7-5F89-446D-9FF5-7EE726F43782}" destId="{9D2A05FB-CC72-4E47-91F1-991717035E0E}" srcOrd="10" destOrd="0" presId="urn:microsoft.com/office/officeart/2005/8/layout/vList6"/>
    <dgm:cxn modelId="{337AB254-69FE-4725-84BB-5D88AD887165}" type="presParOf" srcId="{9D2A05FB-CC72-4E47-91F1-991717035E0E}" destId="{37AA8E09-15F2-476E-A117-00E32C78C8C2}" srcOrd="0" destOrd="0" presId="urn:microsoft.com/office/officeart/2005/8/layout/vList6"/>
    <dgm:cxn modelId="{D45EF37A-3D9A-4EC1-9FBB-5BC80CEDDB55}" type="presParOf" srcId="{9D2A05FB-CC72-4E47-91F1-991717035E0E}" destId="{E2B7192C-83B7-4BF5-96CD-2E4225B64458}"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769397-18C6-4036-A2FA-3028B0EF9CC6}">
      <dsp:nvSpPr>
        <dsp:cNvPr id="0" name=""/>
        <dsp:cNvSpPr/>
      </dsp:nvSpPr>
      <dsp:spPr>
        <a:xfrm>
          <a:off x="3154679" y="631"/>
          <a:ext cx="4732020" cy="796155"/>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i-FI" sz="1200" i="0" kern="1200" dirty="0" smtClean="0"/>
            <a:t>Jokaisella on mahdollisuudet ja taidot tehdä tietoisesti suunnitelmia sekä koulutus- ja työurapäätöksiä muuttuvassa työn maailmassa</a:t>
          </a:r>
          <a:endParaRPr lang="fi-FI" sz="1200" i="0" kern="1200" dirty="0"/>
        </a:p>
      </dsp:txBody>
      <dsp:txXfrm>
        <a:off x="3154679" y="100150"/>
        <a:ext cx="4433462" cy="597117"/>
      </dsp:txXfrm>
    </dsp:sp>
    <dsp:sp modelId="{4EC09667-FD9E-4830-96DC-32BE62BD2F44}">
      <dsp:nvSpPr>
        <dsp:cNvPr id="0" name=""/>
        <dsp:cNvSpPr/>
      </dsp:nvSpPr>
      <dsp:spPr>
        <a:xfrm>
          <a:off x="0" y="631"/>
          <a:ext cx="3154680" cy="7961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fi-FI" sz="2300" kern="1200" dirty="0" smtClean="0">
              <a:solidFill>
                <a:schemeClr val="bg1"/>
              </a:solidFill>
            </a:rPr>
            <a:t>Saavutettavasti ja asiakaslähtöisesti</a:t>
          </a:r>
          <a:endParaRPr lang="fi-FI" sz="2300" kern="1200" dirty="0">
            <a:solidFill>
              <a:schemeClr val="bg1"/>
            </a:solidFill>
          </a:endParaRPr>
        </a:p>
      </dsp:txBody>
      <dsp:txXfrm>
        <a:off x="38865" y="39496"/>
        <a:ext cx="3076950" cy="718425"/>
      </dsp:txXfrm>
    </dsp:sp>
    <dsp:sp modelId="{AF8A1E01-71A7-4C1F-BC11-0EF8A2C3FD48}">
      <dsp:nvSpPr>
        <dsp:cNvPr id="0" name=""/>
        <dsp:cNvSpPr/>
      </dsp:nvSpPr>
      <dsp:spPr>
        <a:xfrm>
          <a:off x="3154679" y="876403"/>
          <a:ext cx="4732020" cy="796155"/>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i-FI" sz="1200" i="0" kern="1200" dirty="0" smtClean="0"/>
            <a:t>Toimiva jatkuvan oppimisen digitaalinen palvelukokonaisuus, jossa ohjaus ja urasuunnittelunäkökulma ovat keskiössä palvellen sujuvasti elinikäistä oppijaa mm. tekoälyä hyödyntäen</a:t>
          </a:r>
          <a:endParaRPr lang="fi-FI" sz="1200" kern="1200" dirty="0"/>
        </a:p>
      </dsp:txBody>
      <dsp:txXfrm>
        <a:off x="3154679" y="975922"/>
        <a:ext cx="4433462" cy="597117"/>
      </dsp:txXfrm>
    </dsp:sp>
    <dsp:sp modelId="{8A26E2BB-565F-4F00-A16F-3932C1A958EF}">
      <dsp:nvSpPr>
        <dsp:cNvPr id="0" name=""/>
        <dsp:cNvSpPr/>
      </dsp:nvSpPr>
      <dsp:spPr>
        <a:xfrm>
          <a:off x="0" y="876403"/>
          <a:ext cx="3154680" cy="7961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fi-FI" sz="2300" kern="1200" dirty="0" smtClean="0">
              <a:solidFill>
                <a:schemeClr val="bg1"/>
              </a:solidFill>
            </a:rPr>
            <a:t>Digitaalisesti ja monikanavaisesti</a:t>
          </a:r>
          <a:endParaRPr lang="fi-FI" sz="2300" kern="1200" dirty="0">
            <a:solidFill>
              <a:schemeClr val="bg1"/>
            </a:solidFill>
          </a:endParaRPr>
        </a:p>
      </dsp:txBody>
      <dsp:txXfrm>
        <a:off x="38865" y="915268"/>
        <a:ext cx="3076950" cy="718425"/>
      </dsp:txXfrm>
    </dsp:sp>
    <dsp:sp modelId="{350696D3-8E29-4CA6-8E3C-97C3A3D01669}">
      <dsp:nvSpPr>
        <dsp:cNvPr id="0" name=""/>
        <dsp:cNvSpPr/>
      </dsp:nvSpPr>
      <dsp:spPr>
        <a:xfrm>
          <a:off x="3154679" y="1752174"/>
          <a:ext cx="4732020" cy="796155"/>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i-FI" sz="1200" b="0" kern="1200" dirty="0" smtClean="0"/>
            <a:t>Ohjaustyötä tekevillä on valmiudet ja osaaminen laadukkaaseen monikanavaiseen ohjaustyöhön</a:t>
          </a:r>
          <a:endParaRPr lang="fi-FI" sz="1200" kern="1200" dirty="0"/>
        </a:p>
      </dsp:txBody>
      <dsp:txXfrm>
        <a:off x="3154679" y="1851693"/>
        <a:ext cx="4433462" cy="597117"/>
      </dsp:txXfrm>
    </dsp:sp>
    <dsp:sp modelId="{FEC72D84-2A95-47C9-A29F-2CCD430C068A}">
      <dsp:nvSpPr>
        <dsp:cNvPr id="0" name=""/>
        <dsp:cNvSpPr/>
      </dsp:nvSpPr>
      <dsp:spPr>
        <a:xfrm>
          <a:off x="0" y="1752174"/>
          <a:ext cx="3154680" cy="7961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fi-FI" sz="2300" kern="1200" dirty="0" smtClean="0"/>
            <a:t>Laadukkaasti</a:t>
          </a:r>
          <a:endParaRPr lang="fi-FI" sz="2300" kern="1200" dirty="0"/>
        </a:p>
      </dsp:txBody>
      <dsp:txXfrm>
        <a:off x="38865" y="1791039"/>
        <a:ext cx="3076950" cy="718425"/>
      </dsp:txXfrm>
    </dsp:sp>
    <dsp:sp modelId="{F4366754-93E8-4C1E-8D96-4F2A3F9FEEF5}">
      <dsp:nvSpPr>
        <dsp:cNvPr id="0" name=""/>
        <dsp:cNvSpPr/>
      </dsp:nvSpPr>
      <dsp:spPr>
        <a:xfrm>
          <a:off x="3154679" y="2627946"/>
          <a:ext cx="4732020" cy="796155"/>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i-FI" sz="1200" i="0" kern="1200" dirty="0" smtClean="0"/>
            <a:t>Ohjaus edistää tasa-arvoista, oikeudenmukaista ja monimuotoista yhteiskuntaa Suomessa</a:t>
          </a:r>
          <a:endParaRPr lang="fi-FI" sz="1200" i="0" kern="1200" dirty="0">
            <a:solidFill>
              <a:schemeClr val="tx1"/>
            </a:solidFill>
          </a:endParaRPr>
        </a:p>
      </dsp:txBody>
      <dsp:txXfrm>
        <a:off x="3154679" y="2727465"/>
        <a:ext cx="4433462" cy="597117"/>
      </dsp:txXfrm>
    </dsp:sp>
    <dsp:sp modelId="{FD409BB4-E5CA-4820-B077-89CAD9480D64}">
      <dsp:nvSpPr>
        <dsp:cNvPr id="0" name=""/>
        <dsp:cNvSpPr/>
      </dsp:nvSpPr>
      <dsp:spPr>
        <a:xfrm>
          <a:off x="0" y="2627946"/>
          <a:ext cx="3154680" cy="7961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fi-FI" sz="2300" kern="1200" dirty="0" smtClean="0"/>
            <a:t>Yhdenvertaisesti ja kestävästi</a:t>
          </a:r>
          <a:endParaRPr lang="fi-FI" sz="2300" kern="1200" dirty="0"/>
        </a:p>
      </dsp:txBody>
      <dsp:txXfrm>
        <a:off x="38865" y="2666811"/>
        <a:ext cx="3076950" cy="718425"/>
      </dsp:txXfrm>
    </dsp:sp>
    <dsp:sp modelId="{88414F53-8CB8-4D1B-B924-80F2C25315D6}">
      <dsp:nvSpPr>
        <dsp:cNvPr id="0" name=""/>
        <dsp:cNvSpPr/>
      </dsp:nvSpPr>
      <dsp:spPr>
        <a:xfrm>
          <a:off x="3154679" y="3503717"/>
          <a:ext cx="4732020" cy="796155"/>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i-FI" sz="1200" i="0" kern="1200" dirty="0" smtClean="0"/>
            <a:t>Ohjausta toteuttavien sektoreiden yhteistyö on sujuvaa ja työnjako selvää ja kehittämistoimet suunnitellaan ja tehdään monihallinnollisena yhteistyönä</a:t>
          </a:r>
          <a:endParaRPr lang="fi-FI" sz="1400" kern="1200" dirty="0"/>
        </a:p>
      </dsp:txBody>
      <dsp:txXfrm>
        <a:off x="3154679" y="3603236"/>
        <a:ext cx="4433462" cy="597117"/>
      </dsp:txXfrm>
    </dsp:sp>
    <dsp:sp modelId="{E8DEBD7C-124C-4E3F-9284-2AC81DDD4E14}">
      <dsp:nvSpPr>
        <dsp:cNvPr id="0" name=""/>
        <dsp:cNvSpPr/>
      </dsp:nvSpPr>
      <dsp:spPr>
        <a:xfrm>
          <a:off x="0" y="3503717"/>
          <a:ext cx="3154680" cy="7961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fi-FI" sz="2300" kern="1200" dirty="0" smtClean="0"/>
            <a:t>Monialaisesti ja koordinoidusti</a:t>
          </a:r>
          <a:endParaRPr lang="fi-FI" sz="2300" kern="1200" dirty="0"/>
        </a:p>
      </dsp:txBody>
      <dsp:txXfrm>
        <a:off x="38865" y="3542582"/>
        <a:ext cx="3076950" cy="718425"/>
      </dsp:txXfrm>
    </dsp:sp>
    <dsp:sp modelId="{E2B7192C-83B7-4BF5-96CD-2E4225B64458}">
      <dsp:nvSpPr>
        <dsp:cNvPr id="0" name=""/>
        <dsp:cNvSpPr/>
      </dsp:nvSpPr>
      <dsp:spPr>
        <a:xfrm>
          <a:off x="3154679" y="4379489"/>
          <a:ext cx="4732020" cy="796155"/>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i-FI" sz="1200" b="0" kern="1200" dirty="0" smtClean="0"/>
            <a:t>Ohjauksen järjestämistä koskevat päätökset perustuvat tietoon ja t</a:t>
          </a:r>
          <a:r>
            <a:rPr lang="fi-FI" sz="1200" kern="1200" dirty="0" smtClean="0"/>
            <a:t>iedonhallintavälineet tuovat jatkuvuutta koko elinkaaren aikaiseen ohjaukseen</a:t>
          </a:r>
          <a:endParaRPr lang="fi-FI" sz="1200" kern="1200" dirty="0"/>
        </a:p>
      </dsp:txBody>
      <dsp:txXfrm>
        <a:off x="3154679" y="4479008"/>
        <a:ext cx="4433462" cy="597117"/>
      </dsp:txXfrm>
    </dsp:sp>
    <dsp:sp modelId="{37AA8E09-15F2-476E-A117-00E32C78C8C2}">
      <dsp:nvSpPr>
        <dsp:cNvPr id="0" name=""/>
        <dsp:cNvSpPr/>
      </dsp:nvSpPr>
      <dsp:spPr>
        <a:xfrm>
          <a:off x="0" y="4379489"/>
          <a:ext cx="3154680" cy="7961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fi-FI" sz="2300" kern="1200" dirty="0" smtClean="0"/>
            <a:t>Tietoon perustuen</a:t>
          </a:r>
          <a:endParaRPr lang="fi-FI" sz="2300" kern="1200" dirty="0"/>
        </a:p>
      </dsp:txBody>
      <dsp:txXfrm>
        <a:off x="38865" y="4418354"/>
        <a:ext cx="3076950" cy="71842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0"/>
            <a:ext cx="2971800" cy="496888"/>
          </a:xfrm>
          <a:prstGeom prst="rect">
            <a:avLst/>
          </a:prstGeom>
        </p:spPr>
        <p:txBody>
          <a:bodyPr vert="horz" lIns="91429" tIns="45715" rIns="91429" bIns="45715" rtlCol="0"/>
          <a:lstStyle>
            <a:lvl1pPr algn="l">
              <a:defRPr sz="1200"/>
            </a:lvl1pPr>
          </a:lstStyle>
          <a:p>
            <a:endParaRPr lang="fi-FI"/>
          </a:p>
        </p:txBody>
      </p:sp>
      <p:sp>
        <p:nvSpPr>
          <p:cNvPr id="3" name="Päivämäärän paikkamerkki 2"/>
          <p:cNvSpPr>
            <a:spLocks noGrp="1"/>
          </p:cNvSpPr>
          <p:nvPr>
            <p:ph type="dt" sz="quarter" idx="1"/>
          </p:nvPr>
        </p:nvSpPr>
        <p:spPr>
          <a:xfrm>
            <a:off x="3884613" y="0"/>
            <a:ext cx="2971800" cy="496888"/>
          </a:xfrm>
          <a:prstGeom prst="rect">
            <a:avLst/>
          </a:prstGeom>
        </p:spPr>
        <p:txBody>
          <a:bodyPr vert="horz" lIns="91429" tIns="45715" rIns="91429" bIns="45715" rtlCol="0"/>
          <a:lstStyle>
            <a:lvl1pPr algn="r">
              <a:defRPr sz="1200"/>
            </a:lvl1pPr>
          </a:lstStyle>
          <a:p>
            <a:fld id="{0656535B-4070-4810-B9F6-07C1A0E927B9}" type="datetimeFigureOut">
              <a:rPr lang="fi-FI" smtClean="0"/>
              <a:t>25.11.2020</a:t>
            </a:fld>
            <a:endParaRPr lang="fi-FI"/>
          </a:p>
        </p:txBody>
      </p:sp>
      <p:sp>
        <p:nvSpPr>
          <p:cNvPr id="4" name="Alatunnisteen paikkamerkki 3"/>
          <p:cNvSpPr>
            <a:spLocks noGrp="1"/>
          </p:cNvSpPr>
          <p:nvPr>
            <p:ph type="ftr" sz="quarter" idx="2"/>
          </p:nvPr>
        </p:nvSpPr>
        <p:spPr>
          <a:xfrm>
            <a:off x="1" y="9429750"/>
            <a:ext cx="2971800" cy="496888"/>
          </a:xfrm>
          <a:prstGeom prst="rect">
            <a:avLst/>
          </a:prstGeom>
        </p:spPr>
        <p:txBody>
          <a:bodyPr vert="horz" lIns="91429" tIns="45715" rIns="91429" bIns="45715" rtlCol="0" anchor="b"/>
          <a:lstStyle>
            <a:lvl1pPr algn="l">
              <a:defRPr sz="1200"/>
            </a:lvl1pPr>
          </a:lstStyle>
          <a:p>
            <a:endParaRPr lang="fi-FI"/>
          </a:p>
        </p:txBody>
      </p:sp>
      <p:sp>
        <p:nvSpPr>
          <p:cNvPr id="5" name="Dian numeron paikkamerkki 4"/>
          <p:cNvSpPr>
            <a:spLocks noGrp="1"/>
          </p:cNvSpPr>
          <p:nvPr>
            <p:ph type="sldNum" sz="quarter" idx="3"/>
          </p:nvPr>
        </p:nvSpPr>
        <p:spPr>
          <a:xfrm>
            <a:off x="3884613" y="9429750"/>
            <a:ext cx="2971800" cy="496888"/>
          </a:xfrm>
          <a:prstGeom prst="rect">
            <a:avLst/>
          </a:prstGeom>
        </p:spPr>
        <p:txBody>
          <a:bodyPr vert="horz" lIns="91429" tIns="45715" rIns="91429" bIns="45715" rtlCol="0" anchor="b"/>
          <a:lstStyle>
            <a:lvl1pPr algn="r">
              <a:defRPr sz="1200"/>
            </a:lvl1pPr>
          </a:lstStyle>
          <a:p>
            <a:fld id="{BBA85CC8-8242-420D-B54A-EF2760D8E74D}" type="slidenum">
              <a:rPr lang="fi-FI" smtClean="0"/>
              <a:t>‹#›</a:t>
            </a:fld>
            <a:endParaRPr lang="fi-FI"/>
          </a:p>
        </p:txBody>
      </p:sp>
    </p:spTree>
    <p:extLst>
      <p:ext uri="{BB962C8B-B14F-4D97-AF65-F5344CB8AC3E}">
        <p14:creationId xmlns:p14="http://schemas.microsoft.com/office/powerpoint/2010/main" val="2985237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98056"/>
          </a:xfrm>
          <a:prstGeom prst="rect">
            <a:avLst/>
          </a:prstGeom>
        </p:spPr>
        <p:txBody>
          <a:bodyPr vert="horz" lIns="91429" tIns="45715" rIns="91429" bIns="45715" rtlCol="0"/>
          <a:lstStyle>
            <a:lvl1pPr algn="l">
              <a:defRPr sz="1200"/>
            </a:lvl1pPr>
          </a:lstStyle>
          <a:p>
            <a:endParaRPr lang="fi-FI"/>
          </a:p>
        </p:txBody>
      </p:sp>
      <p:sp>
        <p:nvSpPr>
          <p:cNvPr id="3" name="Date Placeholder 2"/>
          <p:cNvSpPr>
            <a:spLocks noGrp="1"/>
          </p:cNvSpPr>
          <p:nvPr>
            <p:ph type="dt" idx="1"/>
          </p:nvPr>
        </p:nvSpPr>
        <p:spPr>
          <a:xfrm>
            <a:off x="3884613" y="0"/>
            <a:ext cx="2971800" cy="498056"/>
          </a:xfrm>
          <a:prstGeom prst="rect">
            <a:avLst/>
          </a:prstGeom>
        </p:spPr>
        <p:txBody>
          <a:bodyPr vert="horz" lIns="91429" tIns="45715" rIns="91429" bIns="45715" rtlCol="0"/>
          <a:lstStyle>
            <a:lvl1pPr algn="r">
              <a:defRPr sz="1200"/>
            </a:lvl1pPr>
          </a:lstStyle>
          <a:p>
            <a:fld id="{13314F4D-3B18-764E-B32A-00C1D3093C4E}" type="datetimeFigureOut">
              <a:rPr lang="fi-FI" smtClean="0"/>
              <a:pPr/>
              <a:t>25.11.2020</a:t>
            </a:fld>
            <a:endParaRPr lang="fi-FI"/>
          </a:p>
        </p:txBody>
      </p:sp>
      <p:sp>
        <p:nvSpPr>
          <p:cNvPr id="4" name="Slide Image Placeholder 3"/>
          <p:cNvSpPr>
            <a:spLocks noGrp="1" noRot="1" noChangeAspect="1"/>
          </p:cNvSpPr>
          <p:nvPr>
            <p:ph type="sldImg" idx="2"/>
          </p:nvPr>
        </p:nvSpPr>
        <p:spPr>
          <a:xfrm>
            <a:off x="1195388" y="1241425"/>
            <a:ext cx="4467225" cy="3349625"/>
          </a:xfrm>
          <a:prstGeom prst="rect">
            <a:avLst/>
          </a:prstGeom>
          <a:noFill/>
          <a:ln w="12700">
            <a:solidFill>
              <a:prstClr val="black"/>
            </a:solidFill>
          </a:ln>
        </p:spPr>
        <p:txBody>
          <a:bodyPr vert="horz" lIns="91429" tIns="45715" rIns="91429" bIns="45715" rtlCol="0" anchor="ctr"/>
          <a:lstStyle/>
          <a:p>
            <a:endParaRPr lang="fi-FI"/>
          </a:p>
        </p:txBody>
      </p:sp>
      <p:sp>
        <p:nvSpPr>
          <p:cNvPr id="5" name="Notes Placeholder 4"/>
          <p:cNvSpPr>
            <a:spLocks noGrp="1"/>
          </p:cNvSpPr>
          <p:nvPr>
            <p:ph type="body" sz="quarter" idx="3"/>
          </p:nvPr>
        </p:nvSpPr>
        <p:spPr>
          <a:xfrm>
            <a:off x="685801" y="4777195"/>
            <a:ext cx="5486400" cy="3908614"/>
          </a:xfrm>
          <a:prstGeom prst="rect">
            <a:avLst/>
          </a:prstGeom>
        </p:spPr>
        <p:txBody>
          <a:bodyPr vert="horz" lIns="91429" tIns="45715" rIns="91429"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1" y="9428584"/>
            <a:ext cx="2971800" cy="498055"/>
          </a:xfrm>
          <a:prstGeom prst="rect">
            <a:avLst/>
          </a:prstGeom>
        </p:spPr>
        <p:txBody>
          <a:bodyPr vert="horz" lIns="91429" tIns="45715" rIns="91429" bIns="45715"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9428584"/>
            <a:ext cx="2971800" cy="498055"/>
          </a:xfrm>
          <a:prstGeom prst="rect">
            <a:avLst/>
          </a:prstGeom>
        </p:spPr>
        <p:txBody>
          <a:bodyPr vert="horz" lIns="91429" tIns="45715" rIns="91429" bIns="45715" rtlCol="0" anchor="b"/>
          <a:lstStyle>
            <a:lvl1pPr algn="r">
              <a:defRPr sz="1200"/>
            </a:lvl1pPr>
          </a:lstStyle>
          <a:p>
            <a:fld id="{D1B6B73F-CFB5-9D4F-9E0D-F2C3CD4A0C21}" type="slidenum">
              <a:rPr lang="fi-FI" smtClean="0"/>
              <a:pPr/>
              <a:t>‹#›</a:t>
            </a:fld>
            <a:endParaRPr lang="fi-FI"/>
          </a:p>
        </p:txBody>
      </p:sp>
    </p:spTree>
    <p:extLst>
      <p:ext uri="{BB962C8B-B14F-4D97-AF65-F5344CB8AC3E}">
        <p14:creationId xmlns:p14="http://schemas.microsoft.com/office/powerpoint/2010/main" val="168261422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4600" y="1249363"/>
            <a:ext cx="4494213" cy="3370262"/>
          </a:xfrm>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10"/>
          </p:nvPr>
        </p:nvSpPr>
        <p:spPr/>
        <p:txBody>
          <a:bodyPr/>
          <a:lstStyle/>
          <a:p>
            <a:fld id="{D1B6B73F-CFB5-9D4F-9E0D-F2C3CD4A0C21}" type="slidenum">
              <a:rPr lang="fi-FI" smtClean="0"/>
              <a:t>1</a:t>
            </a:fld>
            <a:endParaRPr lang="fi-FI"/>
          </a:p>
        </p:txBody>
      </p:sp>
    </p:spTree>
    <p:extLst>
      <p:ext uri="{BB962C8B-B14F-4D97-AF65-F5344CB8AC3E}">
        <p14:creationId xmlns:p14="http://schemas.microsoft.com/office/powerpoint/2010/main" val="15129356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657422"/>
            <a:ext cx="6858000" cy="2386800"/>
          </a:xfrm>
        </p:spPr>
        <p:txBody>
          <a:bodyPr anchor="b"/>
          <a:lstStyle>
            <a:lvl1pPr algn="ctr">
              <a:defRPr sz="4500">
                <a:solidFill>
                  <a:schemeClr val="bg2"/>
                </a:solidFill>
              </a:defRPr>
            </a:lvl1pPr>
          </a:lstStyle>
          <a:p>
            <a:r>
              <a:rPr lang="fi-FI"/>
              <a:t>Muokkaa perustyyl. napsautt.</a:t>
            </a:r>
            <a:endParaRPr lang="fi-FI" dirty="0"/>
          </a:p>
        </p:txBody>
      </p:sp>
      <p:sp>
        <p:nvSpPr>
          <p:cNvPr id="3" name="Subtitle 2"/>
          <p:cNvSpPr>
            <a:spLocks noGrp="1"/>
          </p:cNvSpPr>
          <p:nvPr>
            <p:ph type="subTitle" idx="1"/>
          </p:nvPr>
        </p:nvSpPr>
        <p:spPr>
          <a:xfrm>
            <a:off x="1143000" y="3345821"/>
            <a:ext cx="6858000" cy="900388"/>
          </a:xfrm>
        </p:spPr>
        <p:txBody>
          <a:bodyPr/>
          <a:lstStyle>
            <a:lvl1pPr marL="0" indent="0" algn="ctr">
              <a:buNone/>
              <a:defRPr sz="1800">
                <a:solidFill>
                  <a:schemeClr val="bg1"/>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fi-FI"/>
              <a:t>Muokkaa alaotsikon perustyyliä napsautt.</a:t>
            </a:r>
            <a:endParaRPr lang="fi-FI" dirty="0"/>
          </a:p>
        </p:txBody>
      </p:sp>
      <p:sp>
        <p:nvSpPr>
          <p:cNvPr id="9" name="TextBox 8"/>
          <p:cNvSpPr txBox="1"/>
          <p:nvPr/>
        </p:nvSpPr>
        <p:spPr>
          <a:xfrm>
            <a:off x="7863848" y="7884162"/>
            <a:ext cx="184731" cy="248209"/>
          </a:xfrm>
          <a:prstGeom prst="rect">
            <a:avLst/>
          </a:prstGeom>
          <a:noFill/>
        </p:spPr>
        <p:txBody>
          <a:bodyPr wrap="none" rtlCol="0">
            <a:spAutoFit/>
          </a:bodyPr>
          <a:lstStyle/>
          <a:p>
            <a:endParaRPr lang="fi-FI" sz="1013" dirty="0"/>
          </a:p>
        </p:txBody>
      </p:sp>
      <p:sp>
        <p:nvSpPr>
          <p:cNvPr id="10" name="TextBox 9"/>
          <p:cNvSpPr txBox="1"/>
          <p:nvPr/>
        </p:nvSpPr>
        <p:spPr>
          <a:xfrm>
            <a:off x="4191008" y="7721602"/>
            <a:ext cx="184731" cy="248209"/>
          </a:xfrm>
          <a:prstGeom prst="rect">
            <a:avLst/>
          </a:prstGeom>
          <a:noFill/>
        </p:spPr>
        <p:txBody>
          <a:bodyPr wrap="none" rtlCol="0">
            <a:spAutoFit/>
          </a:bodyPr>
          <a:lstStyle/>
          <a:p>
            <a:endParaRPr lang="fi-FI" sz="1013" dirty="0"/>
          </a:p>
        </p:txBody>
      </p:sp>
      <p:pic>
        <p:nvPicPr>
          <p:cNvPr id="5" name="Kuva 4">
            <a:extLst>
              <a:ext uri="{FF2B5EF4-FFF2-40B4-BE49-F238E27FC236}">
                <a16:creationId xmlns:a16="http://schemas.microsoft.com/office/drawing/2014/main" id="{7DFBAC1D-1D2F-4B57-A491-AA5E5014561A}"/>
              </a:ext>
            </a:extLst>
          </p:cNvPr>
          <p:cNvPicPr>
            <a:picLocks noChangeAspect="1"/>
          </p:cNvPicPr>
          <p:nvPr userDrawn="1"/>
        </p:nvPicPr>
        <p:blipFill>
          <a:blip r:embed="rId2"/>
          <a:stretch>
            <a:fillRect/>
          </a:stretch>
        </p:blipFill>
        <p:spPr>
          <a:xfrm>
            <a:off x="3670929" y="5222388"/>
            <a:ext cx="1800000" cy="971740"/>
          </a:xfrm>
          <a:prstGeom prst="rect">
            <a:avLst/>
          </a:prstGeom>
        </p:spPr>
      </p:pic>
    </p:spTree>
    <p:extLst>
      <p:ext uri="{BB962C8B-B14F-4D97-AF65-F5344CB8AC3E}">
        <p14:creationId xmlns:p14="http://schemas.microsoft.com/office/powerpoint/2010/main" val="2091392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628655" y="529949"/>
            <a:ext cx="7203017" cy="995915"/>
          </a:xfrm>
        </p:spPr>
        <p:txBody>
          <a:bodyPr/>
          <a:lstStyle/>
          <a:p>
            <a:r>
              <a:rPr lang="fi-FI"/>
              <a:t>Muokkaa perustyyl. napsautt.</a:t>
            </a:r>
            <a:endParaRPr lang="fi-FI" dirty="0"/>
          </a:p>
        </p:txBody>
      </p:sp>
      <p:sp>
        <p:nvSpPr>
          <p:cNvPr id="3" name="Content Placeholder 2"/>
          <p:cNvSpPr>
            <a:spLocks noGrp="1"/>
          </p:cNvSpPr>
          <p:nvPr>
            <p:ph idx="1"/>
          </p:nvPr>
        </p:nvSpPr>
        <p:spPr>
          <a:xfrm>
            <a:off x="628650" y="1525867"/>
            <a:ext cx="7886700" cy="4447369"/>
          </a:xfrm>
        </p:spPr>
        <p:txBody>
          <a:bodyPr/>
          <a:lstStyle>
            <a:lvl1pPr>
              <a:defRPr b="1"/>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Date Placeholder 3"/>
          <p:cNvSpPr>
            <a:spLocks noGrp="1"/>
          </p:cNvSpPr>
          <p:nvPr>
            <p:ph type="dt" sz="half" idx="10"/>
          </p:nvPr>
        </p:nvSpPr>
        <p:spPr/>
        <p:txBody>
          <a:bodyPr/>
          <a:lstStyle/>
          <a:p>
            <a:fld id="{D26839AD-8404-F14E-AD85-8BA1B1271A32}" type="datetime1">
              <a:rPr lang="fi-FI" smtClean="0"/>
              <a:pPr/>
              <a:t>25.11.2020</a:t>
            </a:fld>
            <a:endParaRPr lang="fi-FI" dirty="0"/>
          </a:p>
        </p:txBody>
      </p:sp>
      <p:sp>
        <p:nvSpPr>
          <p:cNvPr id="5" name="Footer Placeholder 4"/>
          <p:cNvSpPr>
            <a:spLocks noGrp="1"/>
          </p:cNvSpPr>
          <p:nvPr>
            <p:ph type="ftr" sz="quarter" idx="11"/>
          </p:nvPr>
        </p:nvSpPr>
        <p:spPr/>
        <p:txBody>
          <a:bodyPr/>
          <a:lstStyle/>
          <a:p>
            <a:r>
              <a:rPr lang="fi-FI"/>
              <a:t>Työ- ja elinkeinoministeriö </a:t>
            </a:r>
            <a:r>
              <a:rPr lang="bg-BG"/>
              <a:t>•</a:t>
            </a:r>
            <a:r>
              <a:rPr lang="fi-FI"/>
              <a:t> www.tem.fi</a:t>
            </a:r>
            <a:endParaRPr lang="fi-FI" dirty="0"/>
          </a:p>
        </p:txBody>
      </p:sp>
      <p:sp>
        <p:nvSpPr>
          <p:cNvPr id="6" name="Slide Number Placeholder 5"/>
          <p:cNvSpPr>
            <a:spLocks noGrp="1"/>
          </p:cNvSpPr>
          <p:nvPr>
            <p:ph type="sldNum" sz="quarter" idx="12"/>
          </p:nvPr>
        </p:nvSpPr>
        <p:spPr/>
        <p:txBody>
          <a:bodyPr/>
          <a:lstStyle/>
          <a:p>
            <a:fld id="{3065C9E5-8AC3-DF4B-BA99-CB03B9370A98}" type="slidenum">
              <a:rPr lang="fi-FI" smtClean="0"/>
              <a:pPr/>
              <a:t>‹#›</a:t>
            </a:fld>
            <a:endParaRPr lang="fi-FI"/>
          </a:p>
        </p:txBody>
      </p:sp>
      <p:pic>
        <p:nvPicPr>
          <p:cNvPr id="11" name="Kuva 10">
            <a:extLst>
              <a:ext uri="{FF2B5EF4-FFF2-40B4-BE49-F238E27FC236}">
                <a16:creationId xmlns:a16="http://schemas.microsoft.com/office/drawing/2014/main" id="{AA220AAC-81F5-4624-B523-363239790028}"/>
              </a:ext>
            </a:extLst>
          </p:cNvPr>
          <p:cNvPicPr>
            <a:picLocks noChangeAspect="1"/>
          </p:cNvPicPr>
          <p:nvPr userDrawn="1"/>
        </p:nvPicPr>
        <p:blipFill>
          <a:blip r:embed="rId2"/>
          <a:stretch>
            <a:fillRect/>
          </a:stretch>
        </p:blipFill>
        <p:spPr>
          <a:xfrm>
            <a:off x="8138543" y="759350"/>
            <a:ext cx="373067" cy="557716"/>
          </a:xfrm>
          <a:prstGeom prst="rect">
            <a:avLst/>
          </a:prstGeom>
        </p:spPr>
      </p:pic>
    </p:spTree>
    <p:extLst>
      <p:ext uri="{BB962C8B-B14F-4D97-AF65-F5344CB8AC3E}">
        <p14:creationId xmlns:p14="http://schemas.microsoft.com/office/powerpoint/2010/main" val="14724218"/>
      </p:ext>
    </p:extLst>
  </p:cSld>
  <p:clrMapOvr>
    <a:masterClrMapping/>
  </p:clrMapOvr>
  <p:extLst mod="1">
    <p:ext uri="{DCECCB84-F9BA-43D5-87BE-67443E8EF086}">
      <p15:sldGuideLst xmlns:p15="http://schemas.microsoft.com/office/powerpoint/2012/main">
        <p15:guide id="1" orient="horz" pos="4997" userDrawn="1">
          <p15:clr>
            <a:srgbClr val="FBAE40"/>
          </p15:clr>
        </p15:guide>
        <p15:guide id="2" pos="38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29841" y="529949"/>
            <a:ext cx="7201826" cy="995915"/>
          </a:xfrm>
        </p:spPr>
        <p:txBody>
          <a:bodyPr/>
          <a:lstStyle/>
          <a:p>
            <a:r>
              <a:rPr lang="fi-FI"/>
              <a:t>Muokkaa perustyyl. napsautt.</a:t>
            </a:r>
          </a:p>
        </p:txBody>
      </p:sp>
      <p:sp>
        <p:nvSpPr>
          <p:cNvPr id="3" name="Text Placeholder 2"/>
          <p:cNvSpPr>
            <a:spLocks noGrp="1"/>
          </p:cNvSpPr>
          <p:nvPr>
            <p:ph type="body" idx="1"/>
          </p:nvPr>
        </p:nvSpPr>
        <p:spPr>
          <a:xfrm>
            <a:off x="629842" y="1525868"/>
            <a:ext cx="3868340" cy="619017"/>
          </a:xfrm>
        </p:spPr>
        <p:txBody>
          <a:bodyPr anchor="b"/>
          <a:lstStyle>
            <a:lvl1pPr marL="0" indent="0">
              <a:buNone/>
              <a:defRPr sz="1800" b="1"/>
            </a:lvl1pPr>
            <a:lvl2pPr marL="342875" indent="0">
              <a:buNone/>
              <a:defRPr sz="1500" b="1"/>
            </a:lvl2pPr>
            <a:lvl3pPr marL="685749" indent="0">
              <a:buNone/>
              <a:defRPr sz="135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fi-FI"/>
              <a:t>Muokkaa tekstin perustyylejä napsauttamalla</a:t>
            </a:r>
          </a:p>
        </p:txBody>
      </p:sp>
      <p:sp>
        <p:nvSpPr>
          <p:cNvPr id="4" name="Content Placeholder 3"/>
          <p:cNvSpPr>
            <a:spLocks noGrp="1"/>
          </p:cNvSpPr>
          <p:nvPr>
            <p:ph sz="half" idx="2"/>
          </p:nvPr>
        </p:nvSpPr>
        <p:spPr>
          <a:xfrm>
            <a:off x="629842" y="2287351"/>
            <a:ext cx="3868340" cy="3685884"/>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Text Placeholder 4"/>
          <p:cNvSpPr>
            <a:spLocks noGrp="1"/>
          </p:cNvSpPr>
          <p:nvPr>
            <p:ph type="body" sz="quarter" idx="3"/>
          </p:nvPr>
        </p:nvSpPr>
        <p:spPr>
          <a:xfrm>
            <a:off x="4629157" y="1525868"/>
            <a:ext cx="3887391" cy="619017"/>
          </a:xfrm>
        </p:spPr>
        <p:txBody>
          <a:bodyPr anchor="b"/>
          <a:lstStyle>
            <a:lvl1pPr marL="0" indent="0">
              <a:buNone/>
              <a:defRPr sz="1800" b="1"/>
            </a:lvl1pPr>
            <a:lvl2pPr marL="342875" indent="0">
              <a:buNone/>
              <a:defRPr sz="1500" b="1"/>
            </a:lvl2pPr>
            <a:lvl3pPr marL="685749" indent="0">
              <a:buNone/>
              <a:defRPr sz="135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fi-FI"/>
              <a:t>Muokkaa tekstin perustyylejä napsauttamalla</a:t>
            </a:r>
          </a:p>
        </p:txBody>
      </p:sp>
      <p:sp>
        <p:nvSpPr>
          <p:cNvPr id="6" name="Content Placeholder 5"/>
          <p:cNvSpPr>
            <a:spLocks noGrp="1"/>
          </p:cNvSpPr>
          <p:nvPr>
            <p:ph sz="quarter" idx="4"/>
          </p:nvPr>
        </p:nvSpPr>
        <p:spPr>
          <a:xfrm>
            <a:off x="4629157" y="2144881"/>
            <a:ext cx="3887391" cy="382835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Date Placeholder 7"/>
          <p:cNvSpPr>
            <a:spLocks noGrp="1"/>
          </p:cNvSpPr>
          <p:nvPr>
            <p:ph type="dt" sz="half" idx="10"/>
          </p:nvPr>
        </p:nvSpPr>
        <p:spPr/>
        <p:txBody>
          <a:bodyPr/>
          <a:lstStyle/>
          <a:p>
            <a:fld id="{A0204079-6FA0-8F42-A0E0-93A554C8F316}" type="datetime1">
              <a:rPr lang="fi-FI" smtClean="0"/>
              <a:pPr/>
              <a:t>25.11.2020</a:t>
            </a:fld>
            <a:endParaRPr lang="fi-FI" dirty="0"/>
          </a:p>
        </p:txBody>
      </p:sp>
      <p:sp>
        <p:nvSpPr>
          <p:cNvPr id="9" name="Footer Placeholder 8"/>
          <p:cNvSpPr>
            <a:spLocks noGrp="1"/>
          </p:cNvSpPr>
          <p:nvPr>
            <p:ph type="ftr" sz="quarter" idx="11"/>
          </p:nvPr>
        </p:nvSpPr>
        <p:spPr/>
        <p:txBody>
          <a:bodyPr/>
          <a:lstStyle/>
          <a:p>
            <a:r>
              <a:rPr lang="fi-FI"/>
              <a:t>Työ- ja elinkeinoministeriö </a:t>
            </a:r>
            <a:r>
              <a:rPr lang="bg-BG"/>
              <a:t>•</a:t>
            </a:r>
            <a:r>
              <a:rPr lang="fi-FI"/>
              <a:t> www.tem.fi</a:t>
            </a:r>
            <a:endParaRPr lang="fi-FI" dirty="0"/>
          </a:p>
        </p:txBody>
      </p:sp>
      <p:sp>
        <p:nvSpPr>
          <p:cNvPr id="13" name="Slide Number Placeholder 12"/>
          <p:cNvSpPr>
            <a:spLocks noGrp="1"/>
          </p:cNvSpPr>
          <p:nvPr>
            <p:ph type="sldNum" sz="quarter" idx="12"/>
          </p:nvPr>
        </p:nvSpPr>
        <p:spPr/>
        <p:txBody>
          <a:bodyPr/>
          <a:lstStyle/>
          <a:p>
            <a:fld id="{3065C9E5-8AC3-DF4B-BA99-CB03B9370A98}" type="slidenum">
              <a:rPr lang="fi-FI" smtClean="0"/>
              <a:pPr/>
              <a:t>‹#›</a:t>
            </a:fld>
            <a:endParaRPr lang="fi-FI"/>
          </a:p>
        </p:txBody>
      </p:sp>
      <p:pic>
        <p:nvPicPr>
          <p:cNvPr id="12" name="Kuva 11">
            <a:extLst>
              <a:ext uri="{FF2B5EF4-FFF2-40B4-BE49-F238E27FC236}">
                <a16:creationId xmlns:a16="http://schemas.microsoft.com/office/drawing/2014/main" id="{0E8806D1-1CCB-4475-986F-324C0BC5C927}"/>
              </a:ext>
            </a:extLst>
          </p:cNvPr>
          <p:cNvPicPr>
            <a:picLocks noChangeAspect="1"/>
          </p:cNvPicPr>
          <p:nvPr userDrawn="1"/>
        </p:nvPicPr>
        <p:blipFill>
          <a:blip r:embed="rId2"/>
          <a:stretch>
            <a:fillRect/>
          </a:stretch>
        </p:blipFill>
        <p:spPr>
          <a:xfrm>
            <a:off x="8138543" y="759350"/>
            <a:ext cx="373067" cy="557716"/>
          </a:xfrm>
          <a:prstGeom prst="rect">
            <a:avLst/>
          </a:prstGeom>
        </p:spPr>
      </p:pic>
    </p:spTree>
    <p:extLst>
      <p:ext uri="{BB962C8B-B14F-4D97-AF65-F5344CB8AC3E}">
        <p14:creationId xmlns:p14="http://schemas.microsoft.com/office/powerpoint/2010/main" val="509312521"/>
      </p:ext>
    </p:extLst>
  </p:cSld>
  <p:clrMapOvr>
    <a:masterClrMapping/>
  </p:clrMapOvr>
  <p:extLst mod="1">
    <p:ext uri="{DCECCB84-F9BA-43D5-87BE-67443E8EF086}">
      <p15:sldGuideLst xmlns:p15="http://schemas.microsoft.com/office/powerpoint/2012/main">
        <p15:guide id="1" pos="385" userDrawn="1">
          <p15:clr>
            <a:srgbClr val="FBAE40"/>
          </p15:clr>
        </p15:guide>
        <p15:guide id="2" orient="horz" pos="499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subheading">
    <p:spTree>
      <p:nvGrpSpPr>
        <p:cNvPr id="1" name=""/>
        <p:cNvGrpSpPr/>
        <p:nvPr/>
      </p:nvGrpSpPr>
      <p:grpSpPr>
        <a:xfrm>
          <a:off x="0" y="0"/>
          <a:ext cx="0" cy="0"/>
          <a:chOff x="0" y="0"/>
          <a:chExt cx="0" cy="0"/>
        </a:xfrm>
      </p:grpSpPr>
      <p:sp>
        <p:nvSpPr>
          <p:cNvPr id="2" name="Title 1"/>
          <p:cNvSpPr>
            <a:spLocks noGrp="1"/>
          </p:cNvSpPr>
          <p:nvPr>
            <p:ph type="title"/>
          </p:nvPr>
        </p:nvSpPr>
        <p:spPr>
          <a:xfrm>
            <a:off x="629841" y="529949"/>
            <a:ext cx="7201826" cy="995915"/>
          </a:xfrm>
        </p:spPr>
        <p:txBody>
          <a:bodyPr/>
          <a:lstStyle/>
          <a:p>
            <a:r>
              <a:rPr lang="fi-FI"/>
              <a:t>Muokkaa perustyyl. napsautt.</a:t>
            </a:r>
          </a:p>
        </p:txBody>
      </p:sp>
      <p:sp>
        <p:nvSpPr>
          <p:cNvPr id="3" name="Text Placeholder 2"/>
          <p:cNvSpPr>
            <a:spLocks noGrp="1"/>
          </p:cNvSpPr>
          <p:nvPr>
            <p:ph type="body" idx="1"/>
          </p:nvPr>
        </p:nvSpPr>
        <p:spPr>
          <a:xfrm>
            <a:off x="629842" y="1525868"/>
            <a:ext cx="7885508" cy="619017"/>
          </a:xfrm>
        </p:spPr>
        <p:txBody>
          <a:bodyPr anchor="b"/>
          <a:lstStyle>
            <a:lvl1pPr marL="0" indent="0">
              <a:buNone/>
              <a:defRPr sz="1800" b="1"/>
            </a:lvl1pPr>
            <a:lvl2pPr marL="342875" indent="0">
              <a:buNone/>
              <a:defRPr sz="1500" b="1"/>
            </a:lvl2pPr>
            <a:lvl3pPr marL="685749" indent="0">
              <a:buNone/>
              <a:defRPr sz="135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fi-FI"/>
              <a:t>Muokkaa tekstin perustyylejä napsauttamalla</a:t>
            </a:r>
          </a:p>
        </p:txBody>
      </p:sp>
      <p:sp>
        <p:nvSpPr>
          <p:cNvPr id="4" name="Content Placeholder 3"/>
          <p:cNvSpPr>
            <a:spLocks noGrp="1"/>
          </p:cNvSpPr>
          <p:nvPr>
            <p:ph sz="half" idx="2"/>
          </p:nvPr>
        </p:nvSpPr>
        <p:spPr>
          <a:xfrm>
            <a:off x="629842" y="2287351"/>
            <a:ext cx="7885508" cy="3685884"/>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Date Placeholder 7"/>
          <p:cNvSpPr>
            <a:spLocks noGrp="1"/>
          </p:cNvSpPr>
          <p:nvPr>
            <p:ph type="dt" sz="half" idx="10"/>
          </p:nvPr>
        </p:nvSpPr>
        <p:spPr/>
        <p:txBody>
          <a:bodyPr/>
          <a:lstStyle/>
          <a:p>
            <a:fld id="{BC2EB90C-C3B6-654A-9159-F786CF172E91}" type="datetime1">
              <a:rPr lang="fi-FI" smtClean="0"/>
              <a:pPr/>
              <a:t>25.11.2020</a:t>
            </a:fld>
            <a:endParaRPr lang="fi-FI" dirty="0"/>
          </a:p>
        </p:txBody>
      </p:sp>
      <p:sp>
        <p:nvSpPr>
          <p:cNvPr id="9" name="Footer Placeholder 8"/>
          <p:cNvSpPr>
            <a:spLocks noGrp="1"/>
          </p:cNvSpPr>
          <p:nvPr>
            <p:ph type="ftr" sz="quarter" idx="11"/>
          </p:nvPr>
        </p:nvSpPr>
        <p:spPr/>
        <p:txBody>
          <a:bodyPr/>
          <a:lstStyle/>
          <a:p>
            <a:r>
              <a:rPr lang="fi-FI"/>
              <a:t>Työ- ja elinkeinoministeriö </a:t>
            </a:r>
            <a:r>
              <a:rPr lang="bg-BG"/>
              <a:t>•</a:t>
            </a:r>
            <a:r>
              <a:rPr lang="fi-FI"/>
              <a:t> www.tem.fi</a:t>
            </a:r>
            <a:endParaRPr lang="fi-FI" dirty="0"/>
          </a:p>
        </p:txBody>
      </p:sp>
      <p:sp>
        <p:nvSpPr>
          <p:cNvPr id="13" name="Slide Number Placeholder 12"/>
          <p:cNvSpPr>
            <a:spLocks noGrp="1"/>
          </p:cNvSpPr>
          <p:nvPr>
            <p:ph type="sldNum" sz="quarter" idx="12"/>
          </p:nvPr>
        </p:nvSpPr>
        <p:spPr/>
        <p:txBody>
          <a:bodyPr/>
          <a:lstStyle/>
          <a:p>
            <a:fld id="{3065C9E5-8AC3-DF4B-BA99-CB03B9370A98}" type="slidenum">
              <a:rPr lang="fi-FI" smtClean="0"/>
              <a:pPr/>
              <a:t>‹#›</a:t>
            </a:fld>
            <a:endParaRPr lang="fi-FI"/>
          </a:p>
        </p:txBody>
      </p:sp>
      <p:pic>
        <p:nvPicPr>
          <p:cNvPr id="10" name="Kuva 9">
            <a:extLst>
              <a:ext uri="{FF2B5EF4-FFF2-40B4-BE49-F238E27FC236}">
                <a16:creationId xmlns:a16="http://schemas.microsoft.com/office/drawing/2014/main" id="{4CD8DC24-1463-4652-A5A5-C7DB18939AF6}"/>
              </a:ext>
            </a:extLst>
          </p:cNvPr>
          <p:cNvPicPr>
            <a:picLocks noChangeAspect="1"/>
          </p:cNvPicPr>
          <p:nvPr userDrawn="1"/>
        </p:nvPicPr>
        <p:blipFill>
          <a:blip r:embed="rId2"/>
          <a:stretch>
            <a:fillRect/>
          </a:stretch>
        </p:blipFill>
        <p:spPr>
          <a:xfrm>
            <a:off x="8138543" y="759350"/>
            <a:ext cx="373067" cy="557716"/>
          </a:xfrm>
          <a:prstGeom prst="rect">
            <a:avLst/>
          </a:prstGeom>
        </p:spPr>
      </p:pic>
    </p:spTree>
    <p:extLst>
      <p:ext uri="{BB962C8B-B14F-4D97-AF65-F5344CB8AC3E}">
        <p14:creationId xmlns:p14="http://schemas.microsoft.com/office/powerpoint/2010/main" val="1317347232"/>
      </p:ext>
    </p:extLst>
  </p:cSld>
  <p:clrMapOvr>
    <a:masterClrMapping/>
  </p:clrMapOvr>
  <p:extLst mod="1">
    <p:ext uri="{DCECCB84-F9BA-43D5-87BE-67443E8EF086}">
      <p15:sldGuideLst xmlns:p15="http://schemas.microsoft.com/office/powerpoint/2012/main">
        <p15:guide id="1" pos="385" userDrawn="1">
          <p15:clr>
            <a:srgbClr val="FBAE40"/>
          </p15:clr>
        </p15:guide>
        <p15:guide id="2" orient="horz" pos="499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8E673F-6EB7-8443-8693-F2EF12496ED8}" type="datetime1">
              <a:rPr lang="fi-FI" smtClean="0"/>
              <a:pPr/>
              <a:t>25.11.2020</a:t>
            </a:fld>
            <a:endParaRPr lang="fi-FI" dirty="0"/>
          </a:p>
        </p:txBody>
      </p:sp>
      <p:sp>
        <p:nvSpPr>
          <p:cNvPr id="6" name="Footer Placeholder 5"/>
          <p:cNvSpPr>
            <a:spLocks noGrp="1"/>
          </p:cNvSpPr>
          <p:nvPr>
            <p:ph type="ftr" sz="quarter" idx="11"/>
          </p:nvPr>
        </p:nvSpPr>
        <p:spPr/>
        <p:txBody>
          <a:bodyPr/>
          <a:lstStyle/>
          <a:p>
            <a:r>
              <a:rPr lang="fi-FI"/>
              <a:t>Työ- ja elinkeinoministeriö </a:t>
            </a:r>
            <a:r>
              <a:rPr lang="bg-BG"/>
              <a:t>•</a:t>
            </a:r>
            <a:r>
              <a:rPr lang="fi-FI"/>
              <a:t> www.tem.fi</a:t>
            </a:r>
            <a:endParaRPr lang="fi-FI" dirty="0"/>
          </a:p>
        </p:txBody>
      </p:sp>
      <p:sp>
        <p:nvSpPr>
          <p:cNvPr id="7" name="Slide Number Placeholder 6"/>
          <p:cNvSpPr>
            <a:spLocks noGrp="1"/>
          </p:cNvSpPr>
          <p:nvPr>
            <p:ph type="sldNum" sz="quarter" idx="12"/>
          </p:nvPr>
        </p:nvSpPr>
        <p:spPr/>
        <p:txBody>
          <a:bodyPr/>
          <a:lstStyle/>
          <a:p>
            <a:fld id="{1B5C75AB-37F2-194C-B2B6-38235384CF06}" type="slidenum">
              <a:rPr lang="fi-FI" smtClean="0"/>
              <a:pPr/>
              <a:t>‹#›</a:t>
            </a:fld>
            <a:endParaRPr lang="fi-FI"/>
          </a:p>
        </p:txBody>
      </p:sp>
      <p:pic>
        <p:nvPicPr>
          <p:cNvPr id="8" name="Kuva 7">
            <a:extLst>
              <a:ext uri="{FF2B5EF4-FFF2-40B4-BE49-F238E27FC236}">
                <a16:creationId xmlns:a16="http://schemas.microsoft.com/office/drawing/2014/main" id="{17F30BAF-D8CD-46C4-BC09-1FF6528A9517}"/>
              </a:ext>
            </a:extLst>
          </p:cNvPr>
          <p:cNvPicPr>
            <a:picLocks noChangeAspect="1"/>
          </p:cNvPicPr>
          <p:nvPr userDrawn="1"/>
        </p:nvPicPr>
        <p:blipFill>
          <a:blip r:embed="rId2"/>
          <a:stretch>
            <a:fillRect/>
          </a:stretch>
        </p:blipFill>
        <p:spPr>
          <a:xfrm>
            <a:off x="8138543" y="759350"/>
            <a:ext cx="373067" cy="557716"/>
          </a:xfrm>
          <a:prstGeom prst="rect">
            <a:avLst/>
          </a:prstGeom>
        </p:spPr>
      </p:pic>
    </p:spTree>
    <p:extLst>
      <p:ext uri="{BB962C8B-B14F-4D97-AF65-F5344CB8AC3E}">
        <p14:creationId xmlns:p14="http://schemas.microsoft.com/office/powerpoint/2010/main" val="1043590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btitle">
    <p:bg>
      <p:bgPr>
        <a:solidFill>
          <a:schemeClr val="accent1"/>
        </a:solidFill>
        <a:effectLst/>
      </p:bgPr>
    </p:bg>
    <p:spTree>
      <p:nvGrpSpPr>
        <p:cNvPr id="1" name=""/>
        <p:cNvGrpSpPr/>
        <p:nvPr/>
      </p:nvGrpSpPr>
      <p:grpSpPr>
        <a:xfrm>
          <a:off x="0" y="0"/>
          <a:ext cx="0" cy="0"/>
          <a:chOff x="0" y="0"/>
          <a:chExt cx="0" cy="0"/>
        </a:xfrm>
      </p:grpSpPr>
      <p:sp>
        <p:nvSpPr>
          <p:cNvPr id="4" name="Freeform 13">
            <a:extLst>
              <a:ext uri="{FF2B5EF4-FFF2-40B4-BE49-F238E27FC236}">
                <a16:creationId xmlns:a16="http://schemas.microsoft.com/office/drawing/2014/main" id="{3A0E0802-BCE5-425F-B622-59E8AB6E983B}"/>
              </a:ext>
            </a:extLst>
          </p:cNvPr>
          <p:cNvSpPr>
            <a:spLocks/>
          </p:cNvSpPr>
          <p:nvPr userDrawn="1"/>
        </p:nvSpPr>
        <p:spPr bwMode="auto">
          <a:xfrm>
            <a:off x="2972811" y="4920420"/>
            <a:ext cx="3273204" cy="1027854"/>
          </a:xfrm>
          <a:custGeom>
            <a:avLst/>
            <a:gdLst>
              <a:gd name="T0" fmla="*/ 405 w 487"/>
              <a:gd name="T1" fmla="*/ 73 h 153"/>
              <a:gd name="T2" fmla="*/ 278 w 487"/>
              <a:gd name="T3" fmla="*/ 92 h 153"/>
              <a:gd name="T4" fmla="*/ 105 w 487"/>
              <a:gd name="T5" fmla="*/ 55 h 153"/>
              <a:gd name="T6" fmla="*/ 118 w 487"/>
              <a:gd name="T7" fmla="*/ 28 h 153"/>
              <a:gd name="T8" fmla="*/ 118 w 487"/>
              <a:gd name="T9" fmla="*/ 28 h 153"/>
              <a:gd name="T10" fmla="*/ 120 w 487"/>
              <a:gd name="T11" fmla="*/ 26 h 153"/>
              <a:gd name="T12" fmla="*/ 108 w 487"/>
              <a:gd name="T13" fmla="*/ 3 h 153"/>
              <a:gd name="T14" fmla="*/ 86 w 487"/>
              <a:gd name="T15" fmla="*/ 14 h 153"/>
              <a:gd name="T16" fmla="*/ 97 w 487"/>
              <a:gd name="T17" fmla="*/ 37 h 153"/>
              <a:gd name="T18" fmla="*/ 99 w 487"/>
              <a:gd name="T19" fmla="*/ 37 h 153"/>
              <a:gd name="T20" fmla="*/ 93 w 487"/>
              <a:gd name="T21" fmla="*/ 49 h 153"/>
              <a:gd name="T22" fmla="*/ 14 w 487"/>
              <a:gd name="T23" fmla="*/ 0 h 153"/>
              <a:gd name="T24" fmla="*/ 0 w 487"/>
              <a:gd name="T25" fmla="*/ 18 h 153"/>
              <a:gd name="T26" fmla="*/ 76 w 487"/>
              <a:gd name="T27" fmla="*/ 82 h 153"/>
              <a:gd name="T28" fmla="*/ 60 w 487"/>
              <a:gd name="T29" fmla="*/ 113 h 153"/>
              <a:gd name="T30" fmla="*/ 60 w 487"/>
              <a:gd name="T31" fmla="*/ 113 h 153"/>
              <a:gd name="T32" fmla="*/ 59 w 487"/>
              <a:gd name="T33" fmla="*/ 115 h 153"/>
              <a:gd name="T34" fmla="*/ 70 w 487"/>
              <a:gd name="T35" fmla="*/ 138 h 153"/>
              <a:gd name="T36" fmla="*/ 93 w 487"/>
              <a:gd name="T37" fmla="*/ 127 h 153"/>
              <a:gd name="T38" fmla="*/ 82 w 487"/>
              <a:gd name="T39" fmla="*/ 104 h 153"/>
              <a:gd name="T40" fmla="*/ 80 w 487"/>
              <a:gd name="T41" fmla="*/ 103 h 153"/>
              <a:gd name="T42" fmla="*/ 87 w 487"/>
              <a:gd name="T43" fmla="*/ 89 h 153"/>
              <a:gd name="T44" fmla="*/ 312 w 487"/>
              <a:gd name="T45" fmla="*/ 153 h 153"/>
              <a:gd name="T46" fmla="*/ 487 w 487"/>
              <a:gd name="T47" fmla="*/ 116 h 153"/>
              <a:gd name="T48" fmla="*/ 477 w 487"/>
              <a:gd name="T49" fmla="*/ 117 h 153"/>
              <a:gd name="T50" fmla="*/ 405 w 487"/>
              <a:gd name="T51" fmla="*/ 73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87" h="153">
                <a:moveTo>
                  <a:pt x="405" y="73"/>
                </a:moveTo>
                <a:cubicBezTo>
                  <a:pt x="365" y="85"/>
                  <a:pt x="322" y="92"/>
                  <a:pt x="278" y="92"/>
                </a:cubicBezTo>
                <a:cubicBezTo>
                  <a:pt x="216" y="92"/>
                  <a:pt x="158" y="78"/>
                  <a:pt x="105" y="55"/>
                </a:cubicBezTo>
                <a:cubicBezTo>
                  <a:pt x="118" y="28"/>
                  <a:pt x="118" y="28"/>
                  <a:pt x="118" y="28"/>
                </a:cubicBezTo>
                <a:cubicBezTo>
                  <a:pt x="118" y="28"/>
                  <a:pt x="118" y="28"/>
                  <a:pt x="118" y="28"/>
                </a:cubicBezTo>
                <a:cubicBezTo>
                  <a:pt x="119" y="28"/>
                  <a:pt x="119" y="27"/>
                  <a:pt x="120" y="26"/>
                </a:cubicBezTo>
                <a:cubicBezTo>
                  <a:pt x="123" y="16"/>
                  <a:pt x="118" y="6"/>
                  <a:pt x="108" y="3"/>
                </a:cubicBezTo>
                <a:cubicBezTo>
                  <a:pt x="99" y="0"/>
                  <a:pt x="89" y="5"/>
                  <a:pt x="86" y="14"/>
                </a:cubicBezTo>
                <a:cubicBezTo>
                  <a:pt x="82" y="23"/>
                  <a:pt x="87" y="34"/>
                  <a:pt x="97" y="37"/>
                </a:cubicBezTo>
                <a:cubicBezTo>
                  <a:pt x="97" y="37"/>
                  <a:pt x="98" y="37"/>
                  <a:pt x="99" y="37"/>
                </a:cubicBezTo>
                <a:cubicBezTo>
                  <a:pt x="93" y="49"/>
                  <a:pt x="93" y="49"/>
                  <a:pt x="93" y="49"/>
                </a:cubicBezTo>
                <a:cubicBezTo>
                  <a:pt x="65" y="36"/>
                  <a:pt x="38" y="19"/>
                  <a:pt x="14" y="0"/>
                </a:cubicBezTo>
                <a:cubicBezTo>
                  <a:pt x="0" y="18"/>
                  <a:pt x="0" y="18"/>
                  <a:pt x="0" y="18"/>
                </a:cubicBezTo>
                <a:cubicBezTo>
                  <a:pt x="23" y="42"/>
                  <a:pt x="48" y="64"/>
                  <a:pt x="76" y="82"/>
                </a:cubicBezTo>
                <a:cubicBezTo>
                  <a:pt x="60" y="113"/>
                  <a:pt x="60" y="113"/>
                  <a:pt x="60" y="113"/>
                </a:cubicBezTo>
                <a:cubicBezTo>
                  <a:pt x="60" y="113"/>
                  <a:pt x="60" y="113"/>
                  <a:pt x="60" y="113"/>
                </a:cubicBezTo>
                <a:cubicBezTo>
                  <a:pt x="60" y="113"/>
                  <a:pt x="60" y="114"/>
                  <a:pt x="59" y="115"/>
                </a:cubicBezTo>
                <a:cubicBezTo>
                  <a:pt x="56" y="124"/>
                  <a:pt x="61" y="135"/>
                  <a:pt x="70" y="138"/>
                </a:cubicBezTo>
                <a:cubicBezTo>
                  <a:pt x="80" y="141"/>
                  <a:pt x="90" y="136"/>
                  <a:pt x="93" y="127"/>
                </a:cubicBezTo>
                <a:cubicBezTo>
                  <a:pt x="96" y="117"/>
                  <a:pt x="91" y="107"/>
                  <a:pt x="82" y="104"/>
                </a:cubicBezTo>
                <a:cubicBezTo>
                  <a:pt x="81" y="104"/>
                  <a:pt x="81" y="104"/>
                  <a:pt x="80" y="103"/>
                </a:cubicBezTo>
                <a:cubicBezTo>
                  <a:pt x="87" y="89"/>
                  <a:pt x="87" y="89"/>
                  <a:pt x="87" y="89"/>
                </a:cubicBezTo>
                <a:cubicBezTo>
                  <a:pt x="153" y="130"/>
                  <a:pt x="230" y="153"/>
                  <a:pt x="312" y="153"/>
                </a:cubicBezTo>
                <a:cubicBezTo>
                  <a:pt x="374" y="153"/>
                  <a:pt x="433" y="140"/>
                  <a:pt x="487" y="116"/>
                </a:cubicBezTo>
                <a:cubicBezTo>
                  <a:pt x="484" y="116"/>
                  <a:pt x="480" y="117"/>
                  <a:pt x="477" y="117"/>
                </a:cubicBezTo>
                <a:cubicBezTo>
                  <a:pt x="446" y="117"/>
                  <a:pt x="419" y="99"/>
                  <a:pt x="405" y="73"/>
                </a:cubicBezTo>
                <a:close/>
              </a:path>
            </a:pathLst>
          </a:custGeom>
          <a:solidFill>
            <a:srgbClr val="0F2B69"/>
          </a:solidFill>
          <a:ln>
            <a:noFill/>
          </a:ln>
        </p:spPr>
        <p:txBody>
          <a:bodyPr vert="horz" wrap="square" lIns="91440" tIns="45720" rIns="91440" bIns="45720" numCol="1" anchor="t" anchorCtr="0" compatLnSpc="1">
            <a:prstTxWarp prst="textNoShape">
              <a:avLst/>
            </a:prstTxWarp>
          </a:bodyPr>
          <a:lstStyle/>
          <a:p>
            <a:endParaRPr lang="fi-FI"/>
          </a:p>
        </p:txBody>
      </p:sp>
      <p:sp>
        <p:nvSpPr>
          <p:cNvPr id="5" name="Freeform 14">
            <a:extLst>
              <a:ext uri="{FF2B5EF4-FFF2-40B4-BE49-F238E27FC236}">
                <a16:creationId xmlns:a16="http://schemas.microsoft.com/office/drawing/2014/main" id="{FA6E1258-6CFC-4F12-BB12-170ED929E89E}"/>
              </a:ext>
            </a:extLst>
          </p:cNvPr>
          <p:cNvSpPr>
            <a:spLocks/>
          </p:cNvSpPr>
          <p:nvPr userDrawn="1"/>
        </p:nvSpPr>
        <p:spPr bwMode="auto">
          <a:xfrm>
            <a:off x="2940573" y="1357066"/>
            <a:ext cx="1263009" cy="713050"/>
          </a:xfrm>
          <a:custGeom>
            <a:avLst/>
            <a:gdLst>
              <a:gd name="T0" fmla="*/ 24 w 188"/>
              <a:gd name="T1" fmla="*/ 82 h 106"/>
              <a:gd name="T2" fmla="*/ 30 w 188"/>
              <a:gd name="T3" fmla="*/ 76 h 106"/>
              <a:gd name="T4" fmla="*/ 36 w 188"/>
              <a:gd name="T5" fmla="*/ 75 h 106"/>
              <a:gd name="T6" fmla="*/ 37 w 188"/>
              <a:gd name="T7" fmla="*/ 77 h 106"/>
              <a:gd name="T8" fmla="*/ 37 w 188"/>
              <a:gd name="T9" fmla="*/ 77 h 106"/>
              <a:gd name="T10" fmla="*/ 56 w 188"/>
              <a:gd name="T11" fmla="*/ 99 h 106"/>
              <a:gd name="T12" fmla="*/ 72 w 188"/>
              <a:gd name="T13" fmla="*/ 100 h 106"/>
              <a:gd name="T14" fmla="*/ 80 w 188"/>
              <a:gd name="T15" fmla="*/ 97 h 106"/>
              <a:gd name="T16" fmla="*/ 96 w 188"/>
              <a:gd name="T17" fmla="*/ 64 h 106"/>
              <a:gd name="T18" fmla="*/ 96 w 188"/>
              <a:gd name="T19" fmla="*/ 64 h 106"/>
              <a:gd name="T20" fmla="*/ 96 w 188"/>
              <a:gd name="T21" fmla="*/ 64 h 106"/>
              <a:gd name="T22" fmla="*/ 99 w 188"/>
              <a:gd name="T23" fmla="*/ 63 h 106"/>
              <a:gd name="T24" fmla="*/ 100 w 188"/>
              <a:gd name="T25" fmla="*/ 106 h 106"/>
              <a:gd name="T26" fmla="*/ 123 w 188"/>
              <a:gd name="T27" fmla="*/ 101 h 106"/>
              <a:gd name="T28" fmla="*/ 111 w 188"/>
              <a:gd name="T29" fmla="*/ 70 h 106"/>
              <a:gd name="T30" fmla="*/ 175 w 188"/>
              <a:gd name="T31" fmla="*/ 58 h 106"/>
              <a:gd name="T32" fmla="*/ 188 w 188"/>
              <a:gd name="T33" fmla="*/ 18 h 106"/>
              <a:gd name="T34" fmla="*/ 104 w 188"/>
              <a:gd name="T35" fmla="*/ 34 h 106"/>
              <a:gd name="T36" fmla="*/ 104 w 188"/>
              <a:gd name="T37" fmla="*/ 0 h 106"/>
              <a:gd name="T38" fmla="*/ 81 w 188"/>
              <a:gd name="T39" fmla="*/ 4 h 106"/>
              <a:gd name="T40" fmla="*/ 95 w 188"/>
              <a:gd name="T41" fmla="*/ 44 h 106"/>
              <a:gd name="T42" fmla="*/ 92 w 188"/>
              <a:gd name="T43" fmla="*/ 45 h 106"/>
              <a:gd name="T44" fmla="*/ 91 w 188"/>
              <a:gd name="T45" fmla="*/ 40 h 106"/>
              <a:gd name="T46" fmla="*/ 91 w 188"/>
              <a:gd name="T47" fmla="*/ 39 h 106"/>
              <a:gd name="T48" fmla="*/ 90 w 188"/>
              <a:gd name="T49" fmla="*/ 38 h 106"/>
              <a:gd name="T50" fmla="*/ 90 w 188"/>
              <a:gd name="T51" fmla="*/ 36 h 106"/>
              <a:gd name="T52" fmla="*/ 78 w 188"/>
              <a:gd name="T53" fmla="*/ 33 h 106"/>
              <a:gd name="T54" fmla="*/ 74 w 188"/>
              <a:gd name="T55" fmla="*/ 37 h 106"/>
              <a:gd name="T56" fmla="*/ 64 w 188"/>
              <a:gd name="T57" fmla="*/ 35 h 106"/>
              <a:gd name="T58" fmla="*/ 60 w 188"/>
              <a:gd name="T59" fmla="*/ 40 h 106"/>
              <a:gd name="T60" fmla="*/ 50 w 188"/>
              <a:gd name="T61" fmla="*/ 38 h 106"/>
              <a:gd name="T62" fmla="*/ 46 w 188"/>
              <a:gd name="T63" fmla="*/ 43 h 106"/>
              <a:gd name="T64" fmla="*/ 36 w 188"/>
              <a:gd name="T65" fmla="*/ 41 h 106"/>
              <a:gd name="T66" fmla="*/ 31 w 188"/>
              <a:gd name="T67" fmla="*/ 50 h 106"/>
              <a:gd name="T68" fmla="*/ 32 w 188"/>
              <a:gd name="T69" fmla="*/ 56 h 106"/>
              <a:gd name="T70" fmla="*/ 27 w 188"/>
              <a:gd name="T71" fmla="*/ 57 h 106"/>
              <a:gd name="T72" fmla="*/ 10 w 188"/>
              <a:gd name="T73" fmla="*/ 56 h 106"/>
              <a:gd name="T74" fmla="*/ 4 w 188"/>
              <a:gd name="T75" fmla="*/ 76 h 106"/>
              <a:gd name="T76" fmla="*/ 24 w 188"/>
              <a:gd name="T77" fmla="*/ 8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88" h="106">
                <a:moveTo>
                  <a:pt x="24" y="82"/>
                </a:moveTo>
                <a:cubicBezTo>
                  <a:pt x="27" y="81"/>
                  <a:pt x="29" y="79"/>
                  <a:pt x="30" y="76"/>
                </a:cubicBezTo>
                <a:cubicBezTo>
                  <a:pt x="36" y="75"/>
                  <a:pt x="36" y="75"/>
                  <a:pt x="36" y="75"/>
                </a:cubicBezTo>
                <a:cubicBezTo>
                  <a:pt x="37" y="77"/>
                  <a:pt x="37" y="77"/>
                  <a:pt x="37" y="77"/>
                </a:cubicBezTo>
                <a:cubicBezTo>
                  <a:pt x="37" y="77"/>
                  <a:pt x="37" y="77"/>
                  <a:pt x="37" y="77"/>
                </a:cubicBezTo>
                <a:cubicBezTo>
                  <a:pt x="39" y="87"/>
                  <a:pt x="46" y="95"/>
                  <a:pt x="56" y="99"/>
                </a:cubicBezTo>
                <a:cubicBezTo>
                  <a:pt x="61" y="101"/>
                  <a:pt x="67" y="101"/>
                  <a:pt x="72" y="100"/>
                </a:cubicBezTo>
                <a:cubicBezTo>
                  <a:pt x="75" y="100"/>
                  <a:pt x="78" y="99"/>
                  <a:pt x="80" y="97"/>
                </a:cubicBezTo>
                <a:cubicBezTo>
                  <a:pt x="92" y="91"/>
                  <a:pt x="99" y="78"/>
                  <a:pt x="96" y="64"/>
                </a:cubicBezTo>
                <a:cubicBezTo>
                  <a:pt x="96" y="64"/>
                  <a:pt x="96" y="64"/>
                  <a:pt x="96" y="64"/>
                </a:cubicBezTo>
                <a:cubicBezTo>
                  <a:pt x="96" y="64"/>
                  <a:pt x="96" y="64"/>
                  <a:pt x="96" y="64"/>
                </a:cubicBezTo>
                <a:cubicBezTo>
                  <a:pt x="99" y="63"/>
                  <a:pt x="99" y="63"/>
                  <a:pt x="99" y="63"/>
                </a:cubicBezTo>
                <a:cubicBezTo>
                  <a:pt x="101" y="78"/>
                  <a:pt x="101" y="92"/>
                  <a:pt x="100" y="106"/>
                </a:cubicBezTo>
                <a:cubicBezTo>
                  <a:pt x="123" y="101"/>
                  <a:pt x="123" y="101"/>
                  <a:pt x="123" y="101"/>
                </a:cubicBezTo>
                <a:cubicBezTo>
                  <a:pt x="118" y="91"/>
                  <a:pt x="114" y="81"/>
                  <a:pt x="111" y="70"/>
                </a:cubicBezTo>
                <a:cubicBezTo>
                  <a:pt x="175" y="58"/>
                  <a:pt x="175" y="58"/>
                  <a:pt x="175" y="58"/>
                </a:cubicBezTo>
                <a:cubicBezTo>
                  <a:pt x="182" y="45"/>
                  <a:pt x="186" y="32"/>
                  <a:pt x="188" y="18"/>
                </a:cubicBezTo>
                <a:cubicBezTo>
                  <a:pt x="104" y="34"/>
                  <a:pt x="104" y="34"/>
                  <a:pt x="104" y="34"/>
                </a:cubicBezTo>
                <a:cubicBezTo>
                  <a:pt x="103" y="22"/>
                  <a:pt x="103" y="11"/>
                  <a:pt x="104" y="0"/>
                </a:cubicBezTo>
                <a:cubicBezTo>
                  <a:pt x="81" y="4"/>
                  <a:pt x="81" y="4"/>
                  <a:pt x="81" y="4"/>
                </a:cubicBezTo>
                <a:cubicBezTo>
                  <a:pt x="87" y="17"/>
                  <a:pt x="92" y="30"/>
                  <a:pt x="95" y="44"/>
                </a:cubicBezTo>
                <a:cubicBezTo>
                  <a:pt x="92" y="45"/>
                  <a:pt x="92" y="45"/>
                  <a:pt x="92" y="45"/>
                </a:cubicBezTo>
                <a:cubicBezTo>
                  <a:pt x="91" y="40"/>
                  <a:pt x="91" y="40"/>
                  <a:pt x="91" y="40"/>
                </a:cubicBezTo>
                <a:cubicBezTo>
                  <a:pt x="91" y="39"/>
                  <a:pt x="91" y="39"/>
                  <a:pt x="91" y="39"/>
                </a:cubicBezTo>
                <a:cubicBezTo>
                  <a:pt x="90" y="38"/>
                  <a:pt x="90" y="38"/>
                  <a:pt x="90" y="38"/>
                </a:cubicBezTo>
                <a:cubicBezTo>
                  <a:pt x="90" y="38"/>
                  <a:pt x="90" y="37"/>
                  <a:pt x="90" y="36"/>
                </a:cubicBezTo>
                <a:cubicBezTo>
                  <a:pt x="88" y="32"/>
                  <a:pt x="82" y="30"/>
                  <a:pt x="78" y="33"/>
                </a:cubicBezTo>
                <a:cubicBezTo>
                  <a:pt x="76" y="34"/>
                  <a:pt x="75" y="35"/>
                  <a:pt x="74" y="37"/>
                </a:cubicBezTo>
                <a:cubicBezTo>
                  <a:pt x="71" y="34"/>
                  <a:pt x="67" y="34"/>
                  <a:pt x="64" y="35"/>
                </a:cubicBezTo>
                <a:cubicBezTo>
                  <a:pt x="62" y="36"/>
                  <a:pt x="61" y="38"/>
                  <a:pt x="60" y="40"/>
                </a:cubicBezTo>
                <a:cubicBezTo>
                  <a:pt x="57" y="37"/>
                  <a:pt x="53" y="36"/>
                  <a:pt x="50" y="38"/>
                </a:cubicBezTo>
                <a:cubicBezTo>
                  <a:pt x="48" y="39"/>
                  <a:pt x="47" y="41"/>
                  <a:pt x="46" y="43"/>
                </a:cubicBezTo>
                <a:cubicBezTo>
                  <a:pt x="43" y="40"/>
                  <a:pt x="39" y="39"/>
                  <a:pt x="36" y="41"/>
                </a:cubicBezTo>
                <a:cubicBezTo>
                  <a:pt x="32" y="43"/>
                  <a:pt x="31" y="47"/>
                  <a:pt x="31" y="50"/>
                </a:cubicBezTo>
                <a:cubicBezTo>
                  <a:pt x="32" y="56"/>
                  <a:pt x="32" y="56"/>
                  <a:pt x="32" y="56"/>
                </a:cubicBezTo>
                <a:cubicBezTo>
                  <a:pt x="27" y="57"/>
                  <a:pt x="27" y="57"/>
                  <a:pt x="27" y="57"/>
                </a:cubicBezTo>
                <a:cubicBezTo>
                  <a:pt x="22" y="53"/>
                  <a:pt x="15" y="53"/>
                  <a:pt x="10" y="56"/>
                </a:cubicBezTo>
                <a:cubicBezTo>
                  <a:pt x="3" y="60"/>
                  <a:pt x="0" y="69"/>
                  <a:pt x="4" y="76"/>
                </a:cubicBezTo>
                <a:cubicBezTo>
                  <a:pt x="8" y="83"/>
                  <a:pt x="17" y="86"/>
                  <a:pt x="24" y="82"/>
                </a:cubicBezTo>
                <a:close/>
              </a:path>
            </a:pathLst>
          </a:custGeom>
          <a:solidFill>
            <a:srgbClr val="0F2B69"/>
          </a:solidFill>
          <a:ln>
            <a:noFill/>
          </a:ln>
        </p:spPr>
        <p:txBody>
          <a:bodyPr vert="horz" wrap="square" lIns="91440" tIns="45720" rIns="91440" bIns="45720" numCol="1" anchor="t" anchorCtr="0" compatLnSpc="1">
            <a:prstTxWarp prst="textNoShape">
              <a:avLst/>
            </a:prstTxWarp>
          </a:bodyPr>
          <a:lstStyle/>
          <a:p>
            <a:endParaRPr lang="fi-FI"/>
          </a:p>
        </p:txBody>
      </p:sp>
      <p:sp>
        <p:nvSpPr>
          <p:cNvPr id="6" name="Freeform 15">
            <a:extLst>
              <a:ext uri="{FF2B5EF4-FFF2-40B4-BE49-F238E27FC236}">
                <a16:creationId xmlns:a16="http://schemas.microsoft.com/office/drawing/2014/main" id="{0E42BCCD-6454-4538-9894-35FA0C17A4E2}"/>
              </a:ext>
            </a:extLst>
          </p:cNvPr>
          <p:cNvSpPr>
            <a:spLocks/>
          </p:cNvSpPr>
          <p:nvPr userDrawn="1"/>
        </p:nvSpPr>
        <p:spPr bwMode="auto">
          <a:xfrm>
            <a:off x="3826195" y="1954434"/>
            <a:ext cx="530995" cy="269290"/>
          </a:xfrm>
          <a:custGeom>
            <a:avLst/>
            <a:gdLst>
              <a:gd name="T0" fmla="*/ 30 w 79"/>
              <a:gd name="T1" fmla="*/ 1 h 40"/>
              <a:gd name="T2" fmla="*/ 19 w 79"/>
              <a:gd name="T3" fmla="*/ 0 h 40"/>
              <a:gd name="T4" fmla="*/ 1 w 79"/>
              <a:gd name="T5" fmla="*/ 20 h 40"/>
              <a:gd name="T6" fmla="*/ 21 w 79"/>
              <a:gd name="T7" fmla="*/ 39 h 40"/>
              <a:gd name="T8" fmla="*/ 79 w 79"/>
              <a:gd name="T9" fmla="*/ 18 h 40"/>
              <a:gd name="T10" fmla="*/ 32 w 79"/>
              <a:gd name="T11" fmla="*/ 25 h 40"/>
              <a:gd name="T12" fmla="*/ 20 w 79"/>
              <a:gd name="T13" fmla="*/ 13 h 40"/>
              <a:gd name="T14" fmla="*/ 30 w 79"/>
              <a:gd name="T15" fmla="*/ 1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9" h="40">
                <a:moveTo>
                  <a:pt x="30" y="1"/>
                </a:moveTo>
                <a:cubicBezTo>
                  <a:pt x="25" y="0"/>
                  <a:pt x="21" y="0"/>
                  <a:pt x="19" y="0"/>
                </a:cubicBezTo>
                <a:cubicBezTo>
                  <a:pt x="8" y="0"/>
                  <a:pt x="0" y="10"/>
                  <a:pt x="1" y="20"/>
                </a:cubicBezTo>
                <a:cubicBezTo>
                  <a:pt x="1" y="31"/>
                  <a:pt x="10" y="40"/>
                  <a:pt x="21" y="39"/>
                </a:cubicBezTo>
                <a:cubicBezTo>
                  <a:pt x="30" y="39"/>
                  <a:pt x="68" y="22"/>
                  <a:pt x="79" y="18"/>
                </a:cubicBezTo>
                <a:cubicBezTo>
                  <a:pt x="66" y="20"/>
                  <a:pt x="37" y="25"/>
                  <a:pt x="32" y="25"/>
                </a:cubicBezTo>
                <a:cubicBezTo>
                  <a:pt x="25" y="25"/>
                  <a:pt x="20" y="20"/>
                  <a:pt x="20" y="13"/>
                </a:cubicBezTo>
                <a:cubicBezTo>
                  <a:pt x="19" y="7"/>
                  <a:pt x="24" y="2"/>
                  <a:pt x="30" y="1"/>
                </a:cubicBezTo>
                <a:close/>
              </a:path>
            </a:pathLst>
          </a:custGeom>
          <a:solidFill>
            <a:srgbClr val="0F2B69"/>
          </a:solidFill>
          <a:ln>
            <a:noFill/>
          </a:ln>
        </p:spPr>
        <p:txBody>
          <a:bodyPr vert="horz" wrap="square" lIns="91440" tIns="45720" rIns="91440" bIns="45720" numCol="1" anchor="t" anchorCtr="0" compatLnSpc="1">
            <a:prstTxWarp prst="textNoShape">
              <a:avLst/>
            </a:prstTxWarp>
          </a:bodyPr>
          <a:lstStyle/>
          <a:p>
            <a:endParaRPr lang="fi-FI"/>
          </a:p>
        </p:txBody>
      </p:sp>
      <p:sp>
        <p:nvSpPr>
          <p:cNvPr id="7" name="Freeform 16">
            <a:extLst>
              <a:ext uri="{FF2B5EF4-FFF2-40B4-BE49-F238E27FC236}">
                <a16:creationId xmlns:a16="http://schemas.microsoft.com/office/drawing/2014/main" id="{62342304-5326-4D1A-B40C-B831FFD07DF1}"/>
              </a:ext>
            </a:extLst>
          </p:cNvPr>
          <p:cNvSpPr>
            <a:spLocks/>
          </p:cNvSpPr>
          <p:nvPr userDrawn="1"/>
        </p:nvSpPr>
        <p:spPr bwMode="auto">
          <a:xfrm>
            <a:off x="4417875" y="865895"/>
            <a:ext cx="1613846" cy="853385"/>
          </a:xfrm>
          <a:custGeom>
            <a:avLst/>
            <a:gdLst>
              <a:gd name="T0" fmla="*/ 0 w 240"/>
              <a:gd name="T1" fmla="*/ 69 h 127"/>
              <a:gd name="T2" fmla="*/ 23 w 240"/>
              <a:gd name="T3" fmla="*/ 81 h 127"/>
              <a:gd name="T4" fmla="*/ 55 w 240"/>
              <a:gd name="T5" fmla="*/ 98 h 127"/>
              <a:gd name="T6" fmla="*/ 74 w 240"/>
              <a:gd name="T7" fmla="*/ 108 h 127"/>
              <a:gd name="T8" fmla="*/ 74 w 240"/>
              <a:gd name="T9" fmla="*/ 108 h 127"/>
              <a:gd name="T10" fmla="*/ 109 w 240"/>
              <a:gd name="T11" fmla="*/ 127 h 127"/>
              <a:gd name="T12" fmla="*/ 110 w 240"/>
              <a:gd name="T13" fmla="*/ 127 h 127"/>
              <a:gd name="T14" fmla="*/ 150 w 240"/>
              <a:gd name="T15" fmla="*/ 94 h 127"/>
              <a:gd name="T16" fmla="*/ 159 w 240"/>
              <a:gd name="T17" fmla="*/ 92 h 127"/>
              <a:gd name="T18" fmla="*/ 226 w 240"/>
              <a:gd name="T19" fmla="*/ 80 h 127"/>
              <a:gd name="T20" fmla="*/ 240 w 240"/>
              <a:gd name="T21" fmla="*/ 58 h 127"/>
              <a:gd name="T22" fmla="*/ 219 w 240"/>
              <a:gd name="T23" fmla="*/ 44 h 127"/>
              <a:gd name="T24" fmla="*/ 152 w 240"/>
              <a:gd name="T25" fmla="*/ 57 h 127"/>
              <a:gd name="T26" fmla="*/ 111 w 240"/>
              <a:gd name="T27" fmla="*/ 64 h 127"/>
              <a:gd name="T28" fmla="*/ 118 w 240"/>
              <a:gd name="T29" fmla="*/ 73 h 127"/>
              <a:gd name="T30" fmla="*/ 119 w 240"/>
              <a:gd name="T31" fmla="*/ 74 h 127"/>
              <a:gd name="T32" fmla="*/ 119 w 240"/>
              <a:gd name="T33" fmla="*/ 75 h 127"/>
              <a:gd name="T34" fmla="*/ 119 w 240"/>
              <a:gd name="T35" fmla="*/ 76 h 127"/>
              <a:gd name="T36" fmla="*/ 119 w 240"/>
              <a:gd name="T37" fmla="*/ 77 h 127"/>
              <a:gd name="T38" fmla="*/ 120 w 240"/>
              <a:gd name="T39" fmla="*/ 79 h 127"/>
              <a:gd name="T40" fmla="*/ 120 w 240"/>
              <a:gd name="T41" fmla="*/ 79 h 127"/>
              <a:gd name="T42" fmla="*/ 120 w 240"/>
              <a:gd name="T43" fmla="*/ 81 h 127"/>
              <a:gd name="T44" fmla="*/ 119 w 240"/>
              <a:gd name="T45" fmla="*/ 85 h 127"/>
              <a:gd name="T46" fmla="*/ 119 w 240"/>
              <a:gd name="T47" fmla="*/ 85 h 127"/>
              <a:gd name="T48" fmla="*/ 119 w 240"/>
              <a:gd name="T49" fmla="*/ 87 h 127"/>
              <a:gd name="T50" fmla="*/ 112 w 240"/>
              <a:gd name="T51" fmla="*/ 97 h 127"/>
              <a:gd name="T52" fmla="*/ 110 w 240"/>
              <a:gd name="T53" fmla="*/ 99 h 127"/>
              <a:gd name="T54" fmla="*/ 108 w 240"/>
              <a:gd name="T55" fmla="*/ 100 h 127"/>
              <a:gd name="T56" fmla="*/ 99 w 240"/>
              <a:gd name="T57" fmla="*/ 102 h 127"/>
              <a:gd name="T58" fmla="*/ 99 w 240"/>
              <a:gd name="T59" fmla="*/ 102 h 127"/>
              <a:gd name="T60" fmla="*/ 87 w 240"/>
              <a:gd name="T61" fmla="*/ 98 h 127"/>
              <a:gd name="T62" fmla="*/ 82 w 240"/>
              <a:gd name="T63" fmla="*/ 93 h 127"/>
              <a:gd name="T64" fmla="*/ 81 w 240"/>
              <a:gd name="T65" fmla="*/ 92 h 127"/>
              <a:gd name="T66" fmla="*/ 80 w 240"/>
              <a:gd name="T67" fmla="*/ 90 h 127"/>
              <a:gd name="T68" fmla="*/ 78 w 240"/>
              <a:gd name="T69" fmla="*/ 81 h 127"/>
              <a:gd name="T70" fmla="*/ 99 w 240"/>
              <a:gd name="T71" fmla="*/ 60 h 127"/>
              <a:gd name="T72" fmla="*/ 99 w 240"/>
              <a:gd name="T73" fmla="*/ 60 h 127"/>
              <a:gd name="T74" fmla="*/ 101 w 240"/>
              <a:gd name="T75" fmla="*/ 60 h 127"/>
              <a:gd name="T76" fmla="*/ 91 w 240"/>
              <a:gd name="T77" fmla="*/ 29 h 127"/>
              <a:gd name="T78" fmla="*/ 61 w 240"/>
              <a:gd name="T79" fmla="*/ 39 h 127"/>
              <a:gd name="T80" fmla="*/ 63 w 240"/>
              <a:gd name="T81" fmla="*/ 62 h 127"/>
              <a:gd name="T82" fmla="*/ 35 w 240"/>
              <a:gd name="T83" fmla="*/ 70 h 127"/>
              <a:gd name="T84" fmla="*/ 26 w 240"/>
              <a:gd name="T85" fmla="*/ 42 h 127"/>
              <a:gd name="T86" fmla="*/ 46 w 240"/>
              <a:gd name="T87" fmla="*/ 31 h 127"/>
              <a:gd name="T88" fmla="*/ 37 w 240"/>
              <a:gd name="T89" fmla="*/ 0 h 127"/>
              <a:gd name="T90" fmla="*/ 6 w 240"/>
              <a:gd name="T91" fmla="*/ 10 h 127"/>
              <a:gd name="T92" fmla="*/ 6 w 240"/>
              <a:gd name="T93" fmla="*/ 12 h 127"/>
              <a:gd name="T94" fmla="*/ 5 w 240"/>
              <a:gd name="T95" fmla="*/ 14 h 127"/>
              <a:gd name="T96" fmla="*/ 5 w 240"/>
              <a:gd name="T97" fmla="*/ 15 h 127"/>
              <a:gd name="T98" fmla="*/ 5 w 240"/>
              <a:gd name="T99" fmla="*/ 18 h 127"/>
              <a:gd name="T100" fmla="*/ 5 w 240"/>
              <a:gd name="T101" fmla="*/ 21 h 127"/>
              <a:gd name="T102" fmla="*/ 4 w 240"/>
              <a:gd name="T103" fmla="*/ 31 h 127"/>
              <a:gd name="T104" fmla="*/ 3 w 240"/>
              <a:gd name="T105" fmla="*/ 36 h 127"/>
              <a:gd name="T106" fmla="*/ 3 w 240"/>
              <a:gd name="T107" fmla="*/ 39 h 127"/>
              <a:gd name="T108" fmla="*/ 0 w 240"/>
              <a:gd name="T109" fmla="*/ 69 h 127"/>
              <a:gd name="T110" fmla="*/ 0 w 240"/>
              <a:gd name="T111" fmla="*/ 69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40" h="127">
                <a:moveTo>
                  <a:pt x="0" y="69"/>
                </a:moveTo>
                <a:cubicBezTo>
                  <a:pt x="23" y="81"/>
                  <a:pt x="23" y="81"/>
                  <a:pt x="23" y="81"/>
                </a:cubicBezTo>
                <a:cubicBezTo>
                  <a:pt x="55" y="98"/>
                  <a:pt x="55" y="98"/>
                  <a:pt x="55" y="98"/>
                </a:cubicBezTo>
                <a:cubicBezTo>
                  <a:pt x="74" y="108"/>
                  <a:pt x="74" y="108"/>
                  <a:pt x="74" y="108"/>
                </a:cubicBezTo>
                <a:cubicBezTo>
                  <a:pt x="74" y="108"/>
                  <a:pt x="74" y="108"/>
                  <a:pt x="74" y="108"/>
                </a:cubicBezTo>
                <a:cubicBezTo>
                  <a:pt x="109" y="127"/>
                  <a:pt x="109" y="127"/>
                  <a:pt x="109" y="127"/>
                </a:cubicBezTo>
                <a:cubicBezTo>
                  <a:pt x="110" y="127"/>
                  <a:pt x="110" y="127"/>
                  <a:pt x="110" y="127"/>
                </a:cubicBezTo>
                <a:cubicBezTo>
                  <a:pt x="110" y="127"/>
                  <a:pt x="137" y="105"/>
                  <a:pt x="150" y="94"/>
                </a:cubicBezTo>
                <a:cubicBezTo>
                  <a:pt x="159" y="92"/>
                  <a:pt x="159" y="92"/>
                  <a:pt x="159" y="92"/>
                </a:cubicBezTo>
                <a:cubicBezTo>
                  <a:pt x="226" y="80"/>
                  <a:pt x="226" y="80"/>
                  <a:pt x="226" y="80"/>
                </a:cubicBezTo>
                <a:cubicBezTo>
                  <a:pt x="240" y="58"/>
                  <a:pt x="240" y="58"/>
                  <a:pt x="240" y="58"/>
                </a:cubicBezTo>
                <a:cubicBezTo>
                  <a:pt x="219" y="44"/>
                  <a:pt x="219" y="44"/>
                  <a:pt x="219" y="44"/>
                </a:cubicBezTo>
                <a:cubicBezTo>
                  <a:pt x="152" y="57"/>
                  <a:pt x="152" y="57"/>
                  <a:pt x="152" y="57"/>
                </a:cubicBezTo>
                <a:cubicBezTo>
                  <a:pt x="111" y="64"/>
                  <a:pt x="111" y="64"/>
                  <a:pt x="111" y="64"/>
                </a:cubicBezTo>
                <a:cubicBezTo>
                  <a:pt x="115" y="67"/>
                  <a:pt x="117" y="70"/>
                  <a:pt x="118" y="73"/>
                </a:cubicBezTo>
                <a:cubicBezTo>
                  <a:pt x="118" y="74"/>
                  <a:pt x="119" y="74"/>
                  <a:pt x="119" y="74"/>
                </a:cubicBezTo>
                <a:cubicBezTo>
                  <a:pt x="119" y="74"/>
                  <a:pt x="119" y="75"/>
                  <a:pt x="119" y="75"/>
                </a:cubicBezTo>
                <a:cubicBezTo>
                  <a:pt x="119" y="76"/>
                  <a:pt x="119" y="76"/>
                  <a:pt x="119" y="76"/>
                </a:cubicBezTo>
                <a:cubicBezTo>
                  <a:pt x="119" y="77"/>
                  <a:pt x="119" y="77"/>
                  <a:pt x="119" y="77"/>
                </a:cubicBezTo>
                <a:cubicBezTo>
                  <a:pt x="120" y="77"/>
                  <a:pt x="120" y="78"/>
                  <a:pt x="120" y="79"/>
                </a:cubicBezTo>
                <a:cubicBezTo>
                  <a:pt x="120" y="79"/>
                  <a:pt x="120" y="79"/>
                  <a:pt x="120" y="79"/>
                </a:cubicBezTo>
                <a:cubicBezTo>
                  <a:pt x="120" y="80"/>
                  <a:pt x="120" y="80"/>
                  <a:pt x="120" y="81"/>
                </a:cubicBezTo>
                <a:cubicBezTo>
                  <a:pt x="120" y="82"/>
                  <a:pt x="120" y="84"/>
                  <a:pt x="119" y="85"/>
                </a:cubicBezTo>
                <a:cubicBezTo>
                  <a:pt x="119" y="85"/>
                  <a:pt x="119" y="85"/>
                  <a:pt x="119" y="85"/>
                </a:cubicBezTo>
                <a:cubicBezTo>
                  <a:pt x="119" y="86"/>
                  <a:pt x="119" y="87"/>
                  <a:pt x="119" y="87"/>
                </a:cubicBezTo>
                <a:cubicBezTo>
                  <a:pt x="118" y="91"/>
                  <a:pt x="115" y="95"/>
                  <a:pt x="112" y="97"/>
                </a:cubicBezTo>
                <a:cubicBezTo>
                  <a:pt x="111" y="98"/>
                  <a:pt x="111" y="98"/>
                  <a:pt x="110" y="99"/>
                </a:cubicBezTo>
                <a:cubicBezTo>
                  <a:pt x="109" y="99"/>
                  <a:pt x="109" y="99"/>
                  <a:pt x="108" y="100"/>
                </a:cubicBezTo>
                <a:cubicBezTo>
                  <a:pt x="105" y="101"/>
                  <a:pt x="102" y="102"/>
                  <a:pt x="99" y="102"/>
                </a:cubicBezTo>
                <a:cubicBezTo>
                  <a:pt x="99" y="102"/>
                  <a:pt x="99" y="102"/>
                  <a:pt x="99" y="102"/>
                </a:cubicBezTo>
                <a:cubicBezTo>
                  <a:pt x="95" y="102"/>
                  <a:pt x="91" y="100"/>
                  <a:pt x="87" y="98"/>
                </a:cubicBezTo>
                <a:cubicBezTo>
                  <a:pt x="85" y="97"/>
                  <a:pt x="84" y="95"/>
                  <a:pt x="82" y="93"/>
                </a:cubicBezTo>
                <a:cubicBezTo>
                  <a:pt x="82" y="93"/>
                  <a:pt x="82" y="92"/>
                  <a:pt x="81" y="92"/>
                </a:cubicBezTo>
                <a:cubicBezTo>
                  <a:pt x="81" y="91"/>
                  <a:pt x="81" y="91"/>
                  <a:pt x="80" y="90"/>
                </a:cubicBezTo>
                <a:cubicBezTo>
                  <a:pt x="79" y="87"/>
                  <a:pt x="78" y="84"/>
                  <a:pt x="78" y="81"/>
                </a:cubicBezTo>
                <a:cubicBezTo>
                  <a:pt x="78" y="69"/>
                  <a:pt x="88" y="60"/>
                  <a:pt x="99" y="60"/>
                </a:cubicBezTo>
                <a:cubicBezTo>
                  <a:pt x="99" y="60"/>
                  <a:pt x="99" y="60"/>
                  <a:pt x="99" y="60"/>
                </a:cubicBezTo>
                <a:cubicBezTo>
                  <a:pt x="100" y="60"/>
                  <a:pt x="100" y="60"/>
                  <a:pt x="101" y="60"/>
                </a:cubicBezTo>
                <a:cubicBezTo>
                  <a:pt x="91" y="29"/>
                  <a:pt x="91" y="29"/>
                  <a:pt x="91" y="29"/>
                </a:cubicBezTo>
                <a:cubicBezTo>
                  <a:pt x="61" y="39"/>
                  <a:pt x="61" y="39"/>
                  <a:pt x="61" y="39"/>
                </a:cubicBezTo>
                <a:cubicBezTo>
                  <a:pt x="66" y="45"/>
                  <a:pt x="67" y="54"/>
                  <a:pt x="63" y="62"/>
                </a:cubicBezTo>
                <a:cubicBezTo>
                  <a:pt x="57" y="72"/>
                  <a:pt x="45" y="76"/>
                  <a:pt x="35" y="70"/>
                </a:cubicBezTo>
                <a:cubicBezTo>
                  <a:pt x="25" y="65"/>
                  <a:pt x="21" y="52"/>
                  <a:pt x="26" y="42"/>
                </a:cubicBezTo>
                <a:cubicBezTo>
                  <a:pt x="30" y="35"/>
                  <a:pt x="38" y="31"/>
                  <a:pt x="46" y="31"/>
                </a:cubicBezTo>
                <a:cubicBezTo>
                  <a:pt x="37" y="0"/>
                  <a:pt x="37" y="0"/>
                  <a:pt x="37" y="0"/>
                </a:cubicBezTo>
                <a:cubicBezTo>
                  <a:pt x="6" y="10"/>
                  <a:pt x="6" y="10"/>
                  <a:pt x="6" y="10"/>
                </a:cubicBezTo>
                <a:cubicBezTo>
                  <a:pt x="6" y="10"/>
                  <a:pt x="6" y="11"/>
                  <a:pt x="6" y="12"/>
                </a:cubicBezTo>
                <a:cubicBezTo>
                  <a:pt x="5" y="14"/>
                  <a:pt x="5" y="14"/>
                  <a:pt x="5" y="14"/>
                </a:cubicBezTo>
                <a:cubicBezTo>
                  <a:pt x="5" y="15"/>
                  <a:pt x="5" y="15"/>
                  <a:pt x="5" y="15"/>
                </a:cubicBezTo>
                <a:cubicBezTo>
                  <a:pt x="5" y="18"/>
                  <a:pt x="5" y="18"/>
                  <a:pt x="5" y="18"/>
                </a:cubicBezTo>
                <a:cubicBezTo>
                  <a:pt x="5" y="19"/>
                  <a:pt x="5" y="20"/>
                  <a:pt x="5" y="21"/>
                </a:cubicBezTo>
                <a:cubicBezTo>
                  <a:pt x="4" y="31"/>
                  <a:pt x="4" y="31"/>
                  <a:pt x="4" y="31"/>
                </a:cubicBezTo>
                <a:cubicBezTo>
                  <a:pt x="3" y="33"/>
                  <a:pt x="3" y="35"/>
                  <a:pt x="3" y="36"/>
                </a:cubicBezTo>
                <a:cubicBezTo>
                  <a:pt x="3" y="39"/>
                  <a:pt x="3" y="39"/>
                  <a:pt x="3" y="39"/>
                </a:cubicBezTo>
                <a:cubicBezTo>
                  <a:pt x="1" y="54"/>
                  <a:pt x="0" y="69"/>
                  <a:pt x="0" y="69"/>
                </a:cubicBezTo>
                <a:cubicBezTo>
                  <a:pt x="0" y="69"/>
                  <a:pt x="0" y="69"/>
                  <a:pt x="0" y="69"/>
                </a:cubicBezTo>
                <a:close/>
              </a:path>
            </a:pathLst>
          </a:custGeom>
          <a:solidFill>
            <a:srgbClr val="0F2B69"/>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Freeform 17">
            <a:extLst>
              <a:ext uri="{FF2B5EF4-FFF2-40B4-BE49-F238E27FC236}">
                <a16:creationId xmlns:a16="http://schemas.microsoft.com/office/drawing/2014/main" id="{69F260E7-4B52-4B1A-A565-803EC16A2B0D}"/>
              </a:ext>
            </a:extLst>
          </p:cNvPr>
          <p:cNvSpPr>
            <a:spLocks noEditPoints="1"/>
          </p:cNvSpPr>
          <p:nvPr userDrawn="1"/>
        </p:nvSpPr>
        <p:spPr bwMode="auto">
          <a:xfrm>
            <a:off x="2845752" y="1370340"/>
            <a:ext cx="3400264" cy="3946430"/>
          </a:xfrm>
          <a:custGeom>
            <a:avLst/>
            <a:gdLst>
              <a:gd name="T0" fmla="*/ 94 w 506"/>
              <a:gd name="T1" fmla="*/ 289 h 587"/>
              <a:gd name="T2" fmla="*/ 159 w 506"/>
              <a:gd name="T3" fmla="*/ 308 h 587"/>
              <a:gd name="T4" fmla="*/ 197 w 506"/>
              <a:gd name="T5" fmla="*/ 306 h 587"/>
              <a:gd name="T6" fmla="*/ 237 w 506"/>
              <a:gd name="T7" fmla="*/ 296 h 587"/>
              <a:gd name="T8" fmla="*/ 278 w 506"/>
              <a:gd name="T9" fmla="*/ 279 h 587"/>
              <a:gd name="T10" fmla="*/ 233 w 506"/>
              <a:gd name="T11" fmla="*/ 430 h 587"/>
              <a:gd name="T12" fmla="*/ 221 w 506"/>
              <a:gd name="T13" fmla="*/ 463 h 587"/>
              <a:gd name="T14" fmla="*/ 171 w 506"/>
              <a:gd name="T15" fmla="*/ 484 h 587"/>
              <a:gd name="T16" fmla="*/ 147 w 506"/>
              <a:gd name="T17" fmla="*/ 475 h 587"/>
              <a:gd name="T18" fmla="*/ 85 w 506"/>
              <a:gd name="T19" fmla="*/ 520 h 587"/>
              <a:gd name="T20" fmla="*/ 285 w 506"/>
              <a:gd name="T21" fmla="*/ 456 h 587"/>
              <a:gd name="T22" fmla="*/ 285 w 506"/>
              <a:gd name="T23" fmla="*/ 389 h 587"/>
              <a:gd name="T24" fmla="*/ 320 w 506"/>
              <a:gd name="T25" fmla="*/ 364 h 587"/>
              <a:gd name="T26" fmla="*/ 337 w 506"/>
              <a:gd name="T27" fmla="*/ 301 h 587"/>
              <a:gd name="T28" fmla="*/ 337 w 506"/>
              <a:gd name="T29" fmla="*/ 364 h 587"/>
              <a:gd name="T30" fmla="*/ 443 w 506"/>
              <a:gd name="T31" fmla="*/ 469 h 587"/>
              <a:gd name="T32" fmla="*/ 371 w 506"/>
              <a:gd name="T33" fmla="*/ 532 h 587"/>
              <a:gd name="T34" fmla="*/ 361 w 506"/>
              <a:gd name="T35" fmla="*/ 559 h 587"/>
              <a:gd name="T36" fmla="*/ 452 w 506"/>
              <a:gd name="T37" fmla="*/ 567 h 587"/>
              <a:gd name="T38" fmla="*/ 502 w 506"/>
              <a:gd name="T39" fmla="*/ 458 h 587"/>
              <a:gd name="T40" fmla="*/ 424 w 506"/>
              <a:gd name="T41" fmla="*/ 369 h 587"/>
              <a:gd name="T42" fmla="*/ 424 w 506"/>
              <a:gd name="T43" fmla="*/ 334 h 587"/>
              <a:gd name="T44" fmla="*/ 500 w 506"/>
              <a:gd name="T45" fmla="*/ 109 h 587"/>
              <a:gd name="T46" fmla="*/ 383 w 506"/>
              <a:gd name="T47" fmla="*/ 185 h 587"/>
              <a:gd name="T48" fmla="*/ 374 w 506"/>
              <a:gd name="T49" fmla="*/ 197 h 587"/>
              <a:gd name="T50" fmla="*/ 367 w 506"/>
              <a:gd name="T51" fmla="*/ 211 h 587"/>
              <a:gd name="T52" fmla="*/ 364 w 506"/>
              <a:gd name="T53" fmla="*/ 227 h 587"/>
              <a:gd name="T54" fmla="*/ 411 w 506"/>
              <a:gd name="T55" fmla="*/ 258 h 587"/>
              <a:gd name="T56" fmla="*/ 396 w 506"/>
              <a:gd name="T57" fmla="*/ 206 h 587"/>
              <a:gd name="T58" fmla="*/ 408 w 506"/>
              <a:gd name="T59" fmla="*/ 195 h 587"/>
              <a:gd name="T60" fmla="*/ 432 w 506"/>
              <a:gd name="T61" fmla="*/ 188 h 587"/>
              <a:gd name="T62" fmla="*/ 411 w 506"/>
              <a:gd name="T63" fmla="*/ 288 h 587"/>
              <a:gd name="T64" fmla="*/ 311 w 506"/>
              <a:gd name="T65" fmla="*/ 184 h 587"/>
              <a:gd name="T66" fmla="*/ 318 w 506"/>
              <a:gd name="T67" fmla="*/ 137 h 587"/>
              <a:gd name="T68" fmla="*/ 333 w 506"/>
              <a:gd name="T69" fmla="*/ 102 h 587"/>
              <a:gd name="T70" fmla="*/ 340 w 506"/>
              <a:gd name="T71" fmla="*/ 61 h 587"/>
              <a:gd name="T72" fmla="*/ 243 w 506"/>
              <a:gd name="T73" fmla="*/ 9 h 587"/>
              <a:gd name="T74" fmla="*/ 224 w 506"/>
              <a:gd name="T75" fmla="*/ 8 h 587"/>
              <a:gd name="T76" fmla="*/ 198 w 506"/>
              <a:gd name="T77" fmla="*/ 52 h 587"/>
              <a:gd name="T78" fmla="*/ 198 w 506"/>
              <a:gd name="T79" fmla="*/ 81 h 587"/>
              <a:gd name="T80" fmla="*/ 226 w 506"/>
              <a:gd name="T81" fmla="*/ 138 h 587"/>
              <a:gd name="T82" fmla="*/ 200 w 506"/>
              <a:gd name="T83" fmla="*/ 161 h 587"/>
              <a:gd name="T84" fmla="*/ 163 w 506"/>
              <a:gd name="T85" fmla="*/ 213 h 587"/>
              <a:gd name="T86" fmla="*/ 125 w 506"/>
              <a:gd name="T87" fmla="*/ 186 h 587"/>
              <a:gd name="T88" fmla="*/ 126 w 506"/>
              <a:gd name="T89" fmla="*/ 150 h 587"/>
              <a:gd name="T90" fmla="*/ 103 w 506"/>
              <a:gd name="T91" fmla="*/ 147 h 587"/>
              <a:gd name="T92" fmla="*/ 86 w 506"/>
              <a:gd name="T93" fmla="*/ 107 h 587"/>
              <a:gd name="T94" fmla="*/ 70 w 506"/>
              <a:gd name="T95" fmla="*/ 126 h 587"/>
              <a:gd name="T96" fmla="*/ 157 w 506"/>
              <a:gd name="T97" fmla="*/ 221 h 587"/>
              <a:gd name="T98" fmla="*/ 174 w 506"/>
              <a:gd name="T99" fmla="*/ 248 h 587"/>
              <a:gd name="T100" fmla="*/ 3 w 506"/>
              <a:gd name="T101" fmla="*/ 288 h 587"/>
              <a:gd name="T102" fmla="*/ 432 w 506"/>
              <a:gd name="T103" fmla="*/ 65 h 587"/>
              <a:gd name="T104" fmla="*/ 248 w 506"/>
              <a:gd name="T105" fmla="*/ 42 h 587"/>
              <a:gd name="T106" fmla="*/ 226 w 506"/>
              <a:gd name="T107" fmla="*/ 40 h 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06" h="587">
                <a:moveTo>
                  <a:pt x="67" y="296"/>
                </a:moveTo>
                <a:cubicBezTo>
                  <a:pt x="70" y="305"/>
                  <a:pt x="68" y="315"/>
                  <a:pt x="64" y="323"/>
                </a:cubicBezTo>
                <a:cubicBezTo>
                  <a:pt x="70" y="321"/>
                  <a:pt x="75" y="318"/>
                  <a:pt x="80" y="314"/>
                </a:cubicBezTo>
                <a:cubicBezTo>
                  <a:pt x="87" y="307"/>
                  <a:pt x="92" y="299"/>
                  <a:pt x="94" y="289"/>
                </a:cubicBezTo>
                <a:cubicBezTo>
                  <a:pt x="109" y="298"/>
                  <a:pt x="126" y="304"/>
                  <a:pt x="144" y="306"/>
                </a:cubicBezTo>
                <a:cubicBezTo>
                  <a:pt x="150" y="296"/>
                  <a:pt x="153" y="284"/>
                  <a:pt x="153" y="272"/>
                </a:cubicBezTo>
                <a:cubicBezTo>
                  <a:pt x="154" y="274"/>
                  <a:pt x="155" y="275"/>
                  <a:pt x="156" y="277"/>
                </a:cubicBezTo>
                <a:cubicBezTo>
                  <a:pt x="160" y="287"/>
                  <a:pt x="161" y="298"/>
                  <a:pt x="159" y="308"/>
                </a:cubicBezTo>
                <a:cubicBezTo>
                  <a:pt x="166" y="309"/>
                  <a:pt x="174" y="308"/>
                  <a:pt x="181" y="308"/>
                </a:cubicBezTo>
                <a:cubicBezTo>
                  <a:pt x="188" y="297"/>
                  <a:pt x="191" y="284"/>
                  <a:pt x="191" y="271"/>
                </a:cubicBezTo>
                <a:cubicBezTo>
                  <a:pt x="192" y="273"/>
                  <a:pt x="193" y="274"/>
                  <a:pt x="194" y="276"/>
                </a:cubicBezTo>
                <a:cubicBezTo>
                  <a:pt x="198" y="286"/>
                  <a:pt x="199" y="296"/>
                  <a:pt x="197" y="306"/>
                </a:cubicBezTo>
                <a:cubicBezTo>
                  <a:pt x="206" y="305"/>
                  <a:pt x="215" y="303"/>
                  <a:pt x="223" y="301"/>
                </a:cubicBezTo>
                <a:cubicBezTo>
                  <a:pt x="227" y="291"/>
                  <a:pt x="229" y="281"/>
                  <a:pt x="229" y="271"/>
                </a:cubicBezTo>
                <a:cubicBezTo>
                  <a:pt x="230" y="272"/>
                  <a:pt x="231" y="273"/>
                  <a:pt x="232" y="275"/>
                </a:cubicBezTo>
                <a:cubicBezTo>
                  <a:pt x="235" y="282"/>
                  <a:pt x="237" y="289"/>
                  <a:pt x="237" y="296"/>
                </a:cubicBezTo>
                <a:cubicBezTo>
                  <a:pt x="249" y="291"/>
                  <a:pt x="261" y="284"/>
                  <a:pt x="272" y="276"/>
                </a:cubicBezTo>
                <a:cubicBezTo>
                  <a:pt x="277" y="271"/>
                  <a:pt x="282" y="265"/>
                  <a:pt x="286" y="258"/>
                </a:cubicBezTo>
                <a:cubicBezTo>
                  <a:pt x="285" y="261"/>
                  <a:pt x="285" y="265"/>
                  <a:pt x="283" y="268"/>
                </a:cubicBezTo>
                <a:cubicBezTo>
                  <a:pt x="282" y="272"/>
                  <a:pt x="280" y="276"/>
                  <a:pt x="278" y="279"/>
                </a:cubicBezTo>
                <a:cubicBezTo>
                  <a:pt x="283" y="283"/>
                  <a:pt x="287" y="287"/>
                  <a:pt x="292" y="291"/>
                </a:cubicBezTo>
                <a:cubicBezTo>
                  <a:pt x="294" y="293"/>
                  <a:pt x="295" y="295"/>
                  <a:pt x="297" y="297"/>
                </a:cubicBezTo>
                <a:cubicBezTo>
                  <a:pt x="250" y="304"/>
                  <a:pt x="212" y="336"/>
                  <a:pt x="196" y="378"/>
                </a:cubicBezTo>
                <a:cubicBezTo>
                  <a:pt x="217" y="386"/>
                  <a:pt x="233" y="406"/>
                  <a:pt x="233" y="430"/>
                </a:cubicBezTo>
                <a:cubicBezTo>
                  <a:pt x="233" y="437"/>
                  <a:pt x="231" y="444"/>
                  <a:pt x="228" y="451"/>
                </a:cubicBezTo>
                <a:cubicBezTo>
                  <a:pt x="227" y="453"/>
                  <a:pt x="226" y="455"/>
                  <a:pt x="225" y="457"/>
                </a:cubicBezTo>
                <a:cubicBezTo>
                  <a:pt x="225" y="458"/>
                  <a:pt x="224" y="459"/>
                  <a:pt x="224" y="460"/>
                </a:cubicBezTo>
                <a:cubicBezTo>
                  <a:pt x="223" y="461"/>
                  <a:pt x="222" y="462"/>
                  <a:pt x="221" y="463"/>
                </a:cubicBezTo>
                <a:cubicBezTo>
                  <a:pt x="214" y="472"/>
                  <a:pt x="205" y="479"/>
                  <a:pt x="194" y="482"/>
                </a:cubicBezTo>
                <a:cubicBezTo>
                  <a:pt x="189" y="484"/>
                  <a:pt x="184" y="485"/>
                  <a:pt x="178" y="485"/>
                </a:cubicBezTo>
                <a:cubicBezTo>
                  <a:pt x="178" y="485"/>
                  <a:pt x="177" y="485"/>
                  <a:pt x="177" y="485"/>
                </a:cubicBezTo>
                <a:cubicBezTo>
                  <a:pt x="175" y="485"/>
                  <a:pt x="173" y="484"/>
                  <a:pt x="171" y="484"/>
                </a:cubicBezTo>
                <a:cubicBezTo>
                  <a:pt x="170" y="484"/>
                  <a:pt x="170" y="484"/>
                  <a:pt x="169" y="484"/>
                </a:cubicBezTo>
                <a:cubicBezTo>
                  <a:pt x="167" y="483"/>
                  <a:pt x="165" y="483"/>
                  <a:pt x="163" y="483"/>
                </a:cubicBezTo>
                <a:cubicBezTo>
                  <a:pt x="163" y="482"/>
                  <a:pt x="163" y="482"/>
                  <a:pt x="162" y="482"/>
                </a:cubicBezTo>
                <a:cubicBezTo>
                  <a:pt x="157" y="481"/>
                  <a:pt x="152" y="478"/>
                  <a:pt x="147" y="475"/>
                </a:cubicBezTo>
                <a:cubicBezTo>
                  <a:pt x="146" y="475"/>
                  <a:pt x="145" y="474"/>
                  <a:pt x="144" y="473"/>
                </a:cubicBezTo>
                <a:cubicBezTo>
                  <a:pt x="138" y="470"/>
                  <a:pt x="132" y="468"/>
                  <a:pt x="124" y="468"/>
                </a:cubicBezTo>
                <a:cubicBezTo>
                  <a:pt x="102" y="468"/>
                  <a:pt x="84" y="486"/>
                  <a:pt x="84" y="509"/>
                </a:cubicBezTo>
                <a:cubicBezTo>
                  <a:pt x="84" y="513"/>
                  <a:pt x="84" y="516"/>
                  <a:pt x="85" y="520"/>
                </a:cubicBezTo>
                <a:cubicBezTo>
                  <a:pt x="93" y="510"/>
                  <a:pt x="105" y="503"/>
                  <a:pt x="119" y="503"/>
                </a:cubicBezTo>
                <a:cubicBezTo>
                  <a:pt x="143" y="503"/>
                  <a:pt x="162" y="523"/>
                  <a:pt x="162" y="547"/>
                </a:cubicBezTo>
                <a:cubicBezTo>
                  <a:pt x="162" y="550"/>
                  <a:pt x="162" y="554"/>
                  <a:pt x="161" y="557"/>
                </a:cubicBezTo>
                <a:cubicBezTo>
                  <a:pt x="222" y="557"/>
                  <a:pt x="273" y="514"/>
                  <a:pt x="285" y="456"/>
                </a:cubicBezTo>
                <a:cubicBezTo>
                  <a:pt x="279" y="446"/>
                  <a:pt x="275" y="435"/>
                  <a:pt x="275" y="423"/>
                </a:cubicBezTo>
                <a:cubicBezTo>
                  <a:pt x="275" y="411"/>
                  <a:pt x="278" y="399"/>
                  <a:pt x="285" y="390"/>
                </a:cubicBezTo>
                <a:cubicBezTo>
                  <a:pt x="285" y="390"/>
                  <a:pt x="285" y="390"/>
                  <a:pt x="285" y="390"/>
                </a:cubicBezTo>
                <a:cubicBezTo>
                  <a:pt x="285" y="390"/>
                  <a:pt x="285" y="389"/>
                  <a:pt x="285" y="389"/>
                </a:cubicBezTo>
                <a:cubicBezTo>
                  <a:pt x="285" y="389"/>
                  <a:pt x="285" y="389"/>
                  <a:pt x="285" y="389"/>
                </a:cubicBezTo>
                <a:cubicBezTo>
                  <a:pt x="286" y="387"/>
                  <a:pt x="287" y="386"/>
                  <a:pt x="288" y="385"/>
                </a:cubicBezTo>
                <a:cubicBezTo>
                  <a:pt x="288" y="385"/>
                  <a:pt x="288" y="385"/>
                  <a:pt x="289" y="384"/>
                </a:cubicBezTo>
                <a:cubicBezTo>
                  <a:pt x="297" y="375"/>
                  <a:pt x="308" y="367"/>
                  <a:pt x="320" y="364"/>
                </a:cubicBezTo>
                <a:cubicBezTo>
                  <a:pt x="321" y="364"/>
                  <a:pt x="322" y="364"/>
                  <a:pt x="323" y="364"/>
                </a:cubicBezTo>
                <a:cubicBezTo>
                  <a:pt x="323" y="364"/>
                  <a:pt x="323" y="364"/>
                  <a:pt x="323" y="364"/>
                </a:cubicBezTo>
                <a:cubicBezTo>
                  <a:pt x="323" y="347"/>
                  <a:pt x="325" y="330"/>
                  <a:pt x="331" y="314"/>
                </a:cubicBezTo>
                <a:cubicBezTo>
                  <a:pt x="333" y="310"/>
                  <a:pt x="335" y="305"/>
                  <a:pt x="337" y="301"/>
                </a:cubicBezTo>
                <a:cubicBezTo>
                  <a:pt x="332" y="322"/>
                  <a:pt x="332" y="342"/>
                  <a:pt x="336" y="362"/>
                </a:cubicBezTo>
                <a:cubicBezTo>
                  <a:pt x="337" y="363"/>
                  <a:pt x="337" y="363"/>
                  <a:pt x="337" y="363"/>
                </a:cubicBezTo>
                <a:cubicBezTo>
                  <a:pt x="337" y="363"/>
                  <a:pt x="337" y="363"/>
                  <a:pt x="337" y="364"/>
                </a:cubicBezTo>
                <a:cubicBezTo>
                  <a:pt x="337" y="364"/>
                  <a:pt x="337" y="364"/>
                  <a:pt x="337" y="364"/>
                </a:cubicBezTo>
                <a:cubicBezTo>
                  <a:pt x="343" y="390"/>
                  <a:pt x="356" y="412"/>
                  <a:pt x="375" y="430"/>
                </a:cubicBezTo>
                <a:cubicBezTo>
                  <a:pt x="382" y="426"/>
                  <a:pt x="390" y="424"/>
                  <a:pt x="398" y="424"/>
                </a:cubicBezTo>
                <a:cubicBezTo>
                  <a:pt x="421" y="424"/>
                  <a:pt x="440" y="440"/>
                  <a:pt x="443" y="462"/>
                </a:cubicBezTo>
                <a:cubicBezTo>
                  <a:pt x="443" y="465"/>
                  <a:pt x="443" y="467"/>
                  <a:pt x="443" y="469"/>
                </a:cubicBezTo>
                <a:cubicBezTo>
                  <a:pt x="443" y="492"/>
                  <a:pt x="426" y="511"/>
                  <a:pt x="403" y="514"/>
                </a:cubicBezTo>
                <a:cubicBezTo>
                  <a:pt x="403" y="514"/>
                  <a:pt x="402" y="514"/>
                  <a:pt x="401" y="514"/>
                </a:cubicBezTo>
                <a:cubicBezTo>
                  <a:pt x="389" y="516"/>
                  <a:pt x="378" y="522"/>
                  <a:pt x="370" y="532"/>
                </a:cubicBezTo>
                <a:cubicBezTo>
                  <a:pt x="371" y="532"/>
                  <a:pt x="371" y="532"/>
                  <a:pt x="371" y="532"/>
                </a:cubicBezTo>
                <a:cubicBezTo>
                  <a:pt x="368" y="536"/>
                  <a:pt x="365" y="540"/>
                  <a:pt x="364" y="544"/>
                </a:cubicBezTo>
                <a:cubicBezTo>
                  <a:pt x="363" y="545"/>
                  <a:pt x="363" y="545"/>
                  <a:pt x="363" y="546"/>
                </a:cubicBezTo>
                <a:cubicBezTo>
                  <a:pt x="363" y="547"/>
                  <a:pt x="362" y="549"/>
                  <a:pt x="362" y="550"/>
                </a:cubicBezTo>
                <a:cubicBezTo>
                  <a:pt x="361" y="553"/>
                  <a:pt x="361" y="556"/>
                  <a:pt x="361" y="559"/>
                </a:cubicBezTo>
                <a:cubicBezTo>
                  <a:pt x="361" y="570"/>
                  <a:pt x="364" y="579"/>
                  <a:pt x="370" y="587"/>
                </a:cubicBezTo>
                <a:cubicBezTo>
                  <a:pt x="370" y="575"/>
                  <a:pt x="374" y="564"/>
                  <a:pt x="383" y="555"/>
                </a:cubicBezTo>
                <a:cubicBezTo>
                  <a:pt x="399" y="538"/>
                  <a:pt x="427" y="538"/>
                  <a:pt x="444" y="555"/>
                </a:cubicBezTo>
                <a:cubicBezTo>
                  <a:pt x="447" y="559"/>
                  <a:pt x="450" y="563"/>
                  <a:pt x="452" y="567"/>
                </a:cubicBezTo>
                <a:cubicBezTo>
                  <a:pt x="455" y="573"/>
                  <a:pt x="456" y="580"/>
                  <a:pt x="456" y="586"/>
                </a:cubicBezTo>
                <a:cubicBezTo>
                  <a:pt x="460" y="585"/>
                  <a:pt x="464" y="582"/>
                  <a:pt x="468" y="578"/>
                </a:cubicBezTo>
                <a:cubicBezTo>
                  <a:pt x="493" y="554"/>
                  <a:pt x="505" y="522"/>
                  <a:pt x="506" y="490"/>
                </a:cubicBezTo>
                <a:cubicBezTo>
                  <a:pt x="506" y="479"/>
                  <a:pt x="504" y="468"/>
                  <a:pt x="502" y="458"/>
                </a:cubicBezTo>
                <a:cubicBezTo>
                  <a:pt x="498" y="442"/>
                  <a:pt x="491" y="427"/>
                  <a:pt x="481" y="413"/>
                </a:cubicBezTo>
                <a:cubicBezTo>
                  <a:pt x="480" y="413"/>
                  <a:pt x="480" y="413"/>
                  <a:pt x="480" y="413"/>
                </a:cubicBezTo>
                <a:cubicBezTo>
                  <a:pt x="453" y="411"/>
                  <a:pt x="431" y="394"/>
                  <a:pt x="424" y="369"/>
                </a:cubicBezTo>
                <a:cubicBezTo>
                  <a:pt x="424" y="369"/>
                  <a:pt x="424" y="369"/>
                  <a:pt x="424" y="369"/>
                </a:cubicBezTo>
                <a:cubicBezTo>
                  <a:pt x="422" y="364"/>
                  <a:pt x="421" y="358"/>
                  <a:pt x="421" y="353"/>
                </a:cubicBezTo>
                <a:cubicBezTo>
                  <a:pt x="421" y="347"/>
                  <a:pt x="422" y="342"/>
                  <a:pt x="423" y="337"/>
                </a:cubicBezTo>
                <a:cubicBezTo>
                  <a:pt x="424" y="337"/>
                  <a:pt x="424" y="336"/>
                  <a:pt x="424" y="336"/>
                </a:cubicBezTo>
                <a:cubicBezTo>
                  <a:pt x="424" y="335"/>
                  <a:pt x="424" y="334"/>
                  <a:pt x="424" y="334"/>
                </a:cubicBezTo>
                <a:cubicBezTo>
                  <a:pt x="429" y="317"/>
                  <a:pt x="442" y="303"/>
                  <a:pt x="457" y="296"/>
                </a:cubicBezTo>
                <a:cubicBezTo>
                  <a:pt x="482" y="286"/>
                  <a:pt x="500" y="261"/>
                  <a:pt x="500" y="233"/>
                </a:cubicBezTo>
                <a:cubicBezTo>
                  <a:pt x="500" y="205"/>
                  <a:pt x="483" y="182"/>
                  <a:pt x="460" y="171"/>
                </a:cubicBezTo>
                <a:cubicBezTo>
                  <a:pt x="483" y="160"/>
                  <a:pt x="500" y="137"/>
                  <a:pt x="500" y="109"/>
                </a:cubicBezTo>
                <a:cubicBezTo>
                  <a:pt x="500" y="72"/>
                  <a:pt x="469" y="41"/>
                  <a:pt x="432" y="41"/>
                </a:cubicBezTo>
                <a:cubicBezTo>
                  <a:pt x="394" y="41"/>
                  <a:pt x="363" y="72"/>
                  <a:pt x="363" y="109"/>
                </a:cubicBezTo>
                <a:cubicBezTo>
                  <a:pt x="363" y="137"/>
                  <a:pt x="380" y="160"/>
                  <a:pt x="403" y="171"/>
                </a:cubicBezTo>
                <a:cubicBezTo>
                  <a:pt x="395" y="175"/>
                  <a:pt x="389" y="179"/>
                  <a:pt x="383" y="185"/>
                </a:cubicBezTo>
                <a:cubicBezTo>
                  <a:pt x="383" y="186"/>
                  <a:pt x="382" y="186"/>
                  <a:pt x="382" y="186"/>
                </a:cubicBezTo>
                <a:cubicBezTo>
                  <a:pt x="381" y="187"/>
                  <a:pt x="380" y="189"/>
                  <a:pt x="378" y="191"/>
                </a:cubicBezTo>
                <a:cubicBezTo>
                  <a:pt x="378" y="191"/>
                  <a:pt x="378" y="191"/>
                  <a:pt x="377" y="192"/>
                </a:cubicBezTo>
                <a:cubicBezTo>
                  <a:pt x="376" y="193"/>
                  <a:pt x="375" y="195"/>
                  <a:pt x="374" y="197"/>
                </a:cubicBezTo>
                <a:cubicBezTo>
                  <a:pt x="373" y="197"/>
                  <a:pt x="373" y="198"/>
                  <a:pt x="373" y="198"/>
                </a:cubicBezTo>
                <a:cubicBezTo>
                  <a:pt x="372" y="200"/>
                  <a:pt x="371" y="201"/>
                  <a:pt x="370" y="203"/>
                </a:cubicBezTo>
                <a:cubicBezTo>
                  <a:pt x="370" y="204"/>
                  <a:pt x="370" y="204"/>
                  <a:pt x="370" y="205"/>
                </a:cubicBezTo>
                <a:cubicBezTo>
                  <a:pt x="369" y="207"/>
                  <a:pt x="368" y="209"/>
                  <a:pt x="367" y="211"/>
                </a:cubicBezTo>
                <a:cubicBezTo>
                  <a:pt x="367" y="211"/>
                  <a:pt x="367" y="211"/>
                  <a:pt x="367" y="211"/>
                </a:cubicBezTo>
                <a:cubicBezTo>
                  <a:pt x="367" y="211"/>
                  <a:pt x="367" y="211"/>
                  <a:pt x="367" y="211"/>
                </a:cubicBezTo>
                <a:cubicBezTo>
                  <a:pt x="366" y="215"/>
                  <a:pt x="365" y="218"/>
                  <a:pt x="364" y="222"/>
                </a:cubicBezTo>
                <a:cubicBezTo>
                  <a:pt x="364" y="224"/>
                  <a:pt x="364" y="225"/>
                  <a:pt x="364" y="227"/>
                </a:cubicBezTo>
                <a:cubicBezTo>
                  <a:pt x="364" y="227"/>
                  <a:pt x="364" y="227"/>
                  <a:pt x="364" y="227"/>
                </a:cubicBezTo>
                <a:cubicBezTo>
                  <a:pt x="364" y="227"/>
                  <a:pt x="364" y="227"/>
                  <a:pt x="364" y="227"/>
                </a:cubicBezTo>
                <a:cubicBezTo>
                  <a:pt x="364" y="228"/>
                  <a:pt x="364" y="230"/>
                  <a:pt x="364" y="232"/>
                </a:cubicBezTo>
                <a:cubicBezTo>
                  <a:pt x="364" y="266"/>
                  <a:pt x="411" y="258"/>
                  <a:pt x="411" y="258"/>
                </a:cubicBezTo>
                <a:cubicBezTo>
                  <a:pt x="411" y="258"/>
                  <a:pt x="400" y="253"/>
                  <a:pt x="400" y="244"/>
                </a:cubicBezTo>
                <a:cubicBezTo>
                  <a:pt x="400" y="231"/>
                  <a:pt x="421" y="215"/>
                  <a:pt x="393" y="211"/>
                </a:cubicBezTo>
                <a:cubicBezTo>
                  <a:pt x="394" y="209"/>
                  <a:pt x="395" y="208"/>
                  <a:pt x="396" y="206"/>
                </a:cubicBezTo>
                <a:cubicBezTo>
                  <a:pt x="396" y="206"/>
                  <a:pt x="396" y="206"/>
                  <a:pt x="396" y="206"/>
                </a:cubicBezTo>
                <a:cubicBezTo>
                  <a:pt x="398" y="204"/>
                  <a:pt x="399" y="202"/>
                  <a:pt x="401" y="201"/>
                </a:cubicBezTo>
                <a:cubicBezTo>
                  <a:pt x="401" y="200"/>
                  <a:pt x="402" y="200"/>
                  <a:pt x="402" y="200"/>
                </a:cubicBezTo>
                <a:cubicBezTo>
                  <a:pt x="404" y="198"/>
                  <a:pt x="405" y="197"/>
                  <a:pt x="407" y="196"/>
                </a:cubicBezTo>
                <a:cubicBezTo>
                  <a:pt x="407" y="196"/>
                  <a:pt x="407" y="196"/>
                  <a:pt x="408" y="195"/>
                </a:cubicBezTo>
                <a:cubicBezTo>
                  <a:pt x="412" y="193"/>
                  <a:pt x="416" y="191"/>
                  <a:pt x="421" y="190"/>
                </a:cubicBezTo>
                <a:cubicBezTo>
                  <a:pt x="422" y="189"/>
                  <a:pt x="422" y="189"/>
                  <a:pt x="422" y="189"/>
                </a:cubicBezTo>
                <a:cubicBezTo>
                  <a:pt x="424" y="189"/>
                  <a:pt x="427" y="189"/>
                  <a:pt x="429" y="188"/>
                </a:cubicBezTo>
                <a:cubicBezTo>
                  <a:pt x="430" y="188"/>
                  <a:pt x="431" y="188"/>
                  <a:pt x="432" y="188"/>
                </a:cubicBezTo>
                <a:cubicBezTo>
                  <a:pt x="456" y="188"/>
                  <a:pt x="476" y="208"/>
                  <a:pt x="476" y="233"/>
                </a:cubicBezTo>
                <a:cubicBezTo>
                  <a:pt x="476" y="235"/>
                  <a:pt x="476" y="237"/>
                  <a:pt x="475" y="240"/>
                </a:cubicBezTo>
                <a:cubicBezTo>
                  <a:pt x="473" y="265"/>
                  <a:pt x="447" y="286"/>
                  <a:pt x="415" y="288"/>
                </a:cubicBezTo>
                <a:cubicBezTo>
                  <a:pt x="414" y="288"/>
                  <a:pt x="413" y="288"/>
                  <a:pt x="411" y="288"/>
                </a:cubicBezTo>
                <a:cubicBezTo>
                  <a:pt x="393" y="288"/>
                  <a:pt x="374" y="283"/>
                  <a:pt x="358" y="272"/>
                </a:cubicBezTo>
                <a:cubicBezTo>
                  <a:pt x="331" y="255"/>
                  <a:pt x="314" y="225"/>
                  <a:pt x="314" y="192"/>
                </a:cubicBezTo>
                <a:cubicBezTo>
                  <a:pt x="314" y="191"/>
                  <a:pt x="314" y="191"/>
                  <a:pt x="314" y="191"/>
                </a:cubicBezTo>
                <a:cubicBezTo>
                  <a:pt x="313" y="188"/>
                  <a:pt x="312" y="186"/>
                  <a:pt x="311" y="184"/>
                </a:cubicBezTo>
                <a:cubicBezTo>
                  <a:pt x="303" y="169"/>
                  <a:pt x="291" y="157"/>
                  <a:pt x="275" y="150"/>
                </a:cubicBezTo>
                <a:cubicBezTo>
                  <a:pt x="277" y="150"/>
                  <a:pt x="278" y="149"/>
                  <a:pt x="280" y="149"/>
                </a:cubicBezTo>
                <a:cubicBezTo>
                  <a:pt x="293" y="149"/>
                  <a:pt x="304" y="153"/>
                  <a:pt x="313" y="161"/>
                </a:cubicBezTo>
                <a:cubicBezTo>
                  <a:pt x="314" y="152"/>
                  <a:pt x="316" y="145"/>
                  <a:pt x="318" y="137"/>
                </a:cubicBezTo>
                <a:cubicBezTo>
                  <a:pt x="311" y="127"/>
                  <a:pt x="301" y="119"/>
                  <a:pt x="289" y="115"/>
                </a:cubicBezTo>
                <a:cubicBezTo>
                  <a:pt x="291" y="114"/>
                  <a:pt x="293" y="114"/>
                  <a:pt x="294" y="114"/>
                </a:cubicBezTo>
                <a:cubicBezTo>
                  <a:pt x="305" y="114"/>
                  <a:pt x="315" y="117"/>
                  <a:pt x="323" y="122"/>
                </a:cubicBezTo>
                <a:cubicBezTo>
                  <a:pt x="326" y="115"/>
                  <a:pt x="329" y="109"/>
                  <a:pt x="333" y="102"/>
                </a:cubicBezTo>
                <a:cubicBezTo>
                  <a:pt x="325" y="92"/>
                  <a:pt x="315" y="84"/>
                  <a:pt x="304" y="79"/>
                </a:cubicBezTo>
                <a:cubicBezTo>
                  <a:pt x="305" y="79"/>
                  <a:pt x="307" y="79"/>
                  <a:pt x="309" y="78"/>
                </a:cubicBezTo>
                <a:cubicBezTo>
                  <a:pt x="320" y="78"/>
                  <a:pt x="331" y="82"/>
                  <a:pt x="340" y="88"/>
                </a:cubicBezTo>
                <a:cubicBezTo>
                  <a:pt x="340" y="61"/>
                  <a:pt x="340" y="61"/>
                  <a:pt x="340" y="61"/>
                </a:cubicBezTo>
                <a:cubicBezTo>
                  <a:pt x="339" y="60"/>
                  <a:pt x="339" y="60"/>
                  <a:pt x="339" y="60"/>
                </a:cubicBezTo>
                <a:cubicBezTo>
                  <a:pt x="294" y="36"/>
                  <a:pt x="294" y="36"/>
                  <a:pt x="294" y="36"/>
                </a:cubicBezTo>
                <a:cubicBezTo>
                  <a:pt x="266" y="21"/>
                  <a:pt x="266" y="21"/>
                  <a:pt x="266" y="21"/>
                </a:cubicBezTo>
                <a:cubicBezTo>
                  <a:pt x="243" y="9"/>
                  <a:pt x="243" y="9"/>
                  <a:pt x="243" y="9"/>
                </a:cubicBezTo>
                <a:cubicBezTo>
                  <a:pt x="243" y="9"/>
                  <a:pt x="243" y="9"/>
                  <a:pt x="243" y="9"/>
                </a:cubicBezTo>
                <a:cubicBezTo>
                  <a:pt x="226" y="0"/>
                  <a:pt x="226" y="0"/>
                  <a:pt x="226" y="0"/>
                </a:cubicBezTo>
                <a:cubicBezTo>
                  <a:pt x="226" y="3"/>
                  <a:pt x="225" y="6"/>
                  <a:pt x="224" y="8"/>
                </a:cubicBezTo>
                <a:cubicBezTo>
                  <a:pt x="224" y="8"/>
                  <a:pt x="224" y="8"/>
                  <a:pt x="224" y="8"/>
                </a:cubicBezTo>
                <a:cubicBezTo>
                  <a:pt x="223" y="10"/>
                  <a:pt x="223" y="11"/>
                  <a:pt x="222" y="12"/>
                </a:cubicBezTo>
                <a:cubicBezTo>
                  <a:pt x="222" y="12"/>
                  <a:pt x="222" y="12"/>
                  <a:pt x="222" y="12"/>
                </a:cubicBezTo>
                <a:cubicBezTo>
                  <a:pt x="217" y="25"/>
                  <a:pt x="209" y="38"/>
                  <a:pt x="200" y="49"/>
                </a:cubicBezTo>
                <a:cubicBezTo>
                  <a:pt x="199" y="50"/>
                  <a:pt x="199" y="51"/>
                  <a:pt x="198" y="52"/>
                </a:cubicBezTo>
                <a:cubicBezTo>
                  <a:pt x="197" y="53"/>
                  <a:pt x="196" y="53"/>
                  <a:pt x="196" y="54"/>
                </a:cubicBezTo>
                <a:cubicBezTo>
                  <a:pt x="195" y="55"/>
                  <a:pt x="194" y="55"/>
                  <a:pt x="194" y="56"/>
                </a:cubicBezTo>
                <a:cubicBezTo>
                  <a:pt x="197" y="61"/>
                  <a:pt x="200" y="66"/>
                  <a:pt x="200" y="72"/>
                </a:cubicBezTo>
                <a:cubicBezTo>
                  <a:pt x="200" y="75"/>
                  <a:pt x="199" y="78"/>
                  <a:pt x="198" y="81"/>
                </a:cubicBezTo>
                <a:cubicBezTo>
                  <a:pt x="200" y="84"/>
                  <a:pt x="201" y="88"/>
                  <a:pt x="202" y="92"/>
                </a:cubicBezTo>
                <a:cubicBezTo>
                  <a:pt x="207" y="84"/>
                  <a:pt x="216" y="79"/>
                  <a:pt x="226" y="79"/>
                </a:cubicBezTo>
                <a:cubicBezTo>
                  <a:pt x="243" y="79"/>
                  <a:pt x="256" y="92"/>
                  <a:pt x="256" y="109"/>
                </a:cubicBezTo>
                <a:cubicBezTo>
                  <a:pt x="256" y="125"/>
                  <a:pt x="243" y="138"/>
                  <a:pt x="226" y="138"/>
                </a:cubicBezTo>
                <a:cubicBezTo>
                  <a:pt x="218" y="138"/>
                  <a:pt x="211" y="135"/>
                  <a:pt x="206" y="130"/>
                </a:cubicBezTo>
                <a:cubicBezTo>
                  <a:pt x="205" y="140"/>
                  <a:pt x="204" y="149"/>
                  <a:pt x="201" y="158"/>
                </a:cubicBezTo>
                <a:cubicBezTo>
                  <a:pt x="201" y="158"/>
                  <a:pt x="201" y="159"/>
                  <a:pt x="201" y="159"/>
                </a:cubicBezTo>
                <a:cubicBezTo>
                  <a:pt x="200" y="159"/>
                  <a:pt x="200" y="160"/>
                  <a:pt x="200" y="161"/>
                </a:cubicBezTo>
                <a:cubicBezTo>
                  <a:pt x="199" y="164"/>
                  <a:pt x="198" y="167"/>
                  <a:pt x="197" y="170"/>
                </a:cubicBezTo>
                <a:cubicBezTo>
                  <a:pt x="195" y="175"/>
                  <a:pt x="192" y="180"/>
                  <a:pt x="189" y="185"/>
                </a:cubicBezTo>
                <a:cubicBezTo>
                  <a:pt x="185" y="192"/>
                  <a:pt x="180" y="198"/>
                  <a:pt x="174" y="203"/>
                </a:cubicBezTo>
                <a:cubicBezTo>
                  <a:pt x="171" y="207"/>
                  <a:pt x="167" y="210"/>
                  <a:pt x="163" y="213"/>
                </a:cubicBezTo>
                <a:cubicBezTo>
                  <a:pt x="173" y="200"/>
                  <a:pt x="179" y="186"/>
                  <a:pt x="181" y="171"/>
                </a:cubicBezTo>
                <a:cubicBezTo>
                  <a:pt x="165" y="171"/>
                  <a:pt x="149" y="166"/>
                  <a:pt x="136" y="158"/>
                </a:cubicBezTo>
                <a:cubicBezTo>
                  <a:pt x="135" y="164"/>
                  <a:pt x="133" y="170"/>
                  <a:pt x="130" y="177"/>
                </a:cubicBezTo>
                <a:cubicBezTo>
                  <a:pt x="129" y="180"/>
                  <a:pt x="127" y="183"/>
                  <a:pt x="125" y="186"/>
                </a:cubicBezTo>
                <a:cubicBezTo>
                  <a:pt x="129" y="174"/>
                  <a:pt x="129" y="162"/>
                  <a:pt x="126" y="151"/>
                </a:cubicBezTo>
                <a:cubicBezTo>
                  <a:pt x="126" y="151"/>
                  <a:pt x="126" y="151"/>
                  <a:pt x="126" y="151"/>
                </a:cubicBezTo>
                <a:cubicBezTo>
                  <a:pt x="126" y="151"/>
                  <a:pt x="126" y="151"/>
                  <a:pt x="126" y="151"/>
                </a:cubicBezTo>
                <a:cubicBezTo>
                  <a:pt x="126" y="151"/>
                  <a:pt x="126" y="150"/>
                  <a:pt x="126" y="150"/>
                </a:cubicBezTo>
                <a:cubicBezTo>
                  <a:pt x="126" y="150"/>
                  <a:pt x="126" y="150"/>
                  <a:pt x="125" y="150"/>
                </a:cubicBezTo>
                <a:cubicBezTo>
                  <a:pt x="125" y="150"/>
                  <a:pt x="125" y="150"/>
                  <a:pt x="125" y="150"/>
                </a:cubicBezTo>
                <a:cubicBezTo>
                  <a:pt x="115" y="148"/>
                  <a:pt x="104" y="149"/>
                  <a:pt x="94" y="152"/>
                </a:cubicBezTo>
                <a:cubicBezTo>
                  <a:pt x="97" y="150"/>
                  <a:pt x="100" y="148"/>
                  <a:pt x="103" y="147"/>
                </a:cubicBezTo>
                <a:cubicBezTo>
                  <a:pt x="108" y="145"/>
                  <a:pt x="112" y="143"/>
                  <a:pt x="117" y="142"/>
                </a:cubicBezTo>
                <a:cubicBezTo>
                  <a:pt x="107" y="131"/>
                  <a:pt x="100" y="118"/>
                  <a:pt x="96" y="103"/>
                </a:cubicBezTo>
                <a:cubicBezTo>
                  <a:pt x="95" y="104"/>
                  <a:pt x="95" y="104"/>
                  <a:pt x="94" y="105"/>
                </a:cubicBezTo>
                <a:cubicBezTo>
                  <a:pt x="92" y="106"/>
                  <a:pt x="89" y="107"/>
                  <a:pt x="86" y="107"/>
                </a:cubicBezTo>
                <a:cubicBezTo>
                  <a:pt x="81" y="108"/>
                  <a:pt x="75" y="108"/>
                  <a:pt x="70" y="106"/>
                </a:cubicBezTo>
                <a:cubicBezTo>
                  <a:pt x="70" y="126"/>
                  <a:pt x="70" y="126"/>
                  <a:pt x="70" y="126"/>
                </a:cubicBezTo>
                <a:cubicBezTo>
                  <a:pt x="70" y="126"/>
                  <a:pt x="70" y="126"/>
                  <a:pt x="70" y="126"/>
                </a:cubicBezTo>
                <a:cubicBezTo>
                  <a:pt x="70" y="126"/>
                  <a:pt x="70" y="126"/>
                  <a:pt x="70" y="126"/>
                </a:cubicBezTo>
                <a:cubicBezTo>
                  <a:pt x="70" y="136"/>
                  <a:pt x="71" y="147"/>
                  <a:pt x="75" y="156"/>
                </a:cubicBezTo>
                <a:cubicBezTo>
                  <a:pt x="69" y="197"/>
                  <a:pt x="69" y="197"/>
                  <a:pt x="69" y="197"/>
                </a:cubicBezTo>
                <a:cubicBezTo>
                  <a:pt x="109" y="203"/>
                  <a:pt x="109" y="203"/>
                  <a:pt x="109" y="203"/>
                </a:cubicBezTo>
                <a:cubicBezTo>
                  <a:pt x="123" y="213"/>
                  <a:pt x="139" y="220"/>
                  <a:pt x="157" y="221"/>
                </a:cubicBezTo>
                <a:cubicBezTo>
                  <a:pt x="153" y="223"/>
                  <a:pt x="150" y="226"/>
                  <a:pt x="147" y="228"/>
                </a:cubicBezTo>
                <a:cubicBezTo>
                  <a:pt x="203" y="228"/>
                  <a:pt x="203" y="228"/>
                  <a:pt x="203" y="228"/>
                </a:cubicBezTo>
                <a:cubicBezTo>
                  <a:pt x="207" y="228"/>
                  <a:pt x="207" y="228"/>
                  <a:pt x="207" y="228"/>
                </a:cubicBezTo>
                <a:cubicBezTo>
                  <a:pt x="198" y="234"/>
                  <a:pt x="185" y="244"/>
                  <a:pt x="174" y="248"/>
                </a:cubicBezTo>
                <a:cubicBezTo>
                  <a:pt x="138" y="262"/>
                  <a:pt x="101" y="257"/>
                  <a:pt x="70" y="238"/>
                </a:cubicBezTo>
                <a:cubicBezTo>
                  <a:pt x="69" y="237"/>
                  <a:pt x="69" y="237"/>
                  <a:pt x="69" y="237"/>
                </a:cubicBezTo>
                <a:cubicBezTo>
                  <a:pt x="52" y="229"/>
                  <a:pt x="32" y="231"/>
                  <a:pt x="17" y="244"/>
                </a:cubicBezTo>
                <a:cubicBezTo>
                  <a:pt x="5" y="256"/>
                  <a:pt x="0" y="272"/>
                  <a:pt x="3" y="288"/>
                </a:cubicBezTo>
                <a:cubicBezTo>
                  <a:pt x="7" y="281"/>
                  <a:pt x="14" y="275"/>
                  <a:pt x="23" y="272"/>
                </a:cubicBezTo>
                <a:cubicBezTo>
                  <a:pt x="41" y="266"/>
                  <a:pt x="61" y="277"/>
                  <a:pt x="67" y="296"/>
                </a:cubicBezTo>
                <a:close/>
                <a:moveTo>
                  <a:pt x="387" y="109"/>
                </a:moveTo>
                <a:cubicBezTo>
                  <a:pt x="387" y="85"/>
                  <a:pt x="407" y="65"/>
                  <a:pt x="432" y="65"/>
                </a:cubicBezTo>
                <a:cubicBezTo>
                  <a:pt x="456" y="65"/>
                  <a:pt x="476" y="85"/>
                  <a:pt x="476" y="109"/>
                </a:cubicBezTo>
                <a:cubicBezTo>
                  <a:pt x="476" y="134"/>
                  <a:pt x="456" y="154"/>
                  <a:pt x="432" y="154"/>
                </a:cubicBezTo>
                <a:cubicBezTo>
                  <a:pt x="407" y="154"/>
                  <a:pt x="387" y="134"/>
                  <a:pt x="387" y="109"/>
                </a:cubicBezTo>
                <a:close/>
                <a:moveTo>
                  <a:pt x="248" y="42"/>
                </a:moveTo>
                <a:cubicBezTo>
                  <a:pt x="248" y="43"/>
                  <a:pt x="247" y="44"/>
                  <a:pt x="247" y="45"/>
                </a:cubicBezTo>
                <a:cubicBezTo>
                  <a:pt x="246" y="49"/>
                  <a:pt x="241" y="52"/>
                  <a:pt x="236" y="52"/>
                </a:cubicBezTo>
                <a:cubicBezTo>
                  <a:pt x="233" y="52"/>
                  <a:pt x="230" y="50"/>
                  <a:pt x="229" y="48"/>
                </a:cubicBezTo>
                <a:cubicBezTo>
                  <a:pt x="227" y="46"/>
                  <a:pt x="226" y="43"/>
                  <a:pt x="226" y="40"/>
                </a:cubicBezTo>
                <a:cubicBezTo>
                  <a:pt x="227" y="34"/>
                  <a:pt x="232" y="30"/>
                  <a:pt x="238" y="30"/>
                </a:cubicBezTo>
                <a:cubicBezTo>
                  <a:pt x="244" y="31"/>
                  <a:pt x="248" y="36"/>
                  <a:pt x="248" y="42"/>
                </a:cubicBezTo>
                <a:close/>
              </a:path>
            </a:pathLst>
          </a:custGeom>
          <a:solidFill>
            <a:srgbClr val="0F2B69"/>
          </a:solidFill>
          <a:ln>
            <a:noFill/>
          </a:ln>
        </p:spPr>
        <p:txBody>
          <a:bodyPr vert="horz" wrap="square" lIns="91440" tIns="45720" rIns="91440" bIns="45720" numCol="1" anchor="t" anchorCtr="0" compatLnSpc="1">
            <a:prstTxWarp prst="textNoShape">
              <a:avLst/>
            </a:prstTxWarp>
          </a:bodyPr>
          <a:lstStyle/>
          <a:p>
            <a:endParaRPr lang="fi-FI"/>
          </a:p>
        </p:txBody>
      </p:sp>
      <p:sp>
        <p:nvSpPr>
          <p:cNvPr id="22" name="Text Placeholder 21"/>
          <p:cNvSpPr>
            <a:spLocks noGrp="1"/>
          </p:cNvSpPr>
          <p:nvPr>
            <p:ph type="body" sz="quarter" idx="10"/>
          </p:nvPr>
        </p:nvSpPr>
        <p:spPr>
          <a:xfrm>
            <a:off x="1710267" y="1566330"/>
            <a:ext cx="5723466" cy="3589868"/>
          </a:xfrm>
        </p:spPr>
        <p:txBody>
          <a:bodyPr lIns="90000" anchor="ctr" anchorCtr="1">
            <a:noAutofit/>
          </a:bodyPr>
          <a:lstStyle>
            <a:lvl1pPr marL="0" indent="0" algn="ctr">
              <a:buNone/>
              <a:defRPr sz="5200" baseline="0">
                <a:solidFill>
                  <a:schemeClr val="bg2"/>
                </a:solidFill>
              </a:defRPr>
            </a:lvl1pPr>
          </a:lstStyle>
          <a:p>
            <a:pPr lvl="0"/>
            <a:r>
              <a:rPr lang="fi-FI"/>
              <a:t>Muokkaa tekstin perustyylejä napsauttamalla</a:t>
            </a:r>
          </a:p>
        </p:txBody>
      </p:sp>
    </p:spTree>
    <p:extLst>
      <p:ext uri="{BB962C8B-B14F-4D97-AF65-F5344CB8AC3E}">
        <p14:creationId xmlns:p14="http://schemas.microsoft.com/office/powerpoint/2010/main" val="12780111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hidden">
          <a:xfrm>
            <a:off x="0" y="6378000"/>
            <a:ext cx="9144000" cy="480000"/>
          </a:xfrm>
          <a:prstGeom prst="rect">
            <a:avLst/>
          </a:prstGeom>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50" dirty="0"/>
          </a:p>
        </p:txBody>
      </p:sp>
      <p:sp>
        <p:nvSpPr>
          <p:cNvPr id="2" name="Title Placeholder 1"/>
          <p:cNvSpPr>
            <a:spLocks noGrp="1"/>
          </p:cNvSpPr>
          <p:nvPr>
            <p:ph type="title"/>
          </p:nvPr>
        </p:nvSpPr>
        <p:spPr>
          <a:xfrm>
            <a:off x="628650" y="529949"/>
            <a:ext cx="7886700" cy="995915"/>
          </a:xfrm>
          <a:prstGeom prst="rect">
            <a:avLst/>
          </a:prstGeom>
        </p:spPr>
        <p:txBody>
          <a:bodyPr vert="horz" lIns="91440" tIns="45720" rIns="91440" bIns="45720" rtlCol="0" anchor="ctr">
            <a:normAutofit/>
          </a:bodyPr>
          <a:lstStyle/>
          <a:p>
            <a:r>
              <a:rPr lang="fi-FI"/>
              <a:t>Muokkaa perustyyl. napsautt.</a:t>
            </a:r>
            <a:endParaRPr lang="fi-FI" dirty="0"/>
          </a:p>
        </p:txBody>
      </p:sp>
      <p:sp>
        <p:nvSpPr>
          <p:cNvPr id="3" name="Text Placeholder 2"/>
          <p:cNvSpPr>
            <a:spLocks noGrp="1"/>
          </p:cNvSpPr>
          <p:nvPr>
            <p:ph type="body" idx="1"/>
          </p:nvPr>
        </p:nvSpPr>
        <p:spPr>
          <a:xfrm>
            <a:off x="628650" y="1525867"/>
            <a:ext cx="7886700" cy="4447369"/>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Date Placeholder 3"/>
          <p:cNvSpPr>
            <a:spLocks noGrp="1"/>
          </p:cNvSpPr>
          <p:nvPr>
            <p:ph type="dt" sz="half" idx="2"/>
          </p:nvPr>
        </p:nvSpPr>
        <p:spPr>
          <a:xfrm>
            <a:off x="7271455" y="6514953"/>
            <a:ext cx="703447" cy="206103"/>
          </a:xfrm>
          <a:prstGeom prst="rect">
            <a:avLst/>
          </a:prstGeom>
        </p:spPr>
        <p:txBody>
          <a:bodyPr vert="horz" lIns="91440" tIns="45720" rIns="91440" bIns="45720" rtlCol="0" anchor="ctr"/>
          <a:lstStyle>
            <a:lvl1pPr algn="r">
              <a:defRPr sz="800">
                <a:solidFill>
                  <a:schemeClr val="bg2"/>
                </a:solidFill>
              </a:defRPr>
            </a:lvl1pPr>
          </a:lstStyle>
          <a:p>
            <a:fld id="{BFB289C6-7421-BF4F-917B-438A4D039CDA}" type="datetime1">
              <a:rPr lang="fi-FI" smtClean="0"/>
              <a:pPr/>
              <a:t>25.11.2020</a:t>
            </a:fld>
            <a:endParaRPr lang="fi-FI" dirty="0"/>
          </a:p>
        </p:txBody>
      </p:sp>
      <p:sp>
        <p:nvSpPr>
          <p:cNvPr id="5" name="Footer Placeholder 4"/>
          <p:cNvSpPr>
            <a:spLocks noGrp="1"/>
          </p:cNvSpPr>
          <p:nvPr>
            <p:ph type="ftr" sz="quarter" idx="3"/>
          </p:nvPr>
        </p:nvSpPr>
        <p:spPr>
          <a:xfrm>
            <a:off x="628655" y="6514953"/>
            <a:ext cx="3080611" cy="206103"/>
          </a:xfrm>
          <a:prstGeom prst="rect">
            <a:avLst/>
          </a:prstGeom>
        </p:spPr>
        <p:txBody>
          <a:bodyPr vert="horz" lIns="91440" tIns="45720" rIns="91440" bIns="45720" rtlCol="0" anchor="ctr"/>
          <a:lstStyle>
            <a:lvl1pPr algn="l">
              <a:defRPr sz="800" b="0">
                <a:solidFill>
                  <a:schemeClr val="bg2"/>
                </a:solidFill>
              </a:defRPr>
            </a:lvl1pPr>
          </a:lstStyle>
          <a:p>
            <a:r>
              <a:rPr lang="fi-FI" dirty="0"/>
              <a:t>Työ- ja elinkeinoministeriö </a:t>
            </a:r>
            <a:r>
              <a:rPr lang="bg-BG" dirty="0"/>
              <a:t>•</a:t>
            </a:r>
            <a:r>
              <a:rPr lang="fi-FI" dirty="0"/>
              <a:t> </a:t>
            </a:r>
            <a:r>
              <a:rPr lang="fi-FI" dirty="0" err="1"/>
              <a:t>www.tem.fi</a:t>
            </a:r>
            <a:endParaRPr lang="fi-FI" dirty="0"/>
          </a:p>
        </p:txBody>
      </p:sp>
      <p:sp>
        <p:nvSpPr>
          <p:cNvPr id="6" name="Slide Number Placeholder 5"/>
          <p:cNvSpPr>
            <a:spLocks noGrp="1"/>
          </p:cNvSpPr>
          <p:nvPr>
            <p:ph type="sldNum" sz="quarter" idx="4"/>
          </p:nvPr>
        </p:nvSpPr>
        <p:spPr>
          <a:xfrm>
            <a:off x="7976157" y="6514953"/>
            <a:ext cx="538239" cy="206103"/>
          </a:xfrm>
          <a:prstGeom prst="rect">
            <a:avLst/>
          </a:prstGeom>
        </p:spPr>
        <p:txBody>
          <a:bodyPr vert="horz" lIns="91440" tIns="45720" rIns="91440" bIns="45720" rtlCol="0" anchor="ctr"/>
          <a:lstStyle>
            <a:lvl1pPr algn="r">
              <a:defRPr sz="900" b="1">
                <a:solidFill>
                  <a:schemeClr val="bg2"/>
                </a:solidFill>
              </a:defRPr>
            </a:lvl1pPr>
          </a:lstStyle>
          <a:p>
            <a:fld id="{3065C9E5-8AC3-DF4B-BA99-CB03B9370A98}" type="slidenum">
              <a:rPr lang="fi-FI" smtClean="0"/>
              <a:pPr/>
              <a:t>‹#›</a:t>
            </a:fld>
            <a:endParaRPr lang="fi-FI"/>
          </a:p>
        </p:txBody>
      </p:sp>
    </p:spTree>
    <p:extLst>
      <p:ext uri="{BB962C8B-B14F-4D97-AF65-F5344CB8AC3E}">
        <p14:creationId xmlns:p14="http://schemas.microsoft.com/office/powerpoint/2010/main" val="18736624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9" r:id="rId4"/>
    <p:sldLayoutId id="2147483677" r:id="rId5"/>
    <p:sldLayoutId id="2147483680" r:id="rId6"/>
  </p:sldLayoutIdLst>
  <p:hf hdr="0"/>
  <p:txStyles>
    <p:titleStyle>
      <a:lvl1pPr algn="l" defTabSz="685749" rtl="0" eaLnBrk="1" latinLnBrk="0" hangingPunct="1">
        <a:lnSpc>
          <a:spcPct val="90000"/>
        </a:lnSpc>
        <a:spcBef>
          <a:spcPct val="0"/>
        </a:spcBef>
        <a:buNone/>
        <a:defRPr sz="2700" b="1" kern="1200">
          <a:solidFill>
            <a:schemeClr val="tx2"/>
          </a:solidFill>
          <a:latin typeface="+mj-lt"/>
          <a:ea typeface="+mj-ea"/>
          <a:cs typeface="+mj-cs"/>
        </a:defRPr>
      </a:lvl1pPr>
    </p:titleStyle>
    <p:bodyStyle>
      <a:lvl1pPr marL="171438" indent="-171438" algn="l" defTabSz="685749" rtl="0" eaLnBrk="1" latinLnBrk="0" hangingPunct="1">
        <a:lnSpc>
          <a:spcPct val="90000"/>
        </a:lnSpc>
        <a:spcBef>
          <a:spcPts val="750"/>
        </a:spcBef>
        <a:buFont typeface="Arial"/>
        <a:buChar char="•"/>
        <a:defRPr sz="1650" b="1" kern="1200">
          <a:solidFill>
            <a:schemeClr val="tx1"/>
          </a:solidFill>
          <a:latin typeface="+mn-lt"/>
          <a:ea typeface="+mn-ea"/>
          <a:cs typeface="+mn-cs"/>
        </a:defRPr>
      </a:lvl1pPr>
      <a:lvl2pPr marL="514313"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2pPr>
      <a:lvl3pPr marL="857186" indent="-171438" algn="l" defTabSz="685749" rtl="0" eaLnBrk="1" latinLnBrk="0" hangingPunct="1">
        <a:lnSpc>
          <a:spcPct val="90000"/>
        </a:lnSpc>
        <a:spcBef>
          <a:spcPts val="375"/>
        </a:spcBef>
        <a:buFont typeface="Arial"/>
        <a:buChar char="•"/>
        <a:defRPr sz="1200" kern="1200">
          <a:solidFill>
            <a:srgbClr val="505050"/>
          </a:solidFill>
          <a:latin typeface="+mn-lt"/>
          <a:ea typeface="+mn-ea"/>
          <a:cs typeface="+mn-cs"/>
        </a:defRPr>
      </a:lvl3pPr>
      <a:lvl4pPr marL="1200060" indent="-171438" algn="l" defTabSz="685749" rtl="0" eaLnBrk="1" latinLnBrk="0" hangingPunct="1">
        <a:lnSpc>
          <a:spcPct val="90000"/>
        </a:lnSpc>
        <a:spcBef>
          <a:spcPts val="375"/>
        </a:spcBef>
        <a:buFont typeface="Arial"/>
        <a:buChar char="•"/>
        <a:defRPr sz="1200" kern="1200">
          <a:solidFill>
            <a:srgbClr val="505050"/>
          </a:solidFill>
          <a:latin typeface="+mn-lt"/>
          <a:ea typeface="+mn-ea"/>
          <a:cs typeface="+mn-cs"/>
        </a:defRPr>
      </a:lvl4pPr>
      <a:lvl5pPr marL="1542935" indent="-171438" algn="l" defTabSz="685749" rtl="0" eaLnBrk="1" latinLnBrk="0" hangingPunct="1">
        <a:lnSpc>
          <a:spcPct val="90000"/>
        </a:lnSpc>
        <a:spcBef>
          <a:spcPts val="375"/>
        </a:spcBef>
        <a:buFont typeface="Arial"/>
        <a:buChar char="•"/>
        <a:defRPr sz="1200" kern="1200">
          <a:solidFill>
            <a:srgbClr val="505050"/>
          </a:solidFill>
          <a:latin typeface="+mn-lt"/>
          <a:ea typeface="+mn-ea"/>
          <a:cs typeface="+mn-cs"/>
        </a:defRPr>
      </a:lvl5pPr>
      <a:lvl6pPr marL="1885809"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684"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558"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433"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749" rtl="0" eaLnBrk="1" latinLnBrk="0" hangingPunct="1">
        <a:defRPr sz="1350" kern="1200">
          <a:solidFill>
            <a:schemeClr val="tx1"/>
          </a:solidFill>
          <a:latin typeface="+mn-lt"/>
          <a:ea typeface="+mn-ea"/>
          <a:cs typeface="+mn-cs"/>
        </a:defRPr>
      </a:lvl1pPr>
      <a:lvl2pPr marL="342875" algn="l" defTabSz="685749" rtl="0" eaLnBrk="1" latinLnBrk="0" hangingPunct="1">
        <a:defRPr sz="1350" kern="1200">
          <a:solidFill>
            <a:schemeClr val="tx1"/>
          </a:solidFill>
          <a:latin typeface="+mn-lt"/>
          <a:ea typeface="+mn-ea"/>
          <a:cs typeface="+mn-cs"/>
        </a:defRPr>
      </a:lvl2pPr>
      <a:lvl3pPr marL="685749" algn="l" defTabSz="685749" rtl="0" eaLnBrk="1" latinLnBrk="0" hangingPunct="1">
        <a:defRPr sz="1350" kern="1200">
          <a:solidFill>
            <a:schemeClr val="tx1"/>
          </a:solidFill>
          <a:latin typeface="+mn-lt"/>
          <a:ea typeface="+mn-ea"/>
          <a:cs typeface="+mn-cs"/>
        </a:defRPr>
      </a:lvl3pPr>
      <a:lvl4pPr marL="1028624" algn="l" defTabSz="685749" rtl="0" eaLnBrk="1" latinLnBrk="0" hangingPunct="1">
        <a:defRPr sz="1350" kern="1200">
          <a:solidFill>
            <a:schemeClr val="tx1"/>
          </a:solidFill>
          <a:latin typeface="+mn-lt"/>
          <a:ea typeface="+mn-ea"/>
          <a:cs typeface="+mn-cs"/>
        </a:defRPr>
      </a:lvl4pPr>
      <a:lvl5pPr marL="1371498" algn="l" defTabSz="685749" rtl="0" eaLnBrk="1" latinLnBrk="0" hangingPunct="1">
        <a:defRPr sz="1350" kern="1200">
          <a:solidFill>
            <a:schemeClr val="tx1"/>
          </a:solidFill>
          <a:latin typeface="+mn-lt"/>
          <a:ea typeface="+mn-ea"/>
          <a:cs typeface="+mn-cs"/>
        </a:defRPr>
      </a:lvl5pPr>
      <a:lvl6pPr marL="1714373" algn="l" defTabSz="685749" rtl="0" eaLnBrk="1" latinLnBrk="0" hangingPunct="1">
        <a:defRPr sz="1350" kern="1200">
          <a:solidFill>
            <a:schemeClr val="tx1"/>
          </a:solidFill>
          <a:latin typeface="+mn-lt"/>
          <a:ea typeface="+mn-ea"/>
          <a:cs typeface="+mn-cs"/>
        </a:defRPr>
      </a:lvl6pPr>
      <a:lvl7pPr marL="2057246" algn="l" defTabSz="685749" rtl="0" eaLnBrk="1" latinLnBrk="0" hangingPunct="1">
        <a:defRPr sz="1350" kern="1200">
          <a:solidFill>
            <a:schemeClr val="tx1"/>
          </a:solidFill>
          <a:latin typeface="+mn-lt"/>
          <a:ea typeface="+mn-ea"/>
          <a:cs typeface="+mn-cs"/>
        </a:defRPr>
      </a:lvl7pPr>
      <a:lvl8pPr marL="2400120" algn="l" defTabSz="685749" rtl="0" eaLnBrk="1" latinLnBrk="0" hangingPunct="1">
        <a:defRPr sz="1350" kern="1200">
          <a:solidFill>
            <a:schemeClr val="tx1"/>
          </a:solidFill>
          <a:latin typeface="+mn-lt"/>
          <a:ea typeface="+mn-ea"/>
          <a:cs typeface="+mn-cs"/>
        </a:defRPr>
      </a:lvl8pPr>
      <a:lvl9pPr marL="2742995" algn="l" defTabSz="685749"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76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0004" y="1999839"/>
            <a:ext cx="6858000" cy="1480780"/>
          </a:xfrm>
        </p:spPr>
        <p:txBody>
          <a:bodyPr>
            <a:noAutofit/>
          </a:bodyPr>
          <a:lstStyle/>
          <a:p>
            <a:r>
              <a:rPr lang="fi-FI" sz="3200" dirty="0" smtClean="0"/>
              <a:t>Elinikäisen ohjauksen strategia 2020-2023</a:t>
            </a:r>
            <a:endParaRPr lang="fi-FI" sz="3200" dirty="0"/>
          </a:p>
        </p:txBody>
      </p:sp>
      <p:sp>
        <p:nvSpPr>
          <p:cNvPr id="3" name="Subtitle 2"/>
          <p:cNvSpPr>
            <a:spLocks noGrp="1"/>
          </p:cNvSpPr>
          <p:nvPr>
            <p:ph type="subTitle" idx="1"/>
          </p:nvPr>
        </p:nvSpPr>
        <p:spPr>
          <a:xfrm>
            <a:off x="1116076" y="3584723"/>
            <a:ext cx="6991928" cy="1325863"/>
          </a:xfrm>
        </p:spPr>
        <p:txBody>
          <a:bodyPr>
            <a:normAutofit/>
          </a:bodyPr>
          <a:lstStyle/>
          <a:p>
            <a:r>
              <a:rPr lang="fi-FI" sz="1600" dirty="0" smtClean="0"/>
              <a:t>TNO-foorumi 24.-25.11.</a:t>
            </a:r>
          </a:p>
        </p:txBody>
      </p:sp>
    </p:spTree>
    <p:extLst>
      <p:ext uri="{BB962C8B-B14F-4D97-AF65-F5344CB8AC3E}">
        <p14:creationId xmlns:p14="http://schemas.microsoft.com/office/powerpoint/2010/main" val="40756973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i="1" u="sng" dirty="0" smtClean="0"/>
              <a:t>4. Yhdenvertaisesti </a:t>
            </a:r>
            <a:r>
              <a:rPr lang="fi-FI" i="1" u="sng" dirty="0"/>
              <a:t>ja </a:t>
            </a:r>
            <a:r>
              <a:rPr lang="fi-FI" i="1" u="sng" dirty="0" smtClean="0"/>
              <a:t>kestävästi</a:t>
            </a:r>
            <a:endParaRPr lang="fi-FI" dirty="0"/>
          </a:p>
        </p:txBody>
      </p:sp>
      <p:sp>
        <p:nvSpPr>
          <p:cNvPr id="3" name="Sisällön paikkamerkki 2"/>
          <p:cNvSpPr>
            <a:spLocks noGrp="1"/>
          </p:cNvSpPr>
          <p:nvPr>
            <p:ph idx="1"/>
          </p:nvPr>
        </p:nvSpPr>
        <p:spPr/>
        <p:txBody>
          <a:bodyPr/>
          <a:lstStyle/>
          <a:p>
            <a:r>
              <a:rPr lang="fi-FI" i="1" dirty="0"/>
              <a:t>Pitkän tähtäimen tavoitteena on, että ohjaus edistää tasa-arvoista, oikeudenmukaista ja monimuotoista yhteiskuntaa Suomessa.</a:t>
            </a:r>
            <a:endParaRPr lang="fi-FI" dirty="0"/>
          </a:p>
          <a:p>
            <a:r>
              <a:rPr lang="fi-FI" dirty="0"/>
              <a:t>Hallituskauden 2020-2023 aikana:</a:t>
            </a:r>
          </a:p>
          <a:p>
            <a:pPr lvl="1"/>
            <a:r>
              <a:rPr lang="fi-FI" dirty="0"/>
              <a:t>Ohjauksella edistetään kansallista ja kansainvälistä ammatillista ja alueellista liikkuvuutta.</a:t>
            </a:r>
          </a:p>
          <a:p>
            <a:pPr lvl="1"/>
            <a:r>
              <a:rPr lang="fi-FI" dirty="0"/>
              <a:t>Varmistetaan, että kaikki ohjaus on eettisten periaatteiden mukaista ja siinä huomioidaan niin antirasistiset, kieli- ja sukupuolitietoisuuden edistämiseen, väestörakenteen muutokseen kuin ilmastoon ja kestävään kehitykseen liittyvät tavoitteet. Kiinnitetään huomiota ohjauksen tarvevastaavuuteen (esim. neurokognitiivisia vaikeuksia omaavat, matalan koulutustason omaavat sekä vammaiset ja pitkäaikaissairaat), ohjausosaamiseen ja ohjauksen toimintatapoihin.</a:t>
            </a:r>
          </a:p>
          <a:p>
            <a:pPr lvl="1"/>
            <a:r>
              <a:rPr lang="fi-FI" dirty="0"/>
              <a:t>Lisätään eri kielillä annettavaa ohjausta ja varmistetaan, että ohjausta on saatavilla sekä suomen että ruotsin kielillä.</a:t>
            </a:r>
          </a:p>
          <a:p>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25.11.2020</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10</a:t>
            </a:fld>
            <a:endParaRPr lang="fi-FI"/>
          </a:p>
        </p:txBody>
      </p:sp>
    </p:spTree>
    <p:extLst>
      <p:ext uri="{BB962C8B-B14F-4D97-AF65-F5344CB8AC3E}">
        <p14:creationId xmlns:p14="http://schemas.microsoft.com/office/powerpoint/2010/main" val="35314840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i="1" u="sng" dirty="0" smtClean="0"/>
              <a:t>5. Monialaisesti </a:t>
            </a:r>
            <a:r>
              <a:rPr lang="fi-FI" i="1" u="sng" dirty="0"/>
              <a:t>ja </a:t>
            </a:r>
            <a:r>
              <a:rPr lang="fi-FI" i="1" u="sng" dirty="0" smtClean="0"/>
              <a:t>koordinoidusti</a:t>
            </a:r>
            <a:endParaRPr lang="fi-FI" dirty="0"/>
          </a:p>
        </p:txBody>
      </p:sp>
      <p:sp>
        <p:nvSpPr>
          <p:cNvPr id="3" name="Sisällön paikkamerkki 2"/>
          <p:cNvSpPr>
            <a:spLocks noGrp="1"/>
          </p:cNvSpPr>
          <p:nvPr>
            <p:ph idx="1"/>
          </p:nvPr>
        </p:nvSpPr>
        <p:spPr/>
        <p:txBody>
          <a:bodyPr>
            <a:normAutofit/>
          </a:bodyPr>
          <a:lstStyle/>
          <a:p>
            <a:r>
              <a:rPr lang="fi-FI" i="1" dirty="0"/>
              <a:t>Pitkän tähtäimen tavoitteena on, että ohjausta toteuttavien sektoreiden yhteistyö on sujuvaa ja työnjako selvää. Eri sektoreilla valmisteltavat ohjauksen kehittämistoimet suunnitellaan ja tehdään yhä enemmän monihallinnollisena, eri hallinnonalojen yhteistyönä.</a:t>
            </a:r>
            <a:endParaRPr lang="fi-FI" dirty="0"/>
          </a:p>
          <a:p>
            <a:r>
              <a:rPr lang="fi-FI" dirty="0"/>
              <a:t>Hallituskauden 2020-2023 aikana:</a:t>
            </a:r>
          </a:p>
          <a:p>
            <a:pPr lvl="1"/>
            <a:r>
              <a:rPr lang="fi-FI" dirty="0"/>
              <a:t>Kootaan valtakunnallinen pysyvä rakenne koordinoimaan elinikäisen ohjauksen kokonaisuutta ja tukemaan valtakunnallisia, alueellisia ja paikallisia toimijoita, esimerkiksi osana jatkuvan oppimisen palveluorganisaatiota.</a:t>
            </a:r>
          </a:p>
          <a:p>
            <a:pPr lvl="1"/>
            <a:r>
              <a:rPr lang="fi-FI" dirty="0"/>
              <a:t>Valtakunnallisten ohjaus- ja neuvontapalveluiden suunnittelussa ja toteutuksessa hyödynnetään niin kansallisia kuin kansainvälisiä malliesimerkkejä.</a:t>
            </a:r>
          </a:p>
          <a:p>
            <a:pPr lvl="1"/>
            <a:r>
              <a:rPr lang="fi-FI" dirty="0"/>
              <a:t>Monialaisten ohjauspalveluiden tukea, lainsäädäntöä ja tiedolla johtamista kehitetään vuoropuhelussa työllisyyden ja jatkuvan oppimisen palveluorganisaatioiden kanssa.</a:t>
            </a:r>
          </a:p>
          <a:p>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25.11.2020</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11</a:t>
            </a:fld>
            <a:endParaRPr lang="fi-FI"/>
          </a:p>
        </p:txBody>
      </p:sp>
    </p:spTree>
    <p:extLst>
      <p:ext uri="{BB962C8B-B14F-4D97-AF65-F5344CB8AC3E}">
        <p14:creationId xmlns:p14="http://schemas.microsoft.com/office/powerpoint/2010/main" val="18891433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i="1" u="sng" dirty="0" smtClean="0"/>
              <a:t>6. Tietoon perustuen</a:t>
            </a:r>
            <a:endParaRPr lang="fi-FI" dirty="0"/>
          </a:p>
        </p:txBody>
      </p:sp>
      <p:sp>
        <p:nvSpPr>
          <p:cNvPr id="3" name="Sisällön paikkamerkki 2"/>
          <p:cNvSpPr>
            <a:spLocks noGrp="1"/>
          </p:cNvSpPr>
          <p:nvPr>
            <p:ph idx="1"/>
          </p:nvPr>
        </p:nvSpPr>
        <p:spPr/>
        <p:txBody>
          <a:bodyPr/>
          <a:lstStyle/>
          <a:p>
            <a:r>
              <a:rPr lang="fi-FI" i="1" dirty="0"/>
              <a:t>Pitkän tähtäimen tavoitteena on, että ohjauksen järjestämistä koskevat päätökset perustuvat tietoon. Kansallisella, sektorirajat ylittävällä palvelujen ja vaikuttavuuden seurannalla voidaan tehostaa tiedolla johtamista sekä paikallisesti että kansallisesti. Tiedonhallintavälineet tuovat jatkuvuutta koko elinkaaren aikaiseen ohjaukseen.</a:t>
            </a:r>
            <a:endParaRPr lang="fi-FI" dirty="0"/>
          </a:p>
          <a:p>
            <a:r>
              <a:rPr lang="fi-FI" dirty="0"/>
              <a:t>Hallituskauden 2020-2023 aikana:</a:t>
            </a:r>
          </a:p>
          <a:p>
            <a:pPr lvl="1"/>
            <a:r>
              <a:rPr lang="fi-FI" dirty="0"/>
              <a:t>Asetetaan sektorirajat ylittävät yhteiset elinikäisen ohjauksen seurantakohteet ja arviointivälineet.  Tarjotaan toimijoille tukea seurantavälineiden käyttöönottoon. Tietoa kerätään eri sektoreiden ohjauspalveluiden saatavuudesta, laadusta sekä vaikuttavuudesta ja tuloksista.</a:t>
            </a:r>
          </a:p>
          <a:p>
            <a:pPr lvl="1"/>
            <a:r>
              <a:rPr lang="fi-FI" dirty="0"/>
              <a:t>Kehitetään pysyviä työmuotoja ja -tapoja, joilla saadaan systemaattisesti eri toimijoiden yhteiseen käyttöön valtakunnallisesti tuotettua yhdenmukaista tietoa ja työvälineitä ohjaustyön tueksi. </a:t>
            </a:r>
          </a:p>
          <a:p>
            <a:pPr lvl="1"/>
            <a:r>
              <a:rPr lang="fi-FI" dirty="0"/>
              <a:t>Johdetaan toimintaa yhä enemmän tietoon perustuen valtakunnallisesti, alueellisesti, paikallisesti sekä organisaatio- ja asiantuntijatasolla.</a:t>
            </a:r>
          </a:p>
          <a:p>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25.11.2020</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12</a:t>
            </a:fld>
            <a:endParaRPr lang="fi-FI"/>
          </a:p>
        </p:txBody>
      </p:sp>
    </p:spTree>
    <p:extLst>
      <p:ext uri="{BB962C8B-B14F-4D97-AF65-F5344CB8AC3E}">
        <p14:creationId xmlns:p14="http://schemas.microsoft.com/office/powerpoint/2010/main" val="5219890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Strategian toteutumisen seuranta</a:t>
            </a:r>
            <a:endParaRPr lang="fi-FI" dirty="0"/>
          </a:p>
        </p:txBody>
      </p:sp>
      <p:sp>
        <p:nvSpPr>
          <p:cNvPr id="3" name="Sisällön paikkamerkki 2"/>
          <p:cNvSpPr>
            <a:spLocks noGrp="1"/>
          </p:cNvSpPr>
          <p:nvPr>
            <p:ph idx="1"/>
          </p:nvPr>
        </p:nvSpPr>
        <p:spPr/>
        <p:txBody>
          <a:bodyPr/>
          <a:lstStyle/>
          <a:p>
            <a:r>
              <a:rPr lang="fi-FI" dirty="0"/>
              <a:t>ELO-foorumi ja työjaosto laativat alkuvuoteen 2021 mennessä toimintasuunnitelman strategian esitysten toimeenpanemiseksi ja rahoittamiseksi. </a:t>
            </a:r>
            <a:endParaRPr lang="fi-FI" dirty="0" smtClean="0"/>
          </a:p>
          <a:p>
            <a:pPr lvl="1"/>
            <a:r>
              <a:rPr lang="fi-FI" dirty="0" smtClean="0"/>
              <a:t>Tähän </a:t>
            </a:r>
            <a:r>
              <a:rPr lang="fi-FI" dirty="0"/>
              <a:t>sisältyy kuvaus ja tuki alueellisten ELO-verkostojen roolista strategian </a:t>
            </a:r>
            <a:r>
              <a:rPr lang="fi-FI" dirty="0" smtClean="0"/>
              <a:t>jalkauttamisessa.</a:t>
            </a:r>
          </a:p>
          <a:p>
            <a:pPr lvl="1"/>
            <a:r>
              <a:rPr lang="fi-FI" dirty="0" smtClean="0"/>
              <a:t>Jokaiselle </a:t>
            </a:r>
            <a:r>
              <a:rPr lang="fi-FI" dirty="0"/>
              <a:t>keskeiselle esitykselle määritellään seurantamittari.  </a:t>
            </a:r>
            <a:endParaRPr lang="fi-FI" dirty="0" smtClean="0"/>
          </a:p>
          <a:p>
            <a:r>
              <a:rPr lang="fi-FI" dirty="0" smtClean="0"/>
              <a:t>ELO-foorumi seuraa </a:t>
            </a:r>
            <a:r>
              <a:rPr lang="fi-FI" dirty="0"/>
              <a:t>säännöllisesti strategian toteutumista ja </a:t>
            </a:r>
            <a:r>
              <a:rPr lang="fi-FI" dirty="0" smtClean="0"/>
              <a:t>huolehtii, </a:t>
            </a:r>
            <a:r>
              <a:rPr lang="fi-FI" dirty="0"/>
              <a:t>että </a:t>
            </a:r>
            <a:r>
              <a:rPr lang="fi-FI" dirty="0" smtClean="0"/>
              <a:t>elinikäiselle </a:t>
            </a:r>
            <a:r>
              <a:rPr lang="fi-FI" dirty="0"/>
              <a:t>ohjaukselle asetetaan strategisia tavoitteita myös seuraavalle hallituskaudelle.</a:t>
            </a:r>
          </a:p>
          <a:p>
            <a:pPr marL="0" indent="0">
              <a:buNone/>
            </a:pPr>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25.11.2020</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13</a:t>
            </a:fld>
            <a:endParaRPr lang="fi-FI"/>
          </a:p>
        </p:txBody>
      </p:sp>
    </p:spTree>
    <p:extLst>
      <p:ext uri="{BB962C8B-B14F-4D97-AF65-F5344CB8AC3E}">
        <p14:creationId xmlns:p14="http://schemas.microsoft.com/office/powerpoint/2010/main" val="214373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llipsi 9"/>
          <p:cNvSpPr/>
          <p:nvPr/>
        </p:nvSpPr>
        <p:spPr>
          <a:xfrm>
            <a:off x="5636403" y="3973690"/>
            <a:ext cx="1448998" cy="999311"/>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smtClean="0"/>
              <a:t>Liitot </a:t>
            </a:r>
            <a:r>
              <a:rPr lang="fi-FI" sz="900" dirty="0" smtClean="0"/>
              <a:t>omalla toimialalla</a:t>
            </a:r>
            <a:endParaRPr lang="fi-FI" sz="900" dirty="0"/>
          </a:p>
        </p:txBody>
      </p:sp>
      <p:sp>
        <p:nvSpPr>
          <p:cNvPr id="17" name="Ellipsi 16"/>
          <p:cNvSpPr/>
          <p:nvPr/>
        </p:nvSpPr>
        <p:spPr>
          <a:xfrm>
            <a:off x="6745000" y="3931625"/>
            <a:ext cx="1460994" cy="904244"/>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smtClean="0">
                <a:solidFill>
                  <a:schemeClr val="tx1"/>
                </a:solidFill>
              </a:rPr>
              <a:t>Kolmas sektori </a:t>
            </a:r>
            <a:r>
              <a:rPr lang="fi-FI" sz="900" dirty="0" smtClean="0">
                <a:solidFill>
                  <a:schemeClr val="tx1"/>
                </a:solidFill>
              </a:rPr>
              <a:t>ja järjestöt</a:t>
            </a:r>
            <a:endParaRPr lang="fi-FI" sz="900" dirty="0">
              <a:solidFill>
                <a:schemeClr val="tx1"/>
              </a:solidFill>
            </a:endParaRPr>
          </a:p>
        </p:txBody>
      </p:sp>
      <p:sp>
        <p:nvSpPr>
          <p:cNvPr id="2" name="Otsikko 1"/>
          <p:cNvSpPr>
            <a:spLocks noGrp="1"/>
          </p:cNvSpPr>
          <p:nvPr>
            <p:ph type="title"/>
          </p:nvPr>
        </p:nvSpPr>
        <p:spPr>
          <a:xfrm>
            <a:off x="359535" y="444681"/>
            <a:ext cx="7885741" cy="746936"/>
          </a:xfrm>
        </p:spPr>
        <p:txBody>
          <a:bodyPr>
            <a:noAutofit/>
          </a:bodyPr>
          <a:lstStyle/>
          <a:p>
            <a:r>
              <a:rPr lang="en-GB" sz="2800" dirty="0" err="1" smtClean="0"/>
              <a:t>Elinikäisen</a:t>
            </a:r>
            <a:r>
              <a:rPr lang="en-GB" sz="2800" dirty="0" smtClean="0"/>
              <a:t> </a:t>
            </a:r>
            <a:r>
              <a:rPr lang="en-GB" sz="2800" dirty="0" err="1" smtClean="0"/>
              <a:t>ohjauksen</a:t>
            </a:r>
            <a:r>
              <a:rPr lang="en-GB" sz="2800" dirty="0" smtClean="0"/>
              <a:t> </a:t>
            </a:r>
            <a:r>
              <a:rPr lang="en-GB" sz="2800" dirty="0" err="1" smtClean="0"/>
              <a:t>strategia</a:t>
            </a:r>
            <a:r>
              <a:rPr lang="en-GB" sz="2800" dirty="0" smtClean="0"/>
              <a:t> </a:t>
            </a:r>
            <a:r>
              <a:rPr lang="en-GB" sz="2800" dirty="0" err="1" smtClean="0"/>
              <a:t>tarkastelee</a:t>
            </a:r>
            <a:r>
              <a:rPr lang="en-GB" sz="2800" dirty="0" smtClean="0"/>
              <a:t> </a:t>
            </a:r>
            <a:r>
              <a:rPr lang="en-GB" sz="2800" dirty="0" err="1" smtClean="0"/>
              <a:t>laajasti</a:t>
            </a:r>
            <a:r>
              <a:rPr lang="en-GB" sz="2800" dirty="0" smtClean="0"/>
              <a:t> </a:t>
            </a:r>
            <a:r>
              <a:rPr lang="en-GB" sz="2800" dirty="0" err="1" smtClean="0"/>
              <a:t>koko</a:t>
            </a:r>
            <a:r>
              <a:rPr lang="en-GB" sz="2800" dirty="0" smtClean="0"/>
              <a:t> </a:t>
            </a:r>
            <a:r>
              <a:rPr lang="en-GB" sz="2800" dirty="0" err="1" smtClean="0"/>
              <a:t>urasuunnittelun</a:t>
            </a:r>
            <a:r>
              <a:rPr lang="en-GB" sz="2800" dirty="0" smtClean="0"/>
              <a:t> </a:t>
            </a:r>
            <a:r>
              <a:rPr lang="en-GB" sz="2800" dirty="0" err="1" smtClean="0"/>
              <a:t>kokonaisuutta</a:t>
            </a:r>
            <a:endParaRPr lang="en-GB" sz="2800" dirty="0"/>
          </a:p>
        </p:txBody>
      </p:sp>
      <p:sp>
        <p:nvSpPr>
          <p:cNvPr id="4" name="Päivämäärän paikkamerkki 3"/>
          <p:cNvSpPr>
            <a:spLocks noGrp="1"/>
          </p:cNvSpPr>
          <p:nvPr>
            <p:ph type="dt" sz="half" idx="10"/>
          </p:nvPr>
        </p:nvSpPr>
        <p:spPr/>
        <p:txBody>
          <a:bodyPr/>
          <a:lstStyle/>
          <a:p>
            <a:fld id="{D26839AD-8404-F14E-AD85-8BA1B1271A32}" type="datetime1">
              <a:rPr lang="fi-FI" sz="450"/>
              <a:pPr/>
              <a:t>25.11.2020</a:t>
            </a:fld>
            <a:endParaRPr lang="fi-FI" sz="450" dirty="0"/>
          </a:p>
        </p:txBody>
      </p:sp>
      <p:sp>
        <p:nvSpPr>
          <p:cNvPr id="5" name="Alatunnisteen paikkamerkki 4"/>
          <p:cNvSpPr>
            <a:spLocks noGrp="1"/>
          </p:cNvSpPr>
          <p:nvPr>
            <p:ph type="ftr" sz="quarter" idx="11"/>
          </p:nvPr>
        </p:nvSpPr>
        <p:spPr/>
        <p:txBody>
          <a:bodyPr/>
          <a:lstStyle/>
          <a:p>
            <a:r>
              <a:rPr lang="fi-FI" sz="450"/>
              <a:t>Työ- ja elinkeinoministeriö </a:t>
            </a:r>
            <a:r>
              <a:rPr lang="bg-BG" sz="450"/>
              <a:t>•</a:t>
            </a:r>
            <a:r>
              <a:rPr lang="fi-FI" sz="450"/>
              <a:t> www.tem.fi</a:t>
            </a:r>
            <a:endParaRPr lang="fi-FI" sz="450" dirty="0"/>
          </a:p>
        </p:txBody>
      </p:sp>
      <p:sp>
        <p:nvSpPr>
          <p:cNvPr id="6" name="Dian numeron paikkamerkki 5"/>
          <p:cNvSpPr>
            <a:spLocks noGrp="1"/>
          </p:cNvSpPr>
          <p:nvPr>
            <p:ph type="sldNum" sz="quarter" idx="12"/>
          </p:nvPr>
        </p:nvSpPr>
        <p:spPr/>
        <p:txBody>
          <a:bodyPr/>
          <a:lstStyle/>
          <a:p>
            <a:fld id="{3065C9E5-8AC3-DF4B-BA99-CB03B9370A98}" type="slidenum">
              <a:rPr lang="fi-FI" sz="525"/>
              <a:pPr/>
              <a:t>2</a:t>
            </a:fld>
            <a:endParaRPr lang="fi-FI" sz="525"/>
          </a:p>
        </p:txBody>
      </p:sp>
      <p:sp>
        <p:nvSpPr>
          <p:cNvPr id="7" name="Ellipsi 6"/>
          <p:cNvSpPr/>
          <p:nvPr/>
        </p:nvSpPr>
        <p:spPr>
          <a:xfrm>
            <a:off x="5711762" y="1799774"/>
            <a:ext cx="1448998" cy="9993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t>TE-toimistojen</a:t>
            </a:r>
            <a:r>
              <a:rPr lang="fi-FI" sz="900" dirty="0"/>
              <a:t> </a:t>
            </a:r>
            <a:r>
              <a:rPr lang="fi-FI" sz="900" dirty="0" smtClean="0"/>
              <a:t>uraohjaus</a:t>
            </a:r>
            <a:endParaRPr lang="fi-FI" sz="900" dirty="0"/>
          </a:p>
        </p:txBody>
      </p:sp>
      <p:sp>
        <p:nvSpPr>
          <p:cNvPr id="8" name="Ellipsi 7"/>
          <p:cNvSpPr/>
          <p:nvPr/>
        </p:nvSpPr>
        <p:spPr>
          <a:xfrm>
            <a:off x="7014169" y="2242958"/>
            <a:ext cx="1448998" cy="999311"/>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t>Oppilaitosten</a:t>
            </a:r>
            <a:r>
              <a:rPr lang="fi-FI" sz="900" dirty="0"/>
              <a:t> </a:t>
            </a:r>
            <a:r>
              <a:rPr lang="fi-FI" sz="900" dirty="0" smtClean="0"/>
              <a:t>opinto-ohjaus</a:t>
            </a:r>
            <a:endParaRPr lang="fi-FI" sz="900" dirty="0"/>
          </a:p>
        </p:txBody>
      </p:sp>
      <p:sp>
        <p:nvSpPr>
          <p:cNvPr id="9" name="Ellipsi 8"/>
          <p:cNvSpPr/>
          <p:nvPr/>
        </p:nvSpPr>
        <p:spPr>
          <a:xfrm>
            <a:off x="4458258" y="3410874"/>
            <a:ext cx="1655724" cy="999311"/>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t>Yksityiset </a:t>
            </a:r>
            <a:r>
              <a:rPr lang="fi-FI" sz="900" b="1" dirty="0" smtClean="0"/>
              <a:t>palveluntuottajat</a:t>
            </a:r>
            <a:endParaRPr lang="fi-FI" sz="900" dirty="0"/>
          </a:p>
        </p:txBody>
      </p:sp>
      <p:sp>
        <p:nvSpPr>
          <p:cNvPr id="12" name="Ellipsi 11"/>
          <p:cNvSpPr/>
          <p:nvPr/>
        </p:nvSpPr>
        <p:spPr>
          <a:xfrm>
            <a:off x="7280500" y="3233331"/>
            <a:ext cx="1460994" cy="904244"/>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t>Kuntien </a:t>
            </a:r>
            <a:r>
              <a:rPr lang="fi-FI" sz="900" dirty="0" smtClean="0"/>
              <a:t>tieto- </a:t>
            </a:r>
            <a:r>
              <a:rPr lang="fi-FI" sz="900" dirty="0"/>
              <a:t>ja </a:t>
            </a:r>
            <a:r>
              <a:rPr lang="fi-FI" sz="900" dirty="0" smtClean="0"/>
              <a:t>neuvonta-palvelut</a:t>
            </a:r>
            <a:endParaRPr lang="fi-FI" sz="900" dirty="0"/>
          </a:p>
        </p:txBody>
      </p:sp>
      <p:sp>
        <p:nvSpPr>
          <p:cNvPr id="13" name="Ellipsi 12"/>
          <p:cNvSpPr/>
          <p:nvPr/>
        </p:nvSpPr>
        <p:spPr>
          <a:xfrm>
            <a:off x="5837511" y="2824287"/>
            <a:ext cx="1542468" cy="1076464"/>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smtClean="0"/>
              <a:t>Monialaiset ohjauspalvelut</a:t>
            </a:r>
            <a:endParaRPr lang="fi-FI" sz="900" dirty="0"/>
          </a:p>
        </p:txBody>
      </p:sp>
      <p:sp>
        <p:nvSpPr>
          <p:cNvPr id="15" name="Tekstiruutu 14"/>
          <p:cNvSpPr txBox="1"/>
          <p:nvPr/>
        </p:nvSpPr>
        <p:spPr>
          <a:xfrm>
            <a:off x="330337" y="1433915"/>
            <a:ext cx="5138602" cy="1169551"/>
          </a:xfrm>
          <a:prstGeom prst="rect">
            <a:avLst/>
          </a:prstGeom>
          <a:noFill/>
        </p:spPr>
        <p:txBody>
          <a:bodyPr wrap="square" rtlCol="0">
            <a:spAutoFit/>
          </a:bodyPr>
          <a:lstStyle/>
          <a:p>
            <a:pPr algn="ctr"/>
            <a:r>
              <a:rPr lang="fi-FI" sz="1400" b="1" dirty="0" smtClean="0"/>
              <a:t>Koordinaatio: </a:t>
            </a:r>
          </a:p>
          <a:p>
            <a:pPr algn="ctr"/>
            <a:r>
              <a:rPr lang="fi-FI" sz="1400" dirty="0" smtClean="0"/>
              <a:t>ELO-foorumi ja työjaosto</a:t>
            </a:r>
          </a:p>
          <a:p>
            <a:pPr algn="ctr"/>
            <a:r>
              <a:rPr lang="fi-FI" sz="1400" dirty="0" smtClean="0"/>
              <a:t>+ ELO-verkosto</a:t>
            </a:r>
          </a:p>
          <a:p>
            <a:pPr algn="ctr"/>
            <a:r>
              <a:rPr lang="fi-FI" sz="1400" dirty="0" smtClean="0"/>
              <a:t>+ muu</a:t>
            </a:r>
            <a:r>
              <a:rPr lang="fi-FI" sz="1400" dirty="0"/>
              <a:t> </a:t>
            </a:r>
            <a:r>
              <a:rPr lang="fi-FI" sz="1400" dirty="0" smtClean="0"/>
              <a:t>verkostoyhteistyö</a:t>
            </a:r>
          </a:p>
          <a:p>
            <a:pPr algn="ctr"/>
            <a:r>
              <a:rPr lang="fi-FI" sz="1400" dirty="0" smtClean="0"/>
              <a:t>+ tulevaisuuden palvelujärjestelmä?</a:t>
            </a:r>
          </a:p>
        </p:txBody>
      </p:sp>
      <p:sp>
        <p:nvSpPr>
          <p:cNvPr id="16" name="Ellipsi 15"/>
          <p:cNvSpPr/>
          <p:nvPr/>
        </p:nvSpPr>
        <p:spPr>
          <a:xfrm>
            <a:off x="4561621" y="2401750"/>
            <a:ext cx="1448998" cy="999311"/>
          </a:xfrm>
          <a:prstGeom prst="ellipse">
            <a:avLst/>
          </a:prstGeom>
          <a:solidFill>
            <a:schemeClr val="tx2">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smtClean="0"/>
              <a:t>Työnantajat</a:t>
            </a:r>
            <a:endParaRPr lang="fi-FI" sz="900" dirty="0"/>
          </a:p>
        </p:txBody>
      </p:sp>
      <p:sp>
        <p:nvSpPr>
          <p:cNvPr id="19" name="Tekstiruutu 18"/>
          <p:cNvSpPr txBox="1"/>
          <p:nvPr/>
        </p:nvSpPr>
        <p:spPr>
          <a:xfrm>
            <a:off x="1610423" y="5111011"/>
            <a:ext cx="2098843" cy="954107"/>
          </a:xfrm>
          <a:prstGeom prst="rect">
            <a:avLst/>
          </a:prstGeom>
          <a:noFill/>
        </p:spPr>
        <p:txBody>
          <a:bodyPr wrap="square" rtlCol="0">
            <a:spAutoFit/>
          </a:bodyPr>
          <a:lstStyle/>
          <a:p>
            <a:pPr algn="ctr"/>
            <a:r>
              <a:rPr lang="fi-FI" sz="1400" dirty="0" smtClean="0"/>
              <a:t>Yksilöllinen tilanne, osaaminen, kiinnostukset ja toimintakyky</a:t>
            </a:r>
          </a:p>
        </p:txBody>
      </p:sp>
      <p:pic>
        <p:nvPicPr>
          <p:cNvPr id="20" name="Picture 8" descr="Work Icon - Free Download, PNG and Vect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337" y="3389277"/>
            <a:ext cx="606906" cy="606906"/>
          </a:xfrm>
          <a:prstGeom prst="rect">
            <a:avLst/>
          </a:prstGeom>
          <a:noFill/>
          <a:extLst>
            <a:ext uri="{909E8E84-426E-40DD-AFC4-6F175D3DCCD1}">
              <a14:hiddenFill xmlns:a14="http://schemas.microsoft.com/office/drawing/2010/main">
                <a:solidFill>
                  <a:srgbClr val="FFFFFF"/>
                </a:solidFill>
              </a14:hiddenFill>
            </a:ext>
          </a:extLst>
        </p:spPr>
      </p:pic>
      <p:sp>
        <p:nvSpPr>
          <p:cNvPr id="21" name="Tekstiruutu 20"/>
          <p:cNvSpPr txBox="1"/>
          <p:nvPr/>
        </p:nvSpPr>
        <p:spPr>
          <a:xfrm>
            <a:off x="895766" y="3030298"/>
            <a:ext cx="1465363" cy="1169551"/>
          </a:xfrm>
          <a:prstGeom prst="rect">
            <a:avLst/>
          </a:prstGeom>
          <a:noFill/>
        </p:spPr>
        <p:txBody>
          <a:bodyPr wrap="square" rtlCol="0">
            <a:spAutoFit/>
          </a:bodyPr>
          <a:lstStyle/>
          <a:p>
            <a:pPr algn="ctr"/>
            <a:r>
              <a:rPr lang="fi-FI" sz="1400" dirty="0" smtClean="0"/>
              <a:t>Urasuunnittelua tukevat </a:t>
            </a:r>
            <a:r>
              <a:rPr lang="fi-FI" sz="1400" b="1" dirty="0" smtClean="0"/>
              <a:t>digitaaliset palvelut ja tieto</a:t>
            </a:r>
          </a:p>
        </p:txBody>
      </p:sp>
      <p:sp>
        <p:nvSpPr>
          <p:cNvPr id="22" name="Ristinuoli 21"/>
          <p:cNvSpPr/>
          <p:nvPr/>
        </p:nvSpPr>
        <p:spPr>
          <a:xfrm>
            <a:off x="2347524" y="2603466"/>
            <a:ext cx="2323469" cy="1885195"/>
          </a:xfrm>
          <a:prstGeom prst="quad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dirty="0" smtClean="0"/>
              <a:t>Tukea urasuunnitteluun koko elinkaaren ajan</a:t>
            </a:r>
            <a:endParaRPr lang="fi-FI" sz="1100" dirty="0"/>
          </a:p>
        </p:txBody>
      </p:sp>
      <p:sp>
        <p:nvSpPr>
          <p:cNvPr id="23" name="Suorakulmio 22"/>
          <p:cNvSpPr/>
          <p:nvPr/>
        </p:nvSpPr>
        <p:spPr>
          <a:xfrm>
            <a:off x="-5564" y="4488661"/>
            <a:ext cx="4547853" cy="523220"/>
          </a:xfrm>
          <a:prstGeom prst="rect">
            <a:avLst/>
          </a:prstGeom>
        </p:spPr>
        <p:txBody>
          <a:bodyPr wrap="square">
            <a:spAutoFit/>
          </a:bodyPr>
          <a:lstStyle/>
          <a:p>
            <a:pPr algn="ctr"/>
            <a:r>
              <a:rPr lang="fi-FI" sz="1400" dirty="0" smtClean="0"/>
              <a:t>Koulutus- ja uravalinnat sekä niiden edellyttämät </a:t>
            </a:r>
            <a:r>
              <a:rPr lang="fi-FI" sz="1400" b="1" dirty="0" smtClean="0"/>
              <a:t>urasuunnittelutaidot</a:t>
            </a:r>
            <a:endParaRPr lang="fi-FI" sz="1400" b="1" dirty="0"/>
          </a:p>
        </p:txBody>
      </p:sp>
      <p:sp>
        <p:nvSpPr>
          <p:cNvPr id="3" name="Tekstiruutu 2"/>
          <p:cNvSpPr txBox="1"/>
          <p:nvPr/>
        </p:nvSpPr>
        <p:spPr>
          <a:xfrm>
            <a:off x="5289661" y="1400495"/>
            <a:ext cx="2657141" cy="461665"/>
          </a:xfrm>
          <a:prstGeom prst="rect">
            <a:avLst/>
          </a:prstGeom>
          <a:noFill/>
        </p:spPr>
        <p:txBody>
          <a:bodyPr wrap="square" rtlCol="0">
            <a:spAutoFit/>
          </a:bodyPr>
          <a:lstStyle/>
          <a:p>
            <a:pPr algn="ctr"/>
            <a:r>
              <a:rPr lang="fi-FI" sz="1200" b="1" dirty="0" smtClean="0"/>
              <a:t>Monikanavaiset tieto-, neuvonta- ja ohjauspalvelut</a:t>
            </a:r>
          </a:p>
        </p:txBody>
      </p:sp>
      <p:pic>
        <p:nvPicPr>
          <p:cNvPr id="1026" name="Picture 2" descr="Person Icons - Download Free Vector Icons | Noun Proje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655" y="4750271"/>
            <a:ext cx="1578124" cy="1578124"/>
          </a:xfrm>
          <a:prstGeom prst="rect">
            <a:avLst/>
          </a:prstGeom>
          <a:noFill/>
          <a:extLst>
            <a:ext uri="{909E8E84-426E-40DD-AFC4-6F175D3DCCD1}">
              <a14:hiddenFill xmlns:a14="http://schemas.microsoft.com/office/drawing/2010/main">
                <a:solidFill>
                  <a:srgbClr val="FFFFFF"/>
                </a:solidFill>
              </a14:hiddenFill>
            </a:ext>
          </a:extLst>
        </p:spPr>
      </p:pic>
      <p:sp>
        <p:nvSpPr>
          <p:cNvPr id="24" name="Tekstiruutu 23"/>
          <p:cNvSpPr txBox="1"/>
          <p:nvPr/>
        </p:nvSpPr>
        <p:spPr>
          <a:xfrm>
            <a:off x="4876798" y="5070423"/>
            <a:ext cx="4010027" cy="1200329"/>
          </a:xfrm>
          <a:prstGeom prst="rect">
            <a:avLst/>
          </a:prstGeom>
          <a:noFill/>
        </p:spPr>
        <p:txBody>
          <a:bodyPr wrap="square" rtlCol="0">
            <a:spAutoFit/>
          </a:bodyPr>
          <a:lstStyle/>
          <a:p>
            <a:pPr algn="ctr"/>
            <a:r>
              <a:rPr lang="fi-FI" sz="2400" b="1" dirty="0" smtClean="0">
                <a:solidFill>
                  <a:schemeClr val="accent1"/>
                </a:solidFill>
              </a:rPr>
              <a:t>Lisäarvoa yksilölle, organisaatioille ja yhteiskunnalle</a:t>
            </a:r>
          </a:p>
        </p:txBody>
      </p:sp>
      <p:pic>
        <p:nvPicPr>
          <p:cNvPr id="1028" name="Picture 4" descr="Benefit Icons - Download Free Vector Icons | Noun Projec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50659" y="5070086"/>
            <a:ext cx="1344130" cy="13441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8336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9" grpId="0"/>
      <p:bldP spid="21" grpId="0"/>
      <p:bldP spid="22" grpId="0" animBg="1"/>
      <p:bldP spid="23" grpId="0"/>
      <p:bldP spid="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ulukko 7"/>
          <p:cNvGraphicFramePr>
            <a:graphicFrameLocks noGrp="1"/>
          </p:cNvGraphicFramePr>
          <p:nvPr>
            <p:extLst>
              <p:ext uri="{D42A27DB-BD31-4B8C-83A1-F6EECF244321}">
                <p14:modId xmlns:p14="http://schemas.microsoft.com/office/powerpoint/2010/main" val="75492328"/>
              </p:ext>
            </p:extLst>
          </p:nvPr>
        </p:nvGraphicFramePr>
        <p:xfrm>
          <a:off x="940807" y="1094670"/>
          <a:ext cx="8069711" cy="2510281"/>
        </p:xfrm>
        <a:graphic>
          <a:graphicData uri="http://schemas.openxmlformats.org/drawingml/2006/table">
            <a:tbl>
              <a:tblPr firstRow="1" bandRow="1">
                <a:tableStyleId>{5C22544A-7EE6-4342-B048-85BDC9FD1C3A}</a:tableStyleId>
              </a:tblPr>
              <a:tblGrid>
                <a:gridCol w="620747">
                  <a:extLst>
                    <a:ext uri="{9D8B030D-6E8A-4147-A177-3AD203B41FA5}">
                      <a16:colId xmlns:a16="http://schemas.microsoft.com/office/drawing/2014/main" val="3865359873"/>
                    </a:ext>
                  </a:extLst>
                </a:gridCol>
                <a:gridCol w="620747">
                  <a:extLst>
                    <a:ext uri="{9D8B030D-6E8A-4147-A177-3AD203B41FA5}">
                      <a16:colId xmlns:a16="http://schemas.microsoft.com/office/drawing/2014/main" val="2773406963"/>
                    </a:ext>
                  </a:extLst>
                </a:gridCol>
                <a:gridCol w="620747">
                  <a:extLst>
                    <a:ext uri="{9D8B030D-6E8A-4147-A177-3AD203B41FA5}">
                      <a16:colId xmlns:a16="http://schemas.microsoft.com/office/drawing/2014/main" val="3107471762"/>
                    </a:ext>
                  </a:extLst>
                </a:gridCol>
                <a:gridCol w="620747">
                  <a:extLst>
                    <a:ext uri="{9D8B030D-6E8A-4147-A177-3AD203B41FA5}">
                      <a16:colId xmlns:a16="http://schemas.microsoft.com/office/drawing/2014/main" val="1275075410"/>
                    </a:ext>
                  </a:extLst>
                </a:gridCol>
                <a:gridCol w="620747">
                  <a:extLst>
                    <a:ext uri="{9D8B030D-6E8A-4147-A177-3AD203B41FA5}">
                      <a16:colId xmlns:a16="http://schemas.microsoft.com/office/drawing/2014/main" val="1372560896"/>
                    </a:ext>
                  </a:extLst>
                </a:gridCol>
                <a:gridCol w="620747">
                  <a:extLst>
                    <a:ext uri="{9D8B030D-6E8A-4147-A177-3AD203B41FA5}">
                      <a16:colId xmlns:a16="http://schemas.microsoft.com/office/drawing/2014/main" val="424989765"/>
                    </a:ext>
                  </a:extLst>
                </a:gridCol>
                <a:gridCol w="620747">
                  <a:extLst>
                    <a:ext uri="{9D8B030D-6E8A-4147-A177-3AD203B41FA5}">
                      <a16:colId xmlns:a16="http://schemas.microsoft.com/office/drawing/2014/main" val="3544102815"/>
                    </a:ext>
                  </a:extLst>
                </a:gridCol>
                <a:gridCol w="620747">
                  <a:extLst>
                    <a:ext uri="{9D8B030D-6E8A-4147-A177-3AD203B41FA5}">
                      <a16:colId xmlns:a16="http://schemas.microsoft.com/office/drawing/2014/main" val="2490718156"/>
                    </a:ext>
                  </a:extLst>
                </a:gridCol>
                <a:gridCol w="620747">
                  <a:extLst>
                    <a:ext uri="{9D8B030D-6E8A-4147-A177-3AD203B41FA5}">
                      <a16:colId xmlns:a16="http://schemas.microsoft.com/office/drawing/2014/main" val="445657739"/>
                    </a:ext>
                  </a:extLst>
                </a:gridCol>
                <a:gridCol w="620747">
                  <a:extLst>
                    <a:ext uri="{9D8B030D-6E8A-4147-A177-3AD203B41FA5}">
                      <a16:colId xmlns:a16="http://schemas.microsoft.com/office/drawing/2014/main" val="1710823576"/>
                    </a:ext>
                  </a:extLst>
                </a:gridCol>
                <a:gridCol w="620747">
                  <a:extLst>
                    <a:ext uri="{9D8B030D-6E8A-4147-A177-3AD203B41FA5}">
                      <a16:colId xmlns:a16="http://schemas.microsoft.com/office/drawing/2014/main" val="2137706139"/>
                    </a:ext>
                  </a:extLst>
                </a:gridCol>
                <a:gridCol w="620747">
                  <a:extLst>
                    <a:ext uri="{9D8B030D-6E8A-4147-A177-3AD203B41FA5}">
                      <a16:colId xmlns:a16="http://schemas.microsoft.com/office/drawing/2014/main" val="1420011110"/>
                    </a:ext>
                  </a:extLst>
                </a:gridCol>
                <a:gridCol w="620747">
                  <a:extLst>
                    <a:ext uri="{9D8B030D-6E8A-4147-A177-3AD203B41FA5}">
                      <a16:colId xmlns:a16="http://schemas.microsoft.com/office/drawing/2014/main" val="426413777"/>
                    </a:ext>
                  </a:extLst>
                </a:gridCol>
              </a:tblGrid>
              <a:tr h="436926">
                <a:tc>
                  <a:txBody>
                    <a:bodyPr/>
                    <a:lstStyle/>
                    <a:p>
                      <a:r>
                        <a:rPr lang="fi-FI" sz="600" dirty="0">
                          <a:latin typeface="Arial" panose="020B0604020202020204" pitchFamily="34" charset="0"/>
                          <a:cs typeface="Arial" panose="020B0604020202020204" pitchFamily="34" charset="0"/>
                        </a:rPr>
                        <a:t>Huhtikuu 2020</a:t>
                      </a:r>
                    </a:p>
                  </a:txBody>
                  <a:tcPr marL="51435" marR="51435" marT="25718" marB="25718"/>
                </a:tc>
                <a:tc>
                  <a:txBody>
                    <a:bodyPr/>
                    <a:lstStyle/>
                    <a:p>
                      <a:r>
                        <a:rPr lang="fi-FI" sz="600" dirty="0">
                          <a:latin typeface="Arial" panose="020B0604020202020204" pitchFamily="34" charset="0"/>
                          <a:cs typeface="Arial" panose="020B0604020202020204" pitchFamily="34" charset="0"/>
                        </a:rPr>
                        <a:t>Toukokuu 2020</a:t>
                      </a:r>
                    </a:p>
                    <a:p>
                      <a:endParaRPr lang="fi-FI" sz="600" dirty="0">
                        <a:latin typeface="Arial" panose="020B0604020202020204" pitchFamily="34" charset="0"/>
                        <a:cs typeface="Arial" panose="020B0604020202020204" pitchFamily="34" charset="0"/>
                      </a:endParaRPr>
                    </a:p>
                  </a:txBody>
                  <a:tcPr marL="51435" marR="51435" marT="25718" marB="25718"/>
                </a:tc>
                <a:tc>
                  <a:txBody>
                    <a:bodyPr/>
                    <a:lstStyle/>
                    <a:p>
                      <a:pPr algn="ctr"/>
                      <a:r>
                        <a:rPr lang="fi-FI" sz="600" dirty="0">
                          <a:latin typeface="Arial" panose="020B0604020202020204" pitchFamily="34" charset="0"/>
                          <a:cs typeface="Arial" panose="020B0604020202020204" pitchFamily="34" charset="0"/>
                        </a:rPr>
                        <a:t>Kesäkuu 2020</a:t>
                      </a:r>
                    </a:p>
                  </a:txBody>
                  <a:tcPr marL="51435" marR="51435" marT="25718" marB="25718"/>
                </a:tc>
                <a:tc>
                  <a:txBody>
                    <a:bodyPr/>
                    <a:lstStyle/>
                    <a:p>
                      <a:pPr algn="ctr"/>
                      <a:r>
                        <a:rPr lang="fi-FI" sz="600" dirty="0">
                          <a:latin typeface="Arial" panose="020B0604020202020204" pitchFamily="34" charset="0"/>
                          <a:cs typeface="Arial" panose="020B0604020202020204" pitchFamily="34" charset="0"/>
                        </a:rPr>
                        <a:t>Heinäkuu 2020</a:t>
                      </a:r>
                    </a:p>
                  </a:txBody>
                  <a:tcPr marL="51435" marR="51435" marT="25718" marB="25718"/>
                </a:tc>
                <a:tc>
                  <a:txBody>
                    <a:bodyPr/>
                    <a:lstStyle/>
                    <a:p>
                      <a:pPr algn="ctr"/>
                      <a:r>
                        <a:rPr lang="fi-FI" sz="600" dirty="0">
                          <a:latin typeface="Arial" panose="020B0604020202020204" pitchFamily="34" charset="0"/>
                          <a:cs typeface="Arial" panose="020B0604020202020204" pitchFamily="34" charset="0"/>
                        </a:rPr>
                        <a:t>Elokuu 2020</a:t>
                      </a:r>
                    </a:p>
                  </a:txBody>
                  <a:tcPr marL="51435" marR="51435" marT="25718" marB="2571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600" dirty="0">
                          <a:latin typeface="Arial" panose="020B0604020202020204" pitchFamily="34" charset="0"/>
                          <a:cs typeface="Arial" panose="020B0604020202020204" pitchFamily="34" charset="0"/>
                        </a:rPr>
                        <a:t>Syyskuu 2020</a:t>
                      </a:r>
                    </a:p>
                  </a:txBody>
                  <a:tcPr marL="51435" marR="51435" marT="25718" marB="25718"/>
                </a:tc>
                <a:tc>
                  <a:txBody>
                    <a:bodyPr/>
                    <a:lstStyle/>
                    <a:p>
                      <a:pPr algn="ctr"/>
                      <a:r>
                        <a:rPr lang="fi-FI" sz="600" dirty="0">
                          <a:latin typeface="Arial" panose="020B0604020202020204" pitchFamily="34" charset="0"/>
                          <a:cs typeface="Arial" panose="020B0604020202020204" pitchFamily="34" charset="0"/>
                        </a:rPr>
                        <a:t>Lokakuu 2020</a:t>
                      </a:r>
                    </a:p>
                  </a:txBody>
                  <a:tcPr marL="51435" marR="51435" marT="25718" marB="2571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600" dirty="0">
                          <a:latin typeface="Arial" panose="020B0604020202020204" pitchFamily="34" charset="0"/>
                          <a:cs typeface="Arial" panose="020B0604020202020204" pitchFamily="34" charset="0"/>
                        </a:rPr>
                        <a:t>Marraskuu 2020</a:t>
                      </a:r>
                    </a:p>
                  </a:txBody>
                  <a:tcPr marL="51435" marR="51435" marT="25718" marB="2571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600" baseline="0" dirty="0">
                          <a:latin typeface="Arial" panose="020B0604020202020204" pitchFamily="34" charset="0"/>
                          <a:cs typeface="Arial" panose="020B0604020202020204" pitchFamily="34" charset="0"/>
                        </a:rPr>
                        <a:t>Joulukuu 2020</a:t>
                      </a:r>
                      <a:endParaRPr lang="fi-FI" sz="600" dirty="0">
                        <a:latin typeface="Arial" panose="020B0604020202020204" pitchFamily="34" charset="0"/>
                        <a:cs typeface="Arial" panose="020B0604020202020204" pitchFamily="34" charset="0"/>
                      </a:endParaRPr>
                    </a:p>
                  </a:txBody>
                  <a:tcPr marL="51435" marR="51435" marT="25718" marB="2571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600" dirty="0" smtClean="0">
                          <a:latin typeface="Arial" panose="020B0604020202020204" pitchFamily="34" charset="0"/>
                          <a:cs typeface="Arial" panose="020B0604020202020204" pitchFamily="34" charset="0"/>
                        </a:rPr>
                        <a:t>Tammikuu 2021</a:t>
                      </a:r>
                      <a:endParaRPr lang="fi-FI" sz="600" dirty="0">
                        <a:latin typeface="Arial" panose="020B0604020202020204" pitchFamily="34" charset="0"/>
                        <a:cs typeface="Arial" panose="020B0604020202020204" pitchFamily="34" charset="0"/>
                      </a:endParaRPr>
                    </a:p>
                  </a:txBody>
                  <a:tcPr marL="51435" marR="51435" marT="25718" marB="2571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600" dirty="0" smtClean="0">
                          <a:latin typeface="Arial" panose="020B0604020202020204" pitchFamily="34" charset="0"/>
                          <a:cs typeface="Arial" panose="020B0604020202020204" pitchFamily="34" charset="0"/>
                        </a:rPr>
                        <a:t>Helmikuu 2021</a:t>
                      </a:r>
                      <a:endParaRPr lang="fi-FI" sz="600" dirty="0">
                        <a:latin typeface="Arial" panose="020B0604020202020204" pitchFamily="34" charset="0"/>
                        <a:cs typeface="Arial" panose="020B0604020202020204" pitchFamily="34" charset="0"/>
                      </a:endParaRPr>
                    </a:p>
                  </a:txBody>
                  <a:tcPr marL="51435" marR="51435" marT="25718" marB="2571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600" dirty="0" smtClean="0">
                          <a:latin typeface="Arial" panose="020B0604020202020204" pitchFamily="34" charset="0"/>
                          <a:cs typeface="Arial" panose="020B0604020202020204" pitchFamily="34" charset="0"/>
                        </a:rPr>
                        <a:t>Maaliskuu 2021</a:t>
                      </a:r>
                      <a:endParaRPr lang="fi-FI" sz="600" dirty="0">
                        <a:latin typeface="Arial" panose="020B0604020202020204" pitchFamily="34" charset="0"/>
                        <a:cs typeface="Arial" panose="020B0604020202020204" pitchFamily="34" charset="0"/>
                      </a:endParaRPr>
                    </a:p>
                  </a:txBody>
                  <a:tcPr marL="51435" marR="51435" marT="25718" marB="2571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600" dirty="0" smtClean="0">
                          <a:latin typeface="Arial" panose="020B0604020202020204" pitchFamily="34" charset="0"/>
                          <a:cs typeface="Arial" panose="020B0604020202020204" pitchFamily="34" charset="0"/>
                        </a:rPr>
                        <a:t>Huhtikuu 2021</a:t>
                      </a:r>
                      <a:endParaRPr lang="fi-FI" sz="600" dirty="0">
                        <a:latin typeface="Arial" panose="020B0604020202020204" pitchFamily="34" charset="0"/>
                        <a:cs typeface="Arial" panose="020B0604020202020204" pitchFamily="34" charset="0"/>
                      </a:endParaRPr>
                    </a:p>
                  </a:txBody>
                  <a:tcPr marL="51435" marR="51435" marT="25718" marB="25718"/>
                </a:tc>
                <a:extLst>
                  <a:ext uri="{0D108BD9-81ED-4DB2-BD59-A6C34878D82A}">
                    <a16:rowId xmlns:a16="http://schemas.microsoft.com/office/drawing/2014/main" val="884683338"/>
                  </a:ext>
                </a:extLst>
              </a:tr>
              <a:tr h="414671">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extLst>
                  <a:ext uri="{0D108BD9-81ED-4DB2-BD59-A6C34878D82A}">
                    <a16:rowId xmlns:a16="http://schemas.microsoft.com/office/drawing/2014/main" val="2115587806"/>
                  </a:ext>
                </a:extLst>
              </a:tr>
              <a:tr h="414671">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extLst>
                  <a:ext uri="{0D108BD9-81ED-4DB2-BD59-A6C34878D82A}">
                    <a16:rowId xmlns:a16="http://schemas.microsoft.com/office/drawing/2014/main" val="433548093"/>
                  </a:ext>
                </a:extLst>
              </a:tr>
              <a:tr h="414671">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r"/>
                      <a:endParaRPr lang="fi-FI" sz="700" b="1"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extLst>
                  <a:ext uri="{0D108BD9-81ED-4DB2-BD59-A6C34878D82A}">
                    <a16:rowId xmlns:a16="http://schemas.microsoft.com/office/drawing/2014/main" val="974276160"/>
                  </a:ext>
                </a:extLst>
              </a:tr>
              <a:tr h="414671">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extLst>
                  <a:ext uri="{0D108BD9-81ED-4DB2-BD59-A6C34878D82A}">
                    <a16:rowId xmlns:a16="http://schemas.microsoft.com/office/drawing/2014/main" val="53641777"/>
                  </a:ext>
                </a:extLst>
              </a:tr>
              <a:tr h="414671">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tc>
                  <a:txBody>
                    <a:bodyPr/>
                    <a:lstStyle/>
                    <a:p>
                      <a:pPr algn="ctr"/>
                      <a:endParaRPr lang="fi-FI" sz="700" dirty="0">
                        <a:latin typeface="Arial" panose="020B0604020202020204" pitchFamily="34" charset="0"/>
                        <a:cs typeface="Arial" panose="020B0604020202020204" pitchFamily="34" charset="0"/>
                      </a:endParaRPr>
                    </a:p>
                  </a:txBody>
                  <a:tcPr marL="51435" marR="51435" marT="25718" marB="25718"/>
                </a:tc>
                <a:extLst>
                  <a:ext uri="{0D108BD9-81ED-4DB2-BD59-A6C34878D82A}">
                    <a16:rowId xmlns:a16="http://schemas.microsoft.com/office/drawing/2014/main" val="1270331803"/>
                  </a:ext>
                </a:extLst>
              </a:tr>
            </a:tbl>
          </a:graphicData>
        </a:graphic>
      </p:graphicFrame>
      <p:sp>
        <p:nvSpPr>
          <p:cNvPr id="9" name="Viisikulmio 8"/>
          <p:cNvSpPr/>
          <p:nvPr/>
        </p:nvSpPr>
        <p:spPr>
          <a:xfrm>
            <a:off x="660400" y="1704245"/>
            <a:ext cx="8483600" cy="356068"/>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5763"/>
            <a:r>
              <a:rPr lang="fi-FI" sz="800" b="1" dirty="0">
                <a:solidFill>
                  <a:srgbClr val="FFFFFF"/>
                </a:solidFill>
                <a:latin typeface="Arial"/>
              </a:rPr>
              <a:t>                                                                                                      </a:t>
            </a:r>
            <a:r>
              <a:rPr lang="fi-FI" sz="800" b="1" dirty="0" smtClean="0">
                <a:solidFill>
                  <a:srgbClr val="FFFFFF"/>
                </a:solidFill>
                <a:latin typeface="Arial"/>
              </a:rPr>
              <a:t>   </a:t>
            </a:r>
            <a:r>
              <a:rPr lang="fi-FI" sz="800" b="1" dirty="0">
                <a:solidFill>
                  <a:srgbClr val="FFFFFF"/>
                </a:solidFill>
                <a:latin typeface="Arial"/>
              </a:rPr>
              <a:t>ELO-foorumi</a:t>
            </a:r>
            <a:endParaRPr lang="fi-FI" sz="700" dirty="0">
              <a:solidFill>
                <a:srgbClr val="FFFFFF"/>
              </a:solidFill>
              <a:latin typeface="Arial"/>
            </a:endParaRPr>
          </a:p>
        </p:txBody>
      </p:sp>
      <p:sp>
        <p:nvSpPr>
          <p:cNvPr id="7" name="Viisikulmio 6"/>
          <p:cNvSpPr/>
          <p:nvPr/>
        </p:nvSpPr>
        <p:spPr>
          <a:xfrm>
            <a:off x="860219" y="2060313"/>
            <a:ext cx="7078438" cy="15759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800" dirty="0"/>
          </a:p>
        </p:txBody>
      </p:sp>
      <p:sp>
        <p:nvSpPr>
          <p:cNvPr id="10" name="Pyöristetty suorakulmio 9"/>
          <p:cNvSpPr/>
          <p:nvPr/>
        </p:nvSpPr>
        <p:spPr>
          <a:xfrm>
            <a:off x="1797795" y="2148918"/>
            <a:ext cx="1083086" cy="1365828"/>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b="1" dirty="0"/>
              <a:t>Strategiatyö</a:t>
            </a:r>
          </a:p>
          <a:p>
            <a:pPr algn="ctr"/>
            <a:endParaRPr lang="fi-FI" sz="800" dirty="0"/>
          </a:p>
        </p:txBody>
      </p:sp>
      <p:sp>
        <p:nvSpPr>
          <p:cNvPr id="34" name="Viisikulmio 33"/>
          <p:cNvSpPr/>
          <p:nvPr/>
        </p:nvSpPr>
        <p:spPr>
          <a:xfrm>
            <a:off x="1150655" y="2075871"/>
            <a:ext cx="4545550" cy="352358"/>
          </a:xfrm>
          <a:prstGeom prst="homePlate">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5763"/>
            <a:r>
              <a:rPr lang="fi-FI" sz="800" b="1" dirty="0">
                <a:solidFill>
                  <a:srgbClr val="FFFFFF"/>
                </a:solidFill>
                <a:latin typeface="Arial"/>
              </a:rPr>
              <a:t>Tilannekuvasta strategisiin linjauksiin</a:t>
            </a:r>
          </a:p>
        </p:txBody>
      </p:sp>
      <p:sp>
        <p:nvSpPr>
          <p:cNvPr id="36" name="Viisikulmio 35"/>
          <p:cNvSpPr/>
          <p:nvPr/>
        </p:nvSpPr>
        <p:spPr>
          <a:xfrm>
            <a:off x="3908398" y="2540525"/>
            <a:ext cx="1012379" cy="324818"/>
          </a:xfrm>
          <a:prstGeom prst="homePlate">
            <a:avLst/>
          </a:prstGeom>
          <a:solidFill>
            <a:schemeClr val="accent6">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5763"/>
            <a:r>
              <a:rPr lang="fi-FI" sz="800" b="1" dirty="0">
                <a:solidFill>
                  <a:srgbClr val="FFFFFF"/>
                </a:solidFill>
                <a:latin typeface="Arial"/>
              </a:rPr>
              <a:t>Kommentointi</a:t>
            </a:r>
            <a:r>
              <a:rPr lang="fi-FI" sz="800" b="1" dirty="0">
                <a:solidFill>
                  <a:srgbClr val="FFFFFF"/>
                </a:solidFill>
                <a:latin typeface="Arial"/>
                <a:cs typeface="Arial"/>
              </a:rPr>
              <a:t> ELO-torilla</a:t>
            </a:r>
            <a:endParaRPr lang="fi-FI" sz="800" b="1" dirty="0">
              <a:solidFill>
                <a:srgbClr val="FFFFFF"/>
              </a:solidFill>
              <a:latin typeface="Arial"/>
            </a:endParaRPr>
          </a:p>
        </p:txBody>
      </p:sp>
      <p:sp>
        <p:nvSpPr>
          <p:cNvPr id="38" name="Viisikulmio 37"/>
          <p:cNvSpPr/>
          <p:nvPr/>
        </p:nvSpPr>
        <p:spPr>
          <a:xfrm>
            <a:off x="621722" y="2995076"/>
            <a:ext cx="8522278" cy="352219"/>
          </a:xfrm>
          <a:prstGeom prst="homePlate">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385763"/>
            <a:r>
              <a:rPr lang="fi-FI" sz="800" b="1" dirty="0" smtClean="0">
                <a:solidFill>
                  <a:srgbClr val="FFFFFF"/>
                </a:solidFill>
                <a:latin typeface="Arial"/>
              </a:rPr>
              <a:t>                                                                                          Viestintä ja alueet      </a:t>
            </a:r>
            <a:endParaRPr lang="fi-FI" sz="800" b="1" dirty="0">
              <a:solidFill>
                <a:srgbClr val="FFFFFF"/>
              </a:solidFill>
              <a:latin typeface="Arial"/>
            </a:endParaRPr>
          </a:p>
        </p:txBody>
      </p:sp>
      <p:sp>
        <p:nvSpPr>
          <p:cNvPr id="2" name="Tekstiruutu 1"/>
          <p:cNvSpPr txBox="1"/>
          <p:nvPr/>
        </p:nvSpPr>
        <p:spPr>
          <a:xfrm>
            <a:off x="287010" y="382068"/>
            <a:ext cx="8116382" cy="523220"/>
          </a:xfrm>
          <a:prstGeom prst="rect">
            <a:avLst/>
          </a:prstGeom>
          <a:noFill/>
        </p:spPr>
        <p:txBody>
          <a:bodyPr wrap="square" rtlCol="0">
            <a:spAutoFit/>
          </a:bodyPr>
          <a:lstStyle/>
          <a:p>
            <a:r>
              <a:rPr lang="fi-FI" sz="2800" b="1" dirty="0">
                <a:solidFill>
                  <a:schemeClr val="tx2"/>
                </a:solidFill>
                <a:latin typeface="Arial Narrow" panose="020B0606020202030204" pitchFamily="34" charset="0"/>
              </a:rPr>
              <a:t>Elinikäisen ohjauksen ELO-strategiatyön tiekartta</a:t>
            </a:r>
          </a:p>
        </p:txBody>
      </p:sp>
      <p:sp>
        <p:nvSpPr>
          <p:cNvPr id="17" name="Viisikulmio 16"/>
          <p:cNvSpPr/>
          <p:nvPr/>
        </p:nvSpPr>
        <p:spPr>
          <a:xfrm>
            <a:off x="287010" y="3402533"/>
            <a:ext cx="8856990" cy="356068"/>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5763"/>
            <a:r>
              <a:rPr lang="fi-FI" sz="800" b="1" dirty="0">
                <a:solidFill>
                  <a:srgbClr val="FFFFFF"/>
                </a:solidFill>
                <a:latin typeface="Arial"/>
              </a:rPr>
              <a:t>ELO </a:t>
            </a:r>
            <a:r>
              <a:rPr lang="fi-FI" sz="800" b="1" dirty="0" smtClean="0">
                <a:solidFill>
                  <a:srgbClr val="FFFFFF"/>
                </a:solidFill>
                <a:latin typeface="Arial"/>
              </a:rPr>
              <a:t>työjaosto</a:t>
            </a:r>
            <a:endParaRPr lang="fi-FI" sz="700" dirty="0">
              <a:solidFill>
                <a:srgbClr val="FFFFFF"/>
              </a:solidFill>
              <a:latin typeface="Arial"/>
            </a:endParaRPr>
          </a:p>
        </p:txBody>
      </p:sp>
      <p:sp>
        <p:nvSpPr>
          <p:cNvPr id="18" name="Pyöristetty suorakulmio 17"/>
          <p:cNvSpPr/>
          <p:nvPr/>
        </p:nvSpPr>
        <p:spPr>
          <a:xfrm>
            <a:off x="1505490" y="3463490"/>
            <a:ext cx="438546" cy="306615"/>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27.4.</a:t>
            </a:r>
          </a:p>
        </p:txBody>
      </p:sp>
      <p:sp>
        <p:nvSpPr>
          <p:cNvPr id="21" name="Pyöristetty suorakulmio 20"/>
          <p:cNvSpPr/>
          <p:nvPr/>
        </p:nvSpPr>
        <p:spPr>
          <a:xfrm>
            <a:off x="2346777" y="3463491"/>
            <a:ext cx="355373"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28.5.</a:t>
            </a:r>
          </a:p>
        </p:txBody>
      </p:sp>
      <p:sp>
        <p:nvSpPr>
          <p:cNvPr id="22" name="Pyöristetty suorakulmio 21"/>
          <p:cNvSpPr/>
          <p:nvPr/>
        </p:nvSpPr>
        <p:spPr>
          <a:xfrm>
            <a:off x="1945257" y="3463490"/>
            <a:ext cx="412559" cy="314185"/>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14.5.</a:t>
            </a:r>
          </a:p>
        </p:txBody>
      </p:sp>
      <p:sp>
        <p:nvSpPr>
          <p:cNvPr id="23" name="Pyöristetty suorakulmio 22"/>
          <p:cNvSpPr/>
          <p:nvPr/>
        </p:nvSpPr>
        <p:spPr>
          <a:xfrm>
            <a:off x="2685666" y="3463491"/>
            <a:ext cx="355373"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8.6.</a:t>
            </a:r>
          </a:p>
        </p:txBody>
      </p:sp>
      <p:sp>
        <p:nvSpPr>
          <p:cNvPr id="25" name="Pyöristetty suorakulmio 24"/>
          <p:cNvSpPr/>
          <p:nvPr/>
        </p:nvSpPr>
        <p:spPr>
          <a:xfrm>
            <a:off x="3024554" y="3463491"/>
            <a:ext cx="355373"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24.6.</a:t>
            </a:r>
          </a:p>
        </p:txBody>
      </p:sp>
      <p:sp>
        <p:nvSpPr>
          <p:cNvPr id="20" name="Pyöristetty suorakulmio 19"/>
          <p:cNvSpPr/>
          <p:nvPr/>
        </p:nvSpPr>
        <p:spPr>
          <a:xfrm>
            <a:off x="3643969" y="3672516"/>
            <a:ext cx="355373"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14.8.</a:t>
            </a:r>
          </a:p>
        </p:txBody>
      </p:sp>
      <p:sp>
        <p:nvSpPr>
          <p:cNvPr id="26" name="Pyöristetty suorakulmio 25"/>
          <p:cNvSpPr/>
          <p:nvPr/>
        </p:nvSpPr>
        <p:spPr>
          <a:xfrm>
            <a:off x="3994563" y="3672516"/>
            <a:ext cx="355373"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24.8.</a:t>
            </a:r>
          </a:p>
        </p:txBody>
      </p:sp>
      <p:sp>
        <p:nvSpPr>
          <p:cNvPr id="28" name="Pyöristetty suorakulmio 27"/>
          <p:cNvSpPr/>
          <p:nvPr/>
        </p:nvSpPr>
        <p:spPr>
          <a:xfrm>
            <a:off x="3794439" y="1722678"/>
            <a:ext cx="493445"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28.8.</a:t>
            </a:r>
          </a:p>
        </p:txBody>
      </p:sp>
      <p:sp>
        <p:nvSpPr>
          <p:cNvPr id="30" name="Pyöristetty suorakulmio 29"/>
          <p:cNvSpPr/>
          <p:nvPr/>
        </p:nvSpPr>
        <p:spPr>
          <a:xfrm>
            <a:off x="4205009" y="3014363"/>
            <a:ext cx="642983" cy="332931"/>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ELO-LIV 10.9.</a:t>
            </a:r>
          </a:p>
        </p:txBody>
      </p:sp>
      <p:sp>
        <p:nvSpPr>
          <p:cNvPr id="31" name="Pyöristetty suorakulmio 30"/>
          <p:cNvSpPr/>
          <p:nvPr/>
        </p:nvSpPr>
        <p:spPr>
          <a:xfrm>
            <a:off x="4995942" y="3018963"/>
            <a:ext cx="761125" cy="330987"/>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smtClean="0">
                <a:solidFill>
                  <a:schemeClr val="tx1"/>
                </a:solidFill>
              </a:rPr>
              <a:t>TNO-foorumi 24.-25.11.</a:t>
            </a:r>
            <a:endParaRPr lang="fi-FI" sz="700" dirty="0">
              <a:solidFill>
                <a:schemeClr val="tx1"/>
              </a:solidFill>
            </a:endParaRPr>
          </a:p>
        </p:txBody>
      </p:sp>
      <p:sp>
        <p:nvSpPr>
          <p:cNvPr id="24" name="Pyöristetty suorakulmio 23"/>
          <p:cNvSpPr/>
          <p:nvPr/>
        </p:nvSpPr>
        <p:spPr>
          <a:xfrm>
            <a:off x="4345201" y="1724956"/>
            <a:ext cx="493445"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30.9.</a:t>
            </a:r>
          </a:p>
        </p:txBody>
      </p:sp>
      <p:sp>
        <p:nvSpPr>
          <p:cNvPr id="29" name="Pyöristetty suorakulmio 28"/>
          <p:cNvSpPr/>
          <p:nvPr/>
        </p:nvSpPr>
        <p:spPr>
          <a:xfrm>
            <a:off x="4357102" y="3681484"/>
            <a:ext cx="355373"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11.9</a:t>
            </a:r>
            <a:r>
              <a:rPr lang="fi-FI" sz="700" dirty="0">
                <a:solidFill>
                  <a:schemeClr val="tx1"/>
                </a:solidFill>
                <a:cs typeface="Arial"/>
              </a:rPr>
              <a:t>.</a:t>
            </a:r>
            <a:endParaRPr lang="fi-FI" sz="700" dirty="0">
              <a:solidFill>
                <a:schemeClr val="tx1"/>
              </a:solidFill>
            </a:endParaRPr>
          </a:p>
        </p:txBody>
      </p:sp>
      <p:sp>
        <p:nvSpPr>
          <p:cNvPr id="32" name="Pyöristetty suorakulmio 31"/>
          <p:cNvSpPr/>
          <p:nvPr/>
        </p:nvSpPr>
        <p:spPr>
          <a:xfrm>
            <a:off x="4727577" y="3689172"/>
            <a:ext cx="355373"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21.9.</a:t>
            </a:r>
          </a:p>
        </p:txBody>
      </p:sp>
      <p:sp>
        <p:nvSpPr>
          <p:cNvPr id="33" name="Pyöristetty suorakulmio 32"/>
          <p:cNvSpPr/>
          <p:nvPr/>
        </p:nvSpPr>
        <p:spPr>
          <a:xfrm>
            <a:off x="5131484" y="3463491"/>
            <a:ext cx="478955"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12.10</a:t>
            </a:r>
            <a:r>
              <a:rPr lang="fi-FI" sz="700" dirty="0">
                <a:solidFill>
                  <a:schemeClr val="tx1"/>
                </a:solidFill>
                <a:cs typeface="Arial"/>
              </a:rPr>
              <a:t>.</a:t>
            </a:r>
            <a:endParaRPr lang="fi-FI" sz="700" dirty="0">
              <a:solidFill>
                <a:schemeClr val="tx1"/>
              </a:solidFill>
            </a:endParaRPr>
          </a:p>
        </p:txBody>
      </p:sp>
      <p:sp>
        <p:nvSpPr>
          <p:cNvPr id="35" name="Pyöristetty suorakulmio 34"/>
          <p:cNvSpPr/>
          <p:nvPr/>
        </p:nvSpPr>
        <p:spPr>
          <a:xfrm>
            <a:off x="6193218" y="3463491"/>
            <a:ext cx="423898"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rPr>
              <a:t>4.12.</a:t>
            </a:r>
          </a:p>
        </p:txBody>
      </p:sp>
      <p:sp>
        <p:nvSpPr>
          <p:cNvPr id="37" name="Viisikulmio 8">
            <a:extLst>
              <a:ext uri="{FF2B5EF4-FFF2-40B4-BE49-F238E27FC236}">
                <a16:creationId xmlns:a16="http://schemas.microsoft.com/office/drawing/2014/main" id="{8CD930C1-5A87-4839-A555-67E16D20BC89}"/>
              </a:ext>
            </a:extLst>
          </p:cNvPr>
          <p:cNvSpPr/>
          <p:nvPr/>
        </p:nvSpPr>
        <p:spPr>
          <a:xfrm>
            <a:off x="660400" y="3911535"/>
            <a:ext cx="7589520" cy="356068"/>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5763"/>
            <a:r>
              <a:rPr lang="fi-FI" sz="800" b="1" dirty="0" smtClean="0">
                <a:solidFill>
                  <a:srgbClr val="FFFFFF"/>
                </a:solidFill>
                <a:latin typeface="Arial"/>
              </a:rPr>
              <a:t>										   Jatkuvan </a:t>
            </a:r>
            <a:r>
              <a:rPr lang="fi-FI" sz="800" b="1" dirty="0">
                <a:solidFill>
                  <a:srgbClr val="FFFFFF"/>
                </a:solidFill>
                <a:latin typeface="Arial"/>
              </a:rPr>
              <a:t>oppimisen parlamentaarinen ryhmä</a:t>
            </a:r>
            <a:endParaRPr lang="fi-FI" sz="700" dirty="0">
              <a:solidFill>
                <a:srgbClr val="FFFFFF"/>
              </a:solidFill>
              <a:latin typeface="Arial"/>
            </a:endParaRPr>
          </a:p>
        </p:txBody>
      </p:sp>
      <p:sp>
        <p:nvSpPr>
          <p:cNvPr id="39" name="Viisikulmio 8">
            <a:extLst>
              <a:ext uri="{FF2B5EF4-FFF2-40B4-BE49-F238E27FC236}">
                <a16:creationId xmlns:a16="http://schemas.microsoft.com/office/drawing/2014/main" id="{7ABA1FF7-8371-4F1C-A280-D0F450FD51E0}"/>
              </a:ext>
            </a:extLst>
          </p:cNvPr>
          <p:cNvSpPr/>
          <p:nvPr/>
        </p:nvSpPr>
        <p:spPr>
          <a:xfrm>
            <a:off x="660400" y="4305108"/>
            <a:ext cx="7589520" cy="356068"/>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5763"/>
            <a:r>
              <a:rPr lang="fi-FI" sz="800" b="1" dirty="0">
                <a:solidFill>
                  <a:srgbClr val="FFFFFF"/>
                </a:solidFill>
                <a:latin typeface="Arial"/>
              </a:rPr>
              <a:t>                                                                                                                                             Työllisyystyöryhmä(</a:t>
            </a:r>
            <a:r>
              <a:rPr lang="fi-FI" sz="800" b="1" dirty="0">
                <a:solidFill>
                  <a:srgbClr val="FFFFFF"/>
                </a:solidFill>
                <a:latin typeface="Arial"/>
                <a:cs typeface="Arial"/>
              </a:rPr>
              <a:t>t)</a:t>
            </a:r>
            <a:endParaRPr lang="fi-FI" sz="700" dirty="0">
              <a:solidFill>
                <a:srgbClr val="FFFFFF"/>
              </a:solidFill>
              <a:latin typeface="Arial"/>
            </a:endParaRPr>
          </a:p>
        </p:txBody>
      </p:sp>
      <p:sp>
        <p:nvSpPr>
          <p:cNvPr id="40" name="Pyöristetty suorakulmio 27">
            <a:extLst>
              <a:ext uri="{FF2B5EF4-FFF2-40B4-BE49-F238E27FC236}">
                <a16:creationId xmlns:a16="http://schemas.microsoft.com/office/drawing/2014/main" id="{A25EE33C-7652-4A56-8090-DC1E5F886F81}"/>
              </a:ext>
            </a:extLst>
          </p:cNvPr>
          <p:cNvSpPr/>
          <p:nvPr/>
        </p:nvSpPr>
        <p:spPr>
          <a:xfrm>
            <a:off x="2500864" y="3929969"/>
            <a:ext cx="493445"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cs typeface="Arial"/>
              </a:rPr>
              <a:t>9.6.</a:t>
            </a:r>
          </a:p>
        </p:txBody>
      </p:sp>
      <p:sp>
        <p:nvSpPr>
          <p:cNvPr id="41" name="Pyöristetty suorakulmio 32">
            <a:extLst>
              <a:ext uri="{FF2B5EF4-FFF2-40B4-BE49-F238E27FC236}">
                <a16:creationId xmlns:a16="http://schemas.microsoft.com/office/drawing/2014/main" id="{B9028C93-7326-48AC-A505-D4668A3E42C7}"/>
              </a:ext>
            </a:extLst>
          </p:cNvPr>
          <p:cNvSpPr/>
          <p:nvPr/>
        </p:nvSpPr>
        <p:spPr>
          <a:xfrm>
            <a:off x="5655074" y="3463491"/>
            <a:ext cx="478955"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smtClean="0">
                <a:solidFill>
                  <a:schemeClr val="tx1"/>
                </a:solidFill>
              </a:rPr>
              <a:t>26.11</a:t>
            </a:r>
            <a:r>
              <a:rPr lang="fi-FI" sz="700" dirty="0">
                <a:solidFill>
                  <a:schemeClr val="tx1"/>
                </a:solidFill>
              </a:rPr>
              <a:t>.</a:t>
            </a:r>
          </a:p>
        </p:txBody>
      </p:sp>
      <p:sp>
        <p:nvSpPr>
          <p:cNvPr id="42" name="Pyöristetty suorakulmio 27">
            <a:extLst>
              <a:ext uri="{FF2B5EF4-FFF2-40B4-BE49-F238E27FC236}">
                <a16:creationId xmlns:a16="http://schemas.microsoft.com/office/drawing/2014/main" id="{496F8BC1-151F-4A55-AFDC-C4ECEC4CFB84}"/>
              </a:ext>
            </a:extLst>
          </p:cNvPr>
          <p:cNvSpPr/>
          <p:nvPr/>
        </p:nvSpPr>
        <p:spPr>
          <a:xfrm>
            <a:off x="4749220" y="3929756"/>
            <a:ext cx="493445"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cs typeface="Arial"/>
              </a:rPr>
              <a:t>13.10.</a:t>
            </a:r>
          </a:p>
        </p:txBody>
      </p:sp>
      <p:sp>
        <p:nvSpPr>
          <p:cNvPr id="43" name="Pyöristetty suorakulmio 27">
            <a:extLst>
              <a:ext uri="{FF2B5EF4-FFF2-40B4-BE49-F238E27FC236}">
                <a16:creationId xmlns:a16="http://schemas.microsoft.com/office/drawing/2014/main" id="{E907F6AB-25FC-4FD5-B57F-A465BC63742F}"/>
              </a:ext>
            </a:extLst>
          </p:cNvPr>
          <p:cNvSpPr/>
          <p:nvPr/>
        </p:nvSpPr>
        <p:spPr>
          <a:xfrm>
            <a:off x="4580710" y="4349297"/>
            <a:ext cx="661956"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cs typeface="Arial"/>
              </a:rPr>
              <a:t>7.10</a:t>
            </a:r>
            <a:r>
              <a:rPr lang="fi-FI" sz="700" dirty="0" smtClean="0">
                <a:solidFill>
                  <a:schemeClr val="tx1"/>
                </a:solidFill>
                <a:cs typeface="Arial"/>
              </a:rPr>
              <a:t>. (alaryhmä 2)</a:t>
            </a:r>
            <a:endParaRPr lang="fi-FI" sz="700" dirty="0">
              <a:solidFill>
                <a:schemeClr val="tx1"/>
              </a:solidFill>
              <a:cs typeface="Arial"/>
            </a:endParaRPr>
          </a:p>
        </p:txBody>
      </p:sp>
      <p:sp>
        <p:nvSpPr>
          <p:cNvPr id="44" name="Pyöristetty suorakulmio 27">
            <a:extLst>
              <a:ext uri="{FF2B5EF4-FFF2-40B4-BE49-F238E27FC236}">
                <a16:creationId xmlns:a16="http://schemas.microsoft.com/office/drawing/2014/main" id="{10736E65-6282-417C-ACF1-40E40A86F165}"/>
              </a:ext>
            </a:extLst>
          </p:cNvPr>
          <p:cNvSpPr/>
          <p:nvPr/>
        </p:nvSpPr>
        <p:spPr>
          <a:xfrm>
            <a:off x="2479560" y="4328978"/>
            <a:ext cx="740611" cy="33415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a:solidFill>
                  <a:schemeClr val="tx1"/>
                </a:solidFill>
                <a:cs typeface="Arial"/>
              </a:rPr>
              <a:t>11.6. (alatyöryhmä 4)</a:t>
            </a:r>
          </a:p>
        </p:txBody>
      </p:sp>
      <p:sp>
        <p:nvSpPr>
          <p:cNvPr id="49" name="Viisikulmio 8">
            <a:extLst>
              <a:ext uri="{FF2B5EF4-FFF2-40B4-BE49-F238E27FC236}">
                <a16:creationId xmlns:a16="http://schemas.microsoft.com/office/drawing/2014/main" id="{D0702B80-6CAD-44D5-9C6A-6577110B0332}"/>
              </a:ext>
            </a:extLst>
          </p:cNvPr>
          <p:cNvSpPr/>
          <p:nvPr/>
        </p:nvSpPr>
        <p:spPr>
          <a:xfrm>
            <a:off x="660400" y="4698681"/>
            <a:ext cx="7558720" cy="356068"/>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5763"/>
            <a:r>
              <a:rPr lang="fi-FI" sz="800" b="1" dirty="0">
                <a:solidFill>
                  <a:srgbClr val="FFFFFF"/>
                </a:solidFill>
                <a:latin typeface="Arial"/>
              </a:rPr>
              <a:t>                                                                                                                     </a:t>
            </a:r>
            <a:r>
              <a:rPr lang="fi-FI" sz="800" b="1" dirty="0" smtClean="0">
                <a:solidFill>
                  <a:srgbClr val="FFFFFF"/>
                </a:solidFill>
                <a:latin typeface="Arial"/>
              </a:rPr>
              <a:t>Oppivelvollisuuden </a:t>
            </a:r>
            <a:r>
              <a:rPr lang="fi-FI" sz="800" b="1" dirty="0">
                <a:solidFill>
                  <a:srgbClr val="FFFFFF"/>
                </a:solidFill>
                <a:latin typeface="Arial"/>
              </a:rPr>
              <a:t>laajentaminen ja opinto-ohjauksen</a:t>
            </a:r>
            <a:r>
              <a:rPr lang="fi-FI" sz="800" b="1" dirty="0">
                <a:solidFill>
                  <a:srgbClr val="FFFFFF"/>
                </a:solidFill>
                <a:latin typeface="Arial"/>
                <a:cs typeface="Arial"/>
              </a:rPr>
              <a:t> kehittäminen</a:t>
            </a:r>
          </a:p>
        </p:txBody>
      </p:sp>
      <p:sp>
        <p:nvSpPr>
          <p:cNvPr id="47" name="Pyöristetty suorakulmio 46"/>
          <p:cNvSpPr/>
          <p:nvPr/>
        </p:nvSpPr>
        <p:spPr>
          <a:xfrm>
            <a:off x="6949347" y="1724956"/>
            <a:ext cx="493445"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smtClean="0">
                <a:solidFill>
                  <a:schemeClr val="tx1"/>
                </a:solidFill>
              </a:rPr>
              <a:t>Alku-vuosi </a:t>
            </a:r>
            <a:r>
              <a:rPr lang="fi-FI" sz="700" dirty="0">
                <a:solidFill>
                  <a:schemeClr val="tx1"/>
                </a:solidFill>
              </a:rPr>
              <a:t>2021</a:t>
            </a:r>
          </a:p>
        </p:txBody>
      </p:sp>
      <p:sp>
        <p:nvSpPr>
          <p:cNvPr id="48" name="Viisikulmio 47"/>
          <p:cNvSpPr/>
          <p:nvPr/>
        </p:nvSpPr>
        <p:spPr>
          <a:xfrm>
            <a:off x="6439558" y="2470131"/>
            <a:ext cx="2743346" cy="310197"/>
          </a:xfrm>
          <a:prstGeom prst="homePlate">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5763"/>
            <a:r>
              <a:rPr lang="fi-FI" sz="800" b="1" dirty="0">
                <a:solidFill>
                  <a:srgbClr val="FFFFFF"/>
                </a:solidFill>
                <a:latin typeface="Arial"/>
              </a:rPr>
              <a:t>Toimeenpanon </a:t>
            </a:r>
            <a:r>
              <a:rPr lang="fi-FI" sz="800" b="1" dirty="0" smtClean="0">
                <a:solidFill>
                  <a:srgbClr val="FFFFFF"/>
                </a:solidFill>
                <a:latin typeface="Arial"/>
              </a:rPr>
              <a:t>suunnittelu, rahoitus </a:t>
            </a:r>
            <a:r>
              <a:rPr lang="fi-FI" sz="800" b="1" dirty="0">
                <a:solidFill>
                  <a:srgbClr val="FFFFFF"/>
                </a:solidFill>
                <a:latin typeface="Arial"/>
              </a:rPr>
              <a:t>ja seuranta</a:t>
            </a:r>
          </a:p>
        </p:txBody>
      </p:sp>
      <p:sp>
        <p:nvSpPr>
          <p:cNvPr id="27" name="Pyöristetty suorakulmio 26"/>
          <p:cNvSpPr/>
          <p:nvPr/>
        </p:nvSpPr>
        <p:spPr>
          <a:xfrm>
            <a:off x="5508476" y="2206706"/>
            <a:ext cx="928291" cy="821810"/>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b="1" dirty="0" smtClean="0">
                <a:solidFill>
                  <a:schemeClr val="tx1"/>
                </a:solidFill>
              </a:rPr>
              <a:t>Julkaisu 3.12.</a:t>
            </a:r>
            <a:endParaRPr lang="fi-FI" sz="1100" b="1" dirty="0">
              <a:solidFill>
                <a:schemeClr val="tx1"/>
              </a:solidFill>
            </a:endParaRPr>
          </a:p>
        </p:txBody>
      </p:sp>
      <p:sp>
        <p:nvSpPr>
          <p:cNvPr id="45" name="Viisikulmio 8">
            <a:extLst>
              <a:ext uri="{FF2B5EF4-FFF2-40B4-BE49-F238E27FC236}">
                <a16:creationId xmlns:a16="http://schemas.microsoft.com/office/drawing/2014/main" id="{D0702B80-6CAD-44D5-9C6A-6577110B0332}"/>
              </a:ext>
            </a:extLst>
          </p:cNvPr>
          <p:cNvSpPr/>
          <p:nvPr/>
        </p:nvSpPr>
        <p:spPr>
          <a:xfrm>
            <a:off x="660400" y="5092254"/>
            <a:ext cx="7558720" cy="356068"/>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5763"/>
            <a:r>
              <a:rPr lang="fi-FI" sz="800" b="1" dirty="0">
                <a:solidFill>
                  <a:srgbClr val="FFFFFF"/>
                </a:solidFill>
                <a:latin typeface="Arial"/>
              </a:rPr>
              <a:t>                                                                                                                                  </a:t>
            </a:r>
            <a:r>
              <a:rPr lang="fi-FI" sz="800" b="1" dirty="0" smtClean="0">
                <a:solidFill>
                  <a:srgbClr val="FFFFFF"/>
                </a:solidFill>
                <a:latin typeface="Arial"/>
              </a:rPr>
              <a:t>Työn ja työhyvinvoinnin TYÖ2030-ohjelma</a:t>
            </a:r>
            <a:endParaRPr lang="fi-FI" sz="800" b="1" dirty="0">
              <a:solidFill>
                <a:srgbClr val="FFFFFF"/>
              </a:solidFill>
              <a:latin typeface="Arial"/>
              <a:cs typeface="Arial"/>
            </a:endParaRPr>
          </a:p>
        </p:txBody>
      </p:sp>
      <p:sp>
        <p:nvSpPr>
          <p:cNvPr id="46" name="Viisikulmio 8">
            <a:extLst>
              <a:ext uri="{FF2B5EF4-FFF2-40B4-BE49-F238E27FC236}">
                <a16:creationId xmlns:a16="http://schemas.microsoft.com/office/drawing/2014/main" id="{D0702B80-6CAD-44D5-9C6A-6577110B0332}"/>
              </a:ext>
            </a:extLst>
          </p:cNvPr>
          <p:cNvSpPr/>
          <p:nvPr/>
        </p:nvSpPr>
        <p:spPr>
          <a:xfrm>
            <a:off x="660400" y="5485827"/>
            <a:ext cx="7558720" cy="356068"/>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85763"/>
            <a:r>
              <a:rPr lang="fi-FI" sz="800" b="1" dirty="0">
                <a:solidFill>
                  <a:srgbClr val="FFFFFF"/>
                </a:solidFill>
                <a:latin typeface="Arial"/>
              </a:rPr>
              <a:t>                                                                                                                                </a:t>
            </a:r>
            <a:r>
              <a:rPr lang="fi-FI" sz="800" b="1" dirty="0" smtClean="0">
                <a:solidFill>
                  <a:srgbClr val="FFFFFF"/>
                </a:solidFill>
                <a:latin typeface="Arial"/>
              </a:rPr>
              <a:t>Jatkuvan oppimisen digitaalinen palvelukokonaisuus</a:t>
            </a:r>
            <a:endParaRPr lang="fi-FI" sz="800" b="1" dirty="0">
              <a:solidFill>
                <a:srgbClr val="FFFFFF"/>
              </a:solidFill>
              <a:latin typeface="Arial"/>
              <a:cs typeface="Arial"/>
            </a:endParaRPr>
          </a:p>
        </p:txBody>
      </p:sp>
      <p:sp>
        <p:nvSpPr>
          <p:cNvPr id="4" name="Nuoli: Ylös-alas 3">
            <a:extLst>
              <a:ext uri="{FF2B5EF4-FFF2-40B4-BE49-F238E27FC236}">
                <a16:creationId xmlns:a16="http://schemas.microsoft.com/office/drawing/2014/main" id="{3C75EFDD-C5D9-423B-AD9F-204E063F59C1}"/>
              </a:ext>
            </a:extLst>
          </p:cNvPr>
          <p:cNvSpPr/>
          <p:nvPr/>
        </p:nvSpPr>
        <p:spPr>
          <a:xfrm>
            <a:off x="1131342" y="1785760"/>
            <a:ext cx="408991" cy="39444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a:p>
        </p:txBody>
      </p:sp>
      <p:sp>
        <p:nvSpPr>
          <p:cNvPr id="50" name="Pyöristetty suorakulmio 49"/>
          <p:cNvSpPr/>
          <p:nvPr/>
        </p:nvSpPr>
        <p:spPr>
          <a:xfrm>
            <a:off x="7439953" y="1839012"/>
            <a:ext cx="968318" cy="627130"/>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dirty="0" smtClean="0">
                <a:solidFill>
                  <a:schemeClr val="tx1"/>
                </a:solidFill>
              </a:rPr>
              <a:t>Toimeenpano-suunnitelma</a:t>
            </a:r>
            <a:endParaRPr lang="fi-FI" sz="900" dirty="0">
              <a:solidFill>
                <a:schemeClr val="tx1"/>
              </a:solidFill>
            </a:endParaRPr>
          </a:p>
        </p:txBody>
      </p:sp>
      <p:sp>
        <p:nvSpPr>
          <p:cNvPr id="53" name="Pyöristetty suorakulmio 27">
            <a:extLst>
              <a:ext uri="{FF2B5EF4-FFF2-40B4-BE49-F238E27FC236}">
                <a16:creationId xmlns:a16="http://schemas.microsoft.com/office/drawing/2014/main" id="{496F8BC1-151F-4A55-AFDC-C4ECEC4CFB84}"/>
              </a:ext>
            </a:extLst>
          </p:cNvPr>
          <p:cNvSpPr/>
          <p:nvPr/>
        </p:nvSpPr>
        <p:spPr>
          <a:xfrm>
            <a:off x="7529246" y="3850993"/>
            <a:ext cx="613268" cy="373701"/>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smtClean="0">
                <a:solidFill>
                  <a:schemeClr val="tx1"/>
                </a:solidFill>
                <a:cs typeface="Arial"/>
              </a:rPr>
              <a:t>Tiekartan julkaisu 17.12.</a:t>
            </a:r>
            <a:endParaRPr lang="fi-FI" sz="700" dirty="0">
              <a:solidFill>
                <a:schemeClr val="tx1"/>
              </a:solidFill>
              <a:cs typeface="Arial"/>
            </a:endParaRPr>
          </a:p>
        </p:txBody>
      </p:sp>
      <p:sp>
        <p:nvSpPr>
          <p:cNvPr id="54" name="Tekstiruutu 53">
            <a:extLst>
              <a:ext uri="{FF2B5EF4-FFF2-40B4-BE49-F238E27FC236}">
                <a16:creationId xmlns:a16="http://schemas.microsoft.com/office/drawing/2014/main" id="{15D090A9-17AE-42C0-A905-B80436C294BF}"/>
              </a:ext>
            </a:extLst>
          </p:cNvPr>
          <p:cNvSpPr txBox="1"/>
          <p:nvPr/>
        </p:nvSpPr>
        <p:spPr>
          <a:xfrm>
            <a:off x="7965231" y="3751143"/>
            <a:ext cx="1308110" cy="530915"/>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algn="ctr"/>
            <a:r>
              <a:rPr lang="fi-FI" sz="1000" dirty="0" smtClean="0">
                <a:solidFill>
                  <a:srgbClr val="000000"/>
                </a:solidFill>
              </a:rPr>
              <a:t>Ohjauksen kehittäminen, palvelukeskus</a:t>
            </a:r>
            <a:endParaRPr lang="fi-FI" sz="1000" dirty="0">
              <a:solidFill>
                <a:srgbClr val="000000"/>
              </a:solidFill>
              <a:cs typeface="Arial"/>
            </a:endParaRPr>
          </a:p>
        </p:txBody>
      </p:sp>
      <p:sp>
        <p:nvSpPr>
          <p:cNvPr id="55" name="Tekstiruutu 54">
            <a:extLst>
              <a:ext uri="{FF2B5EF4-FFF2-40B4-BE49-F238E27FC236}">
                <a16:creationId xmlns:a16="http://schemas.microsoft.com/office/drawing/2014/main" id="{15D090A9-17AE-42C0-A905-B80436C294BF}"/>
              </a:ext>
            </a:extLst>
          </p:cNvPr>
          <p:cNvSpPr txBox="1"/>
          <p:nvPr/>
        </p:nvSpPr>
        <p:spPr>
          <a:xfrm>
            <a:off x="8001432" y="4921368"/>
            <a:ext cx="1116442" cy="530915"/>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algn="ctr"/>
            <a:r>
              <a:rPr lang="fi-FI" sz="1000" dirty="0" smtClean="0">
                <a:solidFill>
                  <a:srgbClr val="000000"/>
                </a:solidFill>
              </a:rPr>
              <a:t>Oikeus Osata, Hyvän ohjauksen kriteerit</a:t>
            </a:r>
            <a:endParaRPr lang="fi-FI" sz="1000" dirty="0">
              <a:solidFill>
                <a:srgbClr val="000000"/>
              </a:solidFill>
              <a:cs typeface="Arial"/>
            </a:endParaRPr>
          </a:p>
        </p:txBody>
      </p:sp>
      <p:sp>
        <p:nvSpPr>
          <p:cNvPr id="5" name="Tekstiruutu 4">
            <a:extLst>
              <a:ext uri="{FF2B5EF4-FFF2-40B4-BE49-F238E27FC236}">
                <a16:creationId xmlns:a16="http://schemas.microsoft.com/office/drawing/2014/main" id="{15D090A9-17AE-42C0-A905-B80436C294BF}"/>
              </a:ext>
            </a:extLst>
          </p:cNvPr>
          <p:cNvSpPr txBox="1"/>
          <p:nvPr/>
        </p:nvSpPr>
        <p:spPr>
          <a:xfrm>
            <a:off x="7137954" y="4275582"/>
            <a:ext cx="2251455" cy="68480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algn="ctr"/>
            <a:r>
              <a:rPr lang="fi-FI" sz="1000" dirty="0">
                <a:solidFill>
                  <a:srgbClr val="000000"/>
                </a:solidFill>
              </a:rPr>
              <a:t>Työllisyyden </a:t>
            </a:r>
            <a:r>
              <a:rPr lang="fi-FI" sz="1000" dirty="0" smtClean="0">
                <a:solidFill>
                  <a:srgbClr val="000000"/>
                </a:solidFill>
              </a:rPr>
              <a:t>palvelurakenne, monialaisten tukirakenne, Pohjoismainen malli </a:t>
            </a:r>
            <a:r>
              <a:rPr lang="fi-FI" sz="1000" dirty="0">
                <a:solidFill>
                  <a:srgbClr val="000000"/>
                </a:solidFill>
              </a:rPr>
              <a:t>ja TE-palvelustrategia</a:t>
            </a:r>
            <a:endParaRPr lang="fi-FI" sz="1000" dirty="0">
              <a:solidFill>
                <a:srgbClr val="000000"/>
              </a:solidFill>
              <a:cs typeface="Arial"/>
            </a:endParaRPr>
          </a:p>
        </p:txBody>
      </p:sp>
      <p:sp>
        <p:nvSpPr>
          <p:cNvPr id="56" name="Tekstiruutu 55">
            <a:extLst>
              <a:ext uri="{FF2B5EF4-FFF2-40B4-BE49-F238E27FC236}">
                <a16:creationId xmlns:a16="http://schemas.microsoft.com/office/drawing/2014/main" id="{15D090A9-17AE-42C0-A905-B80436C294BF}"/>
              </a:ext>
            </a:extLst>
          </p:cNvPr>
          <p:cNvSpPr txBox="1"/>
          <p:nvPr/>
        </p:nvSpPr>
        <p:spPr>
          <a:xfrm>
            <a:off x="7997257" y="5430332"/>
            <a:ext cx="1116442" cy="530915"/>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algn="ctr"/>
            <a:r>
              <a:rPr lang="fi-FI" sz="1000" dirty="0" smtClean="0">
                <a:solidFill>
                  <a:srgbClr val="000000"/>
                </a:solidFill>
              </a:rPr>
              <a:t>Ohjaus- ja kartoituspalvelu-kokonaisuus</a:t>
            </a:r>
            <a:endParaRPr lang="fi-FI" sz="1000" dirty="0">
              <a:solidFill>
                <a:srgbClr val="000000"/>
              </a:solidFill>
              <a:cs typeface="Arial"/>
            </a:endParaRPr>
          </a:p>
        </p:txBody>
      </p:sp>
      <p:sp>
        <p:nvSpPr>
          <p:cNvPr id="57" name="Pyöristetty suorakulmio 56"/>
          <p:cNvSpPr/>
          <p:nvPr/>
        </p:nvSpPr>
        <p:spPr>
          <a:xfrm>
            <a:off x="6648604" y="3468986"/>
            <a:ext cx="489350" cy="306614"/>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smtClean="0">
                <a:solidFill>
                  <a:schemeClr val="tx1"/>
                </a:solidFill>
              </a:rPr>
              <a:t>14.12</a:t>
            </a:r>
            <a:r>
              <a:rPr lang="fi-FI" sz="700" dirty="0">
                <a:solidFill>
                  <a:schemeClr val="tx1"/>
                </a:solidFill>
              </a:rPr>
              <a:t>.</a:t>
            </a:r>
          </a:p>
        </p:txBody>
      </p:sp>
      <p:sp>
        <p:nvSpPr>
          <p:cNvPr id="58" name="Pyöristetty suorakulmio 57"/>
          <p:cNvSpPr/>
          <p:nvPr/>
        </p:nvSpPr>
        <p:spPr>
          <a:xfrm>
            <a:off x="5812655" y="3014363"/>
            <a:ext cx="761125" cy="330987"/>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00" dirty="0" smtClean="0">
                <a:solidFill>
                  <a:schemeClr val="tx1"/>
                </a:solidFill>
              </a:rPr>
              <a:t>Tiedote + uutisointi</a:t>
            </a:r>
            <a:endParaRPr lang="fi-FI" sz="700" dirty="0">
              <a:solidFill>
                <a:schemeClr val="tx1"/>
              </a:solidFill>
            </a:endParaRPr>
          </a:p>
        </p:txBody>
      </p:sp>
    </p:spTree>
    <p:extLst>
      <p:ext uri="{BB962C8B-B14F-4D97-AF65-F5344CB8AC3E}">
        <p14:creationId xmlns:p14="http://schemas.microsoft.com/office/powerpoint/2010/main" val="2555501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28655" y="379619"/>
            <a:ext cx="7203017" cy="995915"/>
          </a:xfrm>
        </p:spPr>
        <p:txBody>
          <a:bodyPr>
            <a:normAutofit/>
          </a:bodyPr>
          <a:lstStyle/>
          <a:p>
            <a:r>
              <a:rPr lang="fi-FI" sz="2400" dirty="0"/>
              <a:t>Elinikäisen ohjauksen keskeiset </a:t>
            </a:r>
            <a:r>
              <a:rPr lang="fi-FI" sz="2400" dirty="0" smtClean="0"/>
              <a:t>haasteet (strategiatyön esiselvityksessä tunnistettua)</a:t>
            </a:r>
            <a:endParaRPr lang="fi-FI" sz="2400" dirty="0"/>
          </a:p>
        </p:txBody>
      </p:sp>
      <p:sp>
        <p:nvSpPr>
          <p:cNvPr id="3" name="Sisällön paikkamerkki 2"/>
          <p:cNvSpPr>
            <a:spLocks noGrp="1"/>
          </p:cNvSpPr>
          <p:nvPr>
            <p:ph idx="1"/>
          </p:nvPr>
        </p:nvSpPr>
        <p:spPr>
          <a:xfrm>
            <a:off x="431298" y="1859196"/>
            <a:ext cx="7886700" cy="5615491"/>
          </a:xfrm>
        </p:spPr>
        <p:txBody>
          <a:bodyPr>
            <a:normAutofit/>
          </a:bodyPr>
          <a:lstStyle/>
          <a:p>
            <a:pPr fontAlgn="base"/>
            <a:r>
              <a:rPr lang="fi-FI" sz="1800" dirty="0" smtClean="0"/>
              <a:t>Haaste </a:t>
            </a:r>
            <a:r>
              <a:rPr lang="fi-FI" sz="1800" dirty="0"/>
              <a:t>1: Kaikilla ei ole yhdenvertaisia mahdollisuuksia urasuunnitteluun </a:t>
            </a:r>
            <a:endParaRPr lang="fi-FI" sz="2000" dirty="0"/>
          </a:p>
          <a:p>
            <a:pPr marL="342875" lvl="1" indent="0" fontAlgn="base">
              <a:buNone/>
            </a:pPr>
            <a:endParaRPr lang="fi-FI" sz="1700" dirty="0"/>
          </a:p>
          <a:p>
            <a:pPr fontAlgn="base"/>
            <a:r>
              <a:rPr lang="fi-FI" sz="1800" dirty="0"/>
              <a:t>Haaste 2: Elinikäisen ohjauksen kokonaisuudessa on </a:t>
            </a:r>
            <a:r>
              <a:rPr lang="fi-FI" sz="1800" dirty="0" smtClean="0"/>
              <a:t>koordinaatiotarpeita</a:t>
            </a:r>
            <a:endParaRPr lang="fi-FI" sz="2000" dirty="0"/>
          </a:p>
          <a:p>
            <a:pPr marL="342875" lvl="1" indent="0" fontAlgn="base">
              <a:buNone/>
            </a:pPr>
            <a:endParaRPr lang="fi-FI" sz="1500" dirty="0"/>
          </a:p>
          <a:p>
            <a:pPr fontAlgn="base"/>
            <a:r>
              <a:rPr lang="fi-FI" sz="1800" dirty="0"/>
              <a:t>Haaste 3: Digitaalisuuden tuomia mahdollisuuksia ei ole hyödynnetty tarpeeksi tehokkaasti ohjauksen kehittämisessä </a:t>
            </a:r>
            <a:endParaRPr lang="fi-FI" sz="2000" dirty="0"/>
          </a:p>
          <a:p>
            <a:pPr marL="342875" lvl="1" indent="0" fontAlgn="base">
              <a:buNone/>
            </a:pPr>
            <a:endParaRPr lang="fi-FI" sz="1700" dirty="0"/>
          </a:p>
          <a:p>
            <a:pPr fontAlgn="base"/>
            <a:r>
              <a:rPr lang="fi-FI" sz="1800" dirty="0"/>
              <a:t>Haaste 4: Globaalit ilmiöt ovat aiheuttaneet muutospaineita ohjausosaamiseen </a:t>
            </a:r>
            <a:endParaRPr lang="fi-FI" sz="2000" dirty="0"/>
          </a:p>
          <a:p>
            <a:pPr marL="0" indent="0">
              <a:buNone/>
            </a:pPr>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25.11.2020</a:t>
            </a:fld>
            <a:endParaRPr lang="fi-FI" dirty="0"/>
          </a:p>
        </p:txBody>
      </p:sp>
      <p:sp>
        <p:nvSpPr>
          <p:cNvPr id="5" name="Alatunnisteen paikkamerkki 4"/>
          <p:cNvSpPr>
            <a:spLocks noGrp="1"/>
          </p:cNvSpPr>
          <p:nvPr>
            <p:ph type="ftr" sz="quarter" idx="11"/>
          </p:nvPr>
        </p:nvSpPr>
        <p:spPr/>
        <p:txBody>
          <a:bodyPr/>
          <a:lstStyle/>
          <a:p>
            <a:r>
              <a:rPr lang="fi-FI"/>
              <a:t>Työ- ja elinkeinoministeriö </a:t>
            </a:r>
            <a:r>
              <a:rPr lang="bg-BG"/>
              <a:t>•</a:t>
            </a:r>
            <a:r>
              <a:rPr lang="fi-FI"/>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4</a:t>
            </a:fld>
            <a:endParaRPr lang="fi-FI"/>
          </a:p>
        </p:txBody>
      </p:sp>
    </p:spTree>
    <p:extLst>
      <p:ext uri="{BB962C8B-B14F-4D97-AF65-F5344CB8AC3E}">
        <p14:creationId xmlns:p14="http://schemas.microsoft.com/office/powerpoint/2010/main" val="4181352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28655" y="120611"/>
            <a:ext cx="7203017" cy="995915"/>
          </a:xfrm>
        </p:spPr>
        <p:txBody>
          <a:bodyPr>
            <a:normAutofit/>
          </a:bodyPr>
          <a:lstStyle/>
          <a:p>
            <a:r>
              <a:rPr lang="fi-FI" b="0" dirty="0" smtClean="0"/>
              <a:t>Elinikäisen ohjauksen strategiset tavoitteet</a:t>
            </a:r>
            <a:endParaRPr lang="fi-FI" dirty="0"/>
          </a:p>
        </p:txBody>
      </p:sp>
      <p:graphicFrame>
        <p:nvGraphicFramePr>
          <p:cNvPr id="7" name="Sisällön paikkamerkki 6"/>
          <p:cNvGraphicFramePr>
            <a:graphicFrameLocks noGrp="1"/>
          </p:cNvGraphicFramePr>
          <p:nvPr>
            <p:ph idx="1"/>
            <p:extLst/>
          </p:nvPr>
        </p:nvGraphicFramePr>
        <p:xfrm>
          <a:off x="628650" y="1019908"/>
          <a:ext cx="7886700" cy="51762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Päivämäärän paikkamerkki 3"/>
          <p:cNvSpPr>
            <a:spLocks noGrp="1"/>
          </p:cNvSpPr>
          <p:nvPr>
            <p:ph type="dt" sz="half" idx="10"/>
          </p:nvPr>
        </p:nvSpPr>
        <p:spPr/>
        <p:txBody>
          <a:bodyPr/>
          <a:lstStyle/>
          <a:p>
            <a:fld id="{D26839AD-8404-F14E-AD85-8BA1B1271A32}" type="datetime1">
              <a:rPr lang="fi-FI" smtClean="0"/>
              <a:pPr/>
              <a:t>25.11.2020</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5</a:t>
            </a:fld>
            <a:endParaRPr lang="fi-FI"/>
          </a:p>
        </p:txBody>
      </p:sp>
    </p:spTree>
    <p:extLst>
      <p:ext uri="{BB962C8B-B14F-4D97-AF65-F5344CB8AC3E}">
        <p14:creationId xmlns:p14="http://schemas.microsoft.com/office/powerpoint/2010/main" val="21989296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874493" y="1145569"/>
            <a:ext cx="7789098" cy="4691439"/>
            <a:chOff x="986318" y="384425"/>
            <a:chExt cx="10385464" cy="6255251"/>
          </a:xfrm>
        </p:grpSpPr>
        <p:sp>
          <p:nvSpPr>
            <p:cNvPr id="17" name="Flowchart: Direct Access Storage 16"/>
            <p:cNvSpPr/>
            <p:nvPr/>
          </p:nvSpPr>
          <p:spPr>
            <a:xfrm>
              <a:off x="986319" y="1962364"/>
              <a:ext cx="10376899" cy="1058238"/>
            </a:xfrm>
            <a:prstGeom prst="flowChartMagneticDrum">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400" dirty="0">
                  <a:solidFill>
                    <a:schemeClr val="bg1"/>
                  </a:solidFill>
                </a:rPr>
                <a:t>Saavutettavasti</a:t>
              </a:r>
            </a:p>
            <a:p>
              <a:r>
                <a:rPr lang="fi-FI" sz="1400" dirty="0">
                  <a:solidFill>
                    <a:schemeClr val="bg1"/>
                  </a:solidFill>
                </a:rPr>
                <a:t>ja asiakaslähtöisesti                                  </a:t>
              </a:r>
            </a:p>
          </p:txBody>
        </p:sp>
        <p:sp>
          <p:nvSpPr>
            <p:cNvPr id="18" name="Flowchart: Direct Access Storage 17"/>
            <p:cNvSpPr/>
            <p:nvPr/>
          </p:nvSpPr>
          <p:spPr>
            <a:xfrm>
              <a:off x="986318" y="3487220"/>
              <a:ext cx="10376899" cy="1058238"/>
            </a:xfrm>
            <a:prstGeom prst="flowChartMagneticDrum">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400" dirty="0">
                  <a:solidFill>
                    <a:schemeClr val="bg1"/>
                  </a:solidFill>
                </a:rPr>
                <a:t>Yhdenvertaisesti</a:t>
              </a:r>
            </a:p>
            <a:p>
              <a:r>
                <a:rPr lang="fi-FI" sz="1400" dirty="0">
                  <a:solidFill>
                    <a:schemeClr val="bg1"/>
                  </a:solidFill>
                </a:rPr>
                <a:t>ja kestävästi</a:t>
              </a:r>
            </a:p>
          </p:txBody>
        </p:sp>
        <p:sp>
          <p:nvSpPr>
            <p:cNvPr id="19" name="Flowchart: Direct Access Storage 18"/>
            <p:cNvSpPr/>
            <p:nvPr/>
          </p:nvSpPr>
          <p:spPr>
            <a:xfrm>
              <a:off x="994883" y="5012077"/>
              <a:ext cx="10376899" cy="1058238"/>
            </a:xfrm>
            <a:prstGeom prst="flowChartMagneticDrum">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400" dirty="0">
                  <a:solidFill>
                    <a:schemeClr val="bg1"/>
                  </a:solidFill>
                </a:rPr>
                <a:t>Laadukkaasti </a:t>
              </a:r>
            </a:p>
          </p:txBody>
        </p:sp>
        <p:sp>
          <p:nvSpPr>
            <p:cNvPr id="20" name="Flowchart: Direct Access Storage 19"/>
            <p:cNvSpPr/>
            <p:nvPr/>
          </p:nvSpPr>
          <p:spPr>
            <a:xfrm rot="3931661">
              <a:off x="6925551" y="2958101"/>
              <a:ext cx="6205591" cy="1058239"/>
            </a:xfrm>
            <a:prstGeom prst="flowChartMagneticDrum">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a:solidFill>
                    <a:schemeClr val="tx1"/>
                  </a:solidFill>
                </a:rPr>
                <a:t>Monialaisesti ja koordinoidusti</a:t>
              </a:r>
            </a:p>
          </p:txBody>
        </p:sp>
        <p:sp>
          <p:nvSpPr>
            <p:cNvPr id="23" name="Flowchart: Direct Access Storage 22"/>
            <p:cNvSpPr/>
            <p:nvPr/>
          </p:nvSpPr>
          <p:spPr>
            <a:xfrm rot="3931661">
              <a:off x="5033391" y="3007761"/>
              <a:ext cx="6205590" cy="1058239"/>
            </a:xfrm>
            <a:prstGeom prst="flowChartMagneticDrum">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a:solidFill>
                    <a:schemeClr val="tx1"/>
                  </a:solidFill>
                </a:rPr>
                <a:t>Tietoon perustuen</a:t>
              </a:r>
            </a:p>
          </p:txBody>
        </p:sp>
      </p:grpSp>
      <p:sp>
        <p:nvSpPr>
          <p:cNvPr id="2" name="Tekstiruutu 1"/>
          <p:cNvSpPr txBox="1"/>
          <p:nvPr/>
        </p:nvSpPr>
        <p:spPr>
          <a:xfrm rot="16200000">
            <a:off x="-1189225" y="3291841"/>
            <a:ext cx="3507692" cy="738664"/>
          </a:xfrm>
          <a:prstGeom prst="rect">
            <a:avLst/>
          </a:prstGeom>
          <a:noFill/>
        </p:spPr>
        <p:txBody>
          <a:bodyPr wrap="none" rtlCol="0">
            <a:spAutoFit/>
          </a:bodyPr>
          <a:lstStyle/>
          <a:p>
            <a:pPr algn="ctr"/>
            <a:r>
              <a:rPr lang="fi-FI" sz="4200" b="1" dirty="0" smtClean="0"/>
              <a:t>Asiakaspinta</a:t>
            </a:r>
          </a:p>
        </p:txBody>
      </p:sp>
      <p:sp>
        <p:nvSpPr>
          <p:cNvPr id="10" name="Tekstiruutu 9"/>
          <p:cNvSpPr txBox="1"/>
          <p:nvPr/>
        </p:nvSpPr>
        <p:spPr>
          <a:xfrm>
            <a:off x="4435245" y="622016"/>
            <a:ext cx="3113353" cy="738664"/>
          </a:xfrm>
          <a:prstGeom prst="rect">
            <a:avLst/>
          </a:prstGeom>
          <a:noFill/>
        </p:spPr>
        <p:txBody>
          <a:bodyPr wrap="none" rtlCol="0">
            <a:spAutoFit/>
          </a:bodyPr>
          <a:lstStyle/>
          <a:p>
            <a:pPr algn="ctr"/>
            <a:r>
              <a:rPr lang="fi-FI" sz="4200" b="1" dirty="0" smtClean="0"/>
              <a:t>Hallinnointi</a:t>
            </a:r>
          </a:p>
        </p:txBody>
      </p:sp>
      <p:sp>
        <p:nvSpPr>
          <p:cNvPr id="11" name="Flowchart: Direct Access Storage 10"/>
          <p:cNvSpPr/>
          <p:nvPr/>
        </p:nvSpPr>
        <p:spPr>
          <a:xfrm rot="3931661">
            <a:off x="2570277" y="3236596"/>
            <a:ext cx="4654193" cy="793679"/>
          </a:xfrm>
          <a:prstGeom prst="flowChartMagneticDrum">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tx1"/>
                </a:solidFill>
              </a:rPr>
              <a:t>Digitaalisesti</a:t>
            </a:r>
            <a:endParaRPr lang="fi-FI" sz="1400" dirty="0">
              <a:solidFill>
                <a:schemeClr val="tx1"/>
              </a:solidFill>
            </a:endParaRPr>
          </a:p>
        </p:txBody>
      </p:sp>
    </p:spTree>
    <p:extLst>
      <p:ext uri="{BB962C8B-B14F-4D97-AF65-F5344CB8AC3E}">
        <p14:creationId xmlns:p14="http://schemas.microsoft.com/office/powerpoint/2010/main" val="19169869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i="1" u="sng" dirty="0" smtClean="0"/>
              <a:t>1. Saavutettavasti </a:t>
            </a:r>
            <a:r>
              <a:rPr lang="fi-FI" sz="2800" i="1" u="sng" dirty="0"/>
              <a:t>ja </a:t>
            </a:r>
            <a:r>
              <a:rPr lang="fi-FI" sz="2800" i="1" u="sng" dirty="0" smtClean="0"/>
              <a:t>asiakaslähtöisesti</a:t>
            </a:r>
            <a:endParaRPr lang="fi-FI" dirty="0"/>
          </a:p>
        </p:txBody>
      </p:sp>
      <p:sp>
        <p:nvSpPr>
          <p:cNvPr id="3" name="Sisällön paikkamerkki 2"/>
          <p:cNvSpPr>
            <a:spLocks noGrp="1"/>
          </p:cNvSpPr>
          <p:nvPr>
            <p:ph idx="1"/>
          </p:nvPr>
        </p:nvSpPr>
        <p:spPr/>
        <p:txBody>
          <a:bodyPr>
            <a:normAutofit fontScale="92500" lnSpcReduction="20000"/>
          </a:bodyPr>
          <a:lstStyle/>
          <a:p>
            <a:r>
              <a:rPr lang="fi-FI" sz="1800" i="1" dirty="0"/>
              <a:t>Pitkän tähtäimen tavoitteena on, että jokaisella on mahdollisuudet ja taidot tehdä tietoisesti suunnitelmia sekä koulutus- ja työurapäätöksiä muuttuvassa työn maailmassa.</a:t>
            </a:r>
            <a:endParaRPr lang="fi-FI" sz="1800" dirty="0"/>
          </a:p>
          <a:p>
            <a:r>
              <a:rPr lang="fi-FI" sz="1800" dirty="0" smtClean="0"/>
              <a:t>Hallituskauden </a:t>
            </a:r>
            <a:r>
              <a:rPr lang="fi-FI" sz="1800" dirty="0"/>
              <a:t>2020-2023 aikana:</a:t>
            </a:r>
          </a:p>
          <a:p>
            <a:pPr lvl="1"/>
            <a:r>
              <a:rPr lang="fi-FI" sz="1500" dirty="0" smtClean="0"/>
              <a:t>Parannetaan </a:t>
            </a:r>
            <a:r>
              <a:rPr lang="fi-FI" sz="1500" dirty="0"/>
              <a:t>kaikenikäisten yhdenvertaisia mahdollisuuksia osallistua tarvitsemiinsa tieto-, neuvonta- ja ohjauspalveluihin koko elämänkaaren ajan seuraavin keinoin:</a:t>
            </a:r>
          </a:p>
          <a:p>
            <a:pPr lvl="2"/>
            <a:r>
              <a:rPr lang="fi-FI" sz="1250" dirty="0"/>
              <a:t>lisäämällä ohjausresursseja eri sektoreilla huomioiden asiakaslähtöinen erityisryhmien tavoittaminen</a:t>
            </a:r>
          </a:p>
          <a:p>
            <a:pPr lvl="2"/>
            <a:r>
              <a:rPr lang="fi-FI" sz="1250" dirty="0"/>
              <a:t>edistämällä monikanavaista ohjausta ja kannustamalla ohjauksen järjestäjiä monipuolistamaan asiointikanavia ja -tapoja</a:t>
            </a:r>
          </a:p>
          <a:p>
            <a:pPr lvl="2"/>
            <a:r>
              <a:rPr lang="fi-FI" sz="1250" dirty="0"/>
              <a:t>lisäämällä palvelutarpeen ja osaamisen kartoittamista ohjauksen yhteydessä ja hyödyntämällä moniammatillista ja monialaista yhteistyötä yksilöllisen ohjaus-, koulutus- ja palvelupolun rakentamiseksi jatkumona.</a:t>
            </a:r>
          </a:p>
          <a:p>
            <a:pPr lvl="1"/>
            <a:r>
              <a:rPr lang="fi-FI" sz="1500" dirty="0"/>
              <a:t>Vahvistetaan kaikenikäisten urasuunnittelutaitoja koulutuksessa, työelämässä ja elämän siirtymävaiheissa </a:t>
            </a:r>
          </a:p>
          <a:p>
            <a:pPr lvl="2"/>
            <a:r>
              <a:rPr lang="fi-FI" sz="1250" dirty="0"/>
              <a:t>käynnistämällä urasuunnittelutaitojen edistämishanke</a:t>
            </a:r>
          </a:p>
          <a:p>
            <a:pPr lvl="2"/>
            <a:r>
              <a:rPr lang="fi-FI" sz="1250" dirty="0"/>
              <a:t>koordinoimalla omatoimisten urasuunnitteluvälineiden kehitystä.</a:t>
            </a:r>
          </a:p>
          <a:p>
            <a:pPr lvl="1"/>
            <a:r>
              <a:rPr lang="fi-FI" sz="1500" dirty="0"/>
              <a:t>Edistetään työelämässä tapahtuvaa osaamisen tunnistamista, hankkimista ja urasuunnittelua</a:t>
            </a:r>
          </a:p>
          <a:p>
            <a:pPr lvl="2"/>
            <a:r>
              <a:rPr lang="fi-FI" sz="1250" dirty="0"/>
              <a:t>parantamalla urasuunnittelu- ja ohjauspalvelujen saatavuutta ja hyödyntämistä työpaikoilla yhteistyössä julkisesti järjestettyjen ja työelämän palveluiden kanssa</a:t>
            </a:r>
          </a:p>
          <a:p>
            <a:pPr lvl="2"/>
            <a:r>
              <a:rPr lang="fi-FI" sz="1250" dirty="0"/>
              <a:t>kehittämällä työssä olevien osaamisen kartoittamisen ja urasuunnittelun tapoja ja välineitä, ennakointitiedon hyödyntämistä sekä lisäämällä tietoisuutta osaamisen kehittämiseen ja urasuunnitteluun.</a:t>
            </a:r>
          </a:p>
          <a:p>
            <a:pPr lvl="1"/>
            <a:r>
              <a:rPr lang="fi-FI" sz="1500" dirty="0"/>
              <a:t>Vahvistetaan alueellista yhteistyötä ja verkostoja asiakaslähtöisten palvelujen luomiseksi, mm. vahvistamalla ja vakiinnuttamalla alueellisten ELO-verkostojen toimintaa.</a:t>
            </a:r>
          </a:p>
          <a:p>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25.11.2020</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7</a:t>
            </a:fld>
            <a:endParaRPr lang="fi-FI"/>
          </a:p>
        </p:txBody>
      </p:sp>
    </p:spTree>
    <p:extLst>
      <p:ext uri="{BB962C8B-B14F-4D97-AF65-F5344CB8AC3E}">
        <p14:creationId xmlns:p14="http://schemas.microsoft.com/office/powerpoint/2010/main" val="22759599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i="1" u="sng" dirty="0" smtClean="0"/>
              <a:t>2. Digitaalisesti ja monikanavaisesti</a:t>
            </a:r>
            <a:endParaRPr lang="fi-FI" dirty="0"/>
          </a:p>
        </p:txBody>
      </p:sp>
      <p:sp>
        <p:nvSpPr>
          <p:cNvPr id="3" name="Sisällön paikkamerkki 2"/>
          <p:cNvSpPr>
            <a:spLocks noGrp="1"/>
          </p:cNvSpPr>
          <p:nvPr>
            <p:ph idx="1"/>
          </p:nvPr>
        </p:nvSpPr>
        <p:spPr/>
        <p:txBody>
          <a:bodyPr>
            <a:normAutofit/>
          </a:bodyPr>
          <a:lstStyle/>
          <a:p>
            <a:r>
              <a:rPr lang="fi-FI" i="1" dirty="0"/>
              <a:t>Pitkän tähtäimen tavoitteena on toimiva jatkuvan oppimisen digitaalinen palvelukokonaisuus, jossa ohjaus ja urasuunnittelunäkökulma ovat keskiössä palvellen sujuvasti elinikäistä oppijaa mm. tekoälyä hyödyntäen.</a:t>
            </a:r>
            <a:endParaRPr lang="fi-FI" dirty="0"/>
          </a:p>
          <a:p>
            <a:r>
              <a:rPr lang="fi-FI" dirty="0"/>
              <a:t>Hallituskauden 2020-2023 aikana:</a:t>
            </a:r>
          </a:p>
          <a:p>
            <a:pPr lvl="1"/>
            <a:r>
              <a:rPr lang="fi-FI" dirty="0"/>
              <a:t>Varmistetaan jatkuvan oppimisen digitaalisen palvelukokonaisuuden käytännön toteutus vuoteen 2023 mennessä, jossa ohjaus ja urasuunnittelunäkökulma ovat keskiössä.  Tavoitellaan toimivaa digitaalista ohjaus- ja kartoituspalvelukokonaisuutta, jossa hyödynnetään paremmin yhteistä koulutus-, työmarkkina- ja osaamistietoa.</a:t>
            </a:r>
          </a:p>
          <a:p>
            <a:pPr lvl="1"/>
            <a:r>
              <a:rPr lang="fi-FI" dirty="0"/>
              <a:t>Digitaaliset tietojärjestelmät tukevat elinikäisen ohjauksen tiedolla johtamiseen tarvittavan tiedon systemaattista kokoamista ja tuottamista, ja ne integroidaan osaksi jatkuvan oppimisen digitaalista palvelukokonaisuutta.</a:t>
            </a:r>
          </a:p>
          <a:p>
            <a:pPr lvl="1"/>
            <a:r>
              <a:rPr lang="fi-FI" dirty="0"/>
              <a:t>Ennakointitietoa hyödynnetään nykyistä paremmin ohjauspalveluissa, jotta ajantasainen ja helposti saavutettava työmarkkinatieto toimii yksilöiden, koulutuksen järjestäjien ja ohjauspalvelujen tukena.</a:t>
            </a:r>
          </a:p>
          <a:p>
            <a:pPr lvl="1"/>
            <a:r>
              <a:rPr lang="fi-FI" dirty="0"/>
              <a:t>Edistetään yksilöiden ja ohjaustyötä tekevien digitaitoja osana elinikäisen ohjauksen ja ohjauspalvelujen käytäntöjä.</a:t>
            </a:r>
          </a:p>
          <a:p>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25.11.2020</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8</a:t>
            </a:fld>
            <a:endParaRPr lang="fi-FI"/>
          </a:p>
        </p:txBody>
      </p:sp>
    </p:spTree>
    <p:extLst>
      <p:ext uri="{BB962C8B-B14F-4D97-AF65-F5344CB8AC3E}">
        <p14:creationId xmlns:p14="http://schemas.microsoft.com/office/powerpoint/2010/main" val="8422371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i="1" u="sng" dirty="0" smtClean="0"/>
              <a:t>3. Laadukkaasti</a:t>
            </a:r>
            <a:endParaRPr lang="fi-FI" dirty="0"/>
          </a:p>
        </p:txBody>
      </p:sp>
      <p:sp>
        <p:nvSpPr>
          <p:cNvPr id="3" name="Sisällön paikkamerkki 2"/>
          <p:cNvSpPr>
            <a:spLocks noGrp="1"/>
          </p:cNvSpPr>
          <p:nvPr>
            <p:ph idx="1"/>
          </p:nvPr>
        </p:nvSpPr>
        <p:spPr/>
        <p:txBody>
          <a:bodyPr/>
          <a:lstStyle/>
          <a:p>
            <a:r>
              <a:rPr lang="fi-FI" i="1" dirty="0"/>
              <a:t>Pitkän tähtäimen tavoitteena on, että ohjaustyötä tekevillä on valmiudet ja osaaminen laadukkaaseen monikanavaiseen ohjaustyöhön.</a:t>
            </a:r>
            <a:endParaRPr lang="fi-FI" dirty="0"/>
          </a:p>
          <a:p>
            <a:r>
              <a:rPr lang="fi-FI" dirty="0"/>
              <a:t>Hallituskauden 2020-2023 aikana:</a:t>
            </a:r>
          </a:p>
          <a:p>
            <a:pPr lvl="1"/>
            <a:r>
              <a:rPr lang="fi-FI" dirty="0"/>
              <a:t>Laaditaan kansalliset ohjaustyön ydin- ja erikoisosaamisten kuvaukset. </a:t>
            </a:r>
          </a:p>
          <a:p>
            <a:pPr lvl="1"/>
            <a:r>
              <a:rPr lang="fi-FI" dirty="0"/>
              <a:t>Ohjauksen ammattimaisuuden vahvistamiseksi käynnistetään ohjaajakoulutusten kokonaisarviointi, jossa tarkastellaan ohjausalan ammattilaisten osaamisvaatimuksia eri konteksteissa,  eri koulutuspolkuja ja -rakenteita sekä sisältöjä niin suomen- kuin ruotsinkielisen koulutuksen osalta. </a:t>
            </a:r>
          </a:p>
          <a:p>
            <a:pPr lvl="1"/>
            <a:r>
              <a:rPr lang="fi-FI" sz="1500" dirty="0"/>
              <a:t>Arvioidaan ohjausalan koulutusrakenteiden kehittämistarpeita. Arvioinnissa huomioidaan mm. monimuotoistuviin osaamistarpeisiin vastaaminen ja ohjaustyötä tekevien ammatillinen liikkuvuus ja jatkuva oppiminen työuran aikana. </a:t>
            </a:r>
          </a:p>
          <a:p>
            <a:pPr marL="0" indent="0">
              <a:buNone/>
            </a:pPr>
            <a:endParaRPr lang="fi-FI" dirty="0"/>
          </a:p>
          <a:p>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25.11.2020</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9</a:t>
            </a:fld>
            <a:endParaRPr lang="fi-FI"/>
          </a:p>
        </p:txBody>
      </p:sp>
    </p:spTree>
    <p:extLst>
      <p:ext uri="{BB962C8B-B14F-4D97-AF65-F5344CB8AC3E}">
        <p14:creationId xmlns:p14="http://schemas.microsoft.com/office/powerpoint/2010/main" val="385684815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_DB02_normal_FI_V____RGB">
  <a:themeElements>
    <a:clrScheme name="TEM2016">
      <a:dk1>
        <a:srgbClr val="000000"/>
      </a:dk1>
      <a:lt1>
        <a:srgbClr val="FFFFFF"/>
      </a:lt1>
      <a:dk2>
        <a:srgbClr val="001E60"/>
      </a:dk2>
      <a:lt2>
        <a:srgbClr val="D5B37A"/>
      </a:lt2>
      <a:accent1>
        <a:srgbClr val="001E60"/>
      </a:accent1>
      <a:accent2>
        <a:srgbClr val="EE2737"/>
      </a:accent2>
      <a:accent3>
        <a:srgbClr val="FF8200"/>
      </a:accent3>
      <a:accent4>
        <a:srgbClr val="F2A900"/>
      </a:accent4>
      <a:accent5>
        <a:srgbClr val="97D700"/>
      </a:accent5>
      <a:accent6>
        <a:srgbClr val="00BFB3"/>
      </a:accent6>
      <a:hlink>
        <a:srgbClr val="009CDE"/>
      </a:hlink>
      <a:folHlink>
        <a:srgbClr val="485CC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ctr">
          <a:defRPr sz="4200" b="1" dirty="0" err="1" smtClean="0">
            <a:solidFill>
              <a:schemeClr val="bg1"/>
            </a:solidFill>
          </a:defRPr>
        </a:defPPr>
      </a:lstStyle>
    </a:txDef>
  </a:objectDefaults>
  <a:extraClrSchemeLst/>
  <a:extLst>
    <a:ext uri="{05A4C25C-085E-4340-85A3-A5531E510DB2}">
      <thm15:themeFamily xmlns:thm15="http://schemas.microsoft.com/office/thememl/2012/main" name="TEM-ppt-template_normal.potx" id="{DD6C6847-E755-42B4-B35F-08DF389D6E1B}" vid="{51D59CA2-D9B6-4DAA-8489-0CA1CEF09C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Kuva" ma:contentTypeID="0x0101009148F5A04DDD49CBA7127AADA5FB792B00AADE34325A8B49CDA8BB4DB53328F214002F83B0A242B2A9418F9FEDD1844993A9" ma:contentTypeVersion="1" ma:contentTypeDescription="Lataa kuva palvelimeen." ma:contentTypeScope="" ma:versionID="49e6dc74d886946ba9d353e4735f5c49">
  <xsd:schema xmlns:xsd="http://www.w3.org/2001/XMLSchema" xmlns:xs="http://www.w3.org/2001/XMLSchema" xmlns:p="http://schemas.microsoft.com/office/2006/metadata/properties" xmlns:ns1="http://schemas.microsoft.com/sharepoint/v3" xmlns:ns2="BDCCBC3F-9D9D-4E65-B952-26073D96AC36" xmlns:ns3="http://schemas.microsoft.com/sharepoint/v3/fields" targetNamespace="http://schemas.microsoft.com/office/2006/metadata/properties" ma:root="true" ma:fieldsID="2011c9569c78f14a10daa64c5e65ba59" ns1:_="" ns2:_="" ns3:_="">
    <xsd:import namespace="http://schemas.microsoft.com/sharepoint/v3"/>
    <xsd:import namespace="BDCCBC3F-9D9D-4E65-B952-26073D96AC36"/>
    <xsd:import namespace="http://schemas.microsoft.com/sharepoint/v3/fields"/>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polku" ma:hidden="true" ma:list="Docs" ma:internalName="FileRef" ma:readOnly="true" ma:showField="FullUrl">
      <xsd:simpleType>
        <xsd:restriction base="dms:Lookup"/>
      </xsd:simpleType>
    </xsd:element>
    <xsd:element name="File_x0020_Type" ma:index="9" nillable="true" ma:displayName="Tiedostotyyppi" ma:hidden="true" ma:internalName="File_x0020_Type" ma:readOnly="true">
      <xsd:simpleType>
        <xsd:restriction base="dms:Text"/>
      </xsd:simpleType>
    </xsd:element>
    <xsd:element name="HTML_x0020_File_x0020_Type" ma:index="10" nillable="true" ma:displayName="HTML-tiedostotyyppi" ma:hidden="true" ma:internalName="HTML_x0020_File_x0020_Type" ma:readOnly="true">
      <xsd:simpleType>
        <xsd:restriction base="dms:Text"/>
      </xsd:simpleType>
    </xsd:element>
    <xsd:element name="FSObjType" ma:index="11" nillable="true" ma:displayName="Kohteen tyyppi" ma:hidden="true" ma:list="Docs" ma:internalName="FSObjType" ma:readOnly="true" ma:showField="FSType">
      <xsd:simpleType>
        <xsd:restriction base="dms:Lookup"/>
      </xsd:simpleType>
    </xsd:element>
    <xsd:element name="PublishingStartDate" ma:index="27" nillable="true" ma:displayName="Ajoituksen alkamispäivämäärä" ma:description="" ma:hidden="true" ma:internalName="PublishingStartDate">
      <xsd:simpleType>
        <xsd:restriction base="dms:Unknown"/>
      </xsd:simpleType>
    </xsd:element>
    <xsd:element name="PublishingExpirationDate" ma:index="28" nillable="true" ma:displayName="Ajoituksen päättymispäivämäärä"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CCBC3F-9D9D-4E65-B952-26073D96AC36" elementFormDefault="qualified">
    <xsd:import namespace="http://schemas.microsoft.com/office/2006/documentManagement/types"/>
    <xsd:import namespace="http://schemas.microsoft.com/office/infopath/2007/PartnerControls"/>
    <xsd:element name="ThumbnailExists" ma:index="18" nillable="true" ma:displayName="Pikkukuva on olemassa" ma:default="FALSE" ma:hidden="true" ma:internalName="ThumbnailExists" ma:readOnly="true">
      <xsd:simpleType>
        <xsd:restriction base="dms:Boolean"/>
      </xsd:simpleType>
    </xsd:element>
    <xsd:element name="PreviewExists" ma:index="19" nillable="true" ma:displayName="Esikatselu on olemassa" ma:default="FALSE" ma:hidden="true" ma:internalName="PreviewExists" ma:readOnly="true">
      <xsd:simpleType>
        <xsd:restriction base="dms:Boolean"/>
      </xsd:simpleType>
    </xsd:element>
    <xsd:element name="ImageWidth" ma:index="20" nillable="true" ma:displayName="Leveys" ma:internalName="ImageWidth" ma:readOnly="true">
      <xsd:simpleType>
        <xsd:restriction base="dms:Unknown"/>
      </xsd:simpleType>
    </xsd:element>
    <xsd:element name="ImageHeight" ma:index="22" nillable="true" ma:displayName="Korkeus" ma:internalName="ImageHeight" ma:readOnly="true">
      <xsd:simpleType>
        <xsd:restriction base="dms:Unknown"/>
      </xsd:simpleType>
    </xsd:element>
    <xsd:element name="ImageCreateDate" ma:index="25" nillable="true" ma:displayName="Kuvattu"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Tekijänoikeus" ma:internalName="wic_System_Copyright">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Tekijä"/>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ma:index="23" ma:displayName="Kommentit"/>
        <xsd:element name="keywords" minOccurs="0" maxOccurs="1" type="xsd:string" ma:index="14" ma:displayName="Avainsanat"/>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DCCBC3F-9D9D-4E65-B952-26073D96AC36" xsi:nil="true"/>
    <wic_System_Copyright xmlns="http://schemas.microsoft.com/sharepoint/v3/fields" xsi:nil="true"/>
  </documentManagement>
</p:properties>
</file>

<file path=customXml/itemProps1.xml><?xml version="1.0" encoding="utf-8"?>
<ds:datastoreItem xmlns:ds="http://schemas.openxmlformats.org/officeDocument/2006/customXml" ds:itemID="{71A15ABC-C218-4548-B85A-1B0C7FF658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DCCBC3F-9D9D-4E65-B952-26073D96AC36"/>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864913E-A1DE-4D05-AF8F-F801DDF0C613}">
  <ds:schemaRefs>
    <ds:schemaRef ds:uri="http://schemas.microsoft.com/sharepoint/v3/contenttype/forms"/>
  </ds:schemaRefs>
</ds:datastoreItem>
</file>

<file path=customXml/itemProps3.xml><?xml version="1.0" encoding="utf-8"?>
<ds:datastoreItem xmlns:ds="http://schemas.openxmlformats.org/officeDocument/2006/customXml" ds:itemID="{9D4977A7-889C-4615-BBDA-338D2256BCD9}">
  <ds:schemaRefs>
    <ds:schemaRef ds:uri="http://purl.org/dc/terms/"/>
    <ds:schemaRef ds:uri="BDCCBC3F-9D9D-4E65-B952-26073D96AC36"/>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schemas.microsoft.com/sharepoint/v3"/>
    <ds:schemaRef ds:uri="http://schemas.microsoft.com/sharepoint/v3/field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TEM_DB02_normal_FI_V____RGB</Template>
  <TotalTime>5768</TotalTime>
  <Words>1771</Words>
  <Application>Microsoft Office PowerPoint</Application>
  <PresentationFormat>On-screen Show (4:3)</PresentationFormat>
  <Paragraphs>190</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Arial Narrow</vt:lpstr>
      <vt:lpstr>Calibri</vt:lpstr>
      <vt:lpstr>TEM_DB02_normal_FI_V____RGB</vt:lpstr>
      <vt:lpstr>Elinikäisen ohjauksen strategia 2020-2023</vt:lpstr>
      <vt:lpstr>Elinikäisen ohjauksen strategia tarkastelee laajasti koko urasuunnittelun kokonaisuutta</vt:lpstr>
      <vt:lpstr>PowerPoint Presentation</vt:lpstr>
      <vt:lpstr>Elinikäisen ohjauksen keskeiset haasteet (strategiatyön esiselvityksessä tunnistettua)</vt:lpstr>
      <vt:lpstr>Elinikäisen ohjauksen strategiset tavoitteet</vt:lpstr>
      <vt:lpstr>PowerPoint Presentation</vt:lpstr>
      <vt:lpstr>1. Saavutettavasti ja asiakaslähtöisesti</vt:lpstr>
      <vt:lpstr>2. Digitaalisesti ja monikanavaisesti</vt:lpstr>
      <vt:lpstr>3. Laadukkaasti</vt:lpstr>
      <vt:lpstr>4. Yhdenvertaisesti ja kestävästi</vt:lpstr>
      <vt:lpstr>5. Monialaisesti ja koordinoidusti</vt:lpstr>
      <vt:lpstr>6. Tietoon perustuen</vt:lpstr>
      <vt:lpstr>Strategian toteutumisen seuranta</vt:lpstr>
    </vt:vector>
  </TitlesOfParts>
  <Company>VIP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PowerPoint-pohja A4</dc:title>
  <dc:creator>Riitta Elo</dc:creator>
  <cp:keywords/>
  <dc:description/>
  <cp:lastModifiedBy>Vuorinen, Raimo</cp:lastModifiedBy>
  <cp:revision>378</cp:revision>
  <cp:lastPrinted>2019-09-23T09:05:17Z</cp:lastPrinted>
  <dcterms:created xsi:type="dcterms:W3CDTF">2016-06-23T07:16:05Z</dcterms:created>
  <dcterms:modified xsi:type="dcterms:W3CDTF">2020-11-25T07:58:38Z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0x0101009148F5A04DDD49CBA7127AADA5FB792B00AADE34325A8B49CDA8BB4DB53328F214002F83B0A242B2A9418F9FEDD1844993A9</vt:lpwstr>
  </property>
</Properties>
</file>