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2969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srgbClr val="FFFFFF"/>
                </a:solidFill>
              </a:endParaRPr>
            </a:p>
          </p:txBody>
        </p:sp>
        <p:sp>
          <p:nvSpPr>
            <p:cNvPr id="2970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srgbClr val="FFFFFF"/>
                </a:solidFill>
              </a:endParaRPr>
            </a:p>
          </p:txBody>
        </p:sp>
        <p:sp>
          <p:nvSpPr>
            <p:cNvPr id="2970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srgbClr val="FFFFFF"/>
                </a:solidFill>
              </a:endParaRPr>
            </a:p>
          </p:txBody>
        </p:sp>
        <p:sp>
          <p:nvSpPr>
            <p:cNvPr id="2970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srgbClr val="FFFFFF"/>
                </a:solidFill>
              </a:endParaRPr>
            </a:p>
          </p:txBody>
        </p:sp>
        <p:sp>
          <p:nvSpPr>
            <p:cNvPr id="29703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srgbClr val="FFFFFF"/>
                </a:solidFill>
              </a:endParaRPr>
            </a:p>
          </p:txBody>
        </p:sp>
        <p:sp>
          <p:nvSpPr>
            <p:cNvPr id="29704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srgbClr val="FFFFFF"/>
                </a:solidFill>
              </a:endParaRPr>
            </a:p>
          </p:txBody>
        </p:sp>
        <p:sp>
          <p:nvSpPr>
            <p:cNvPr id="29705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srgbClr val="FFFFFF"/>
                </a:solidFill>
              </a:endParaRPr>
            </a:p>
          </p:txBody>
        </p:sp>
      </p:grpSp>
      <p:sp>
        <p:nvSpPr>
          <p:cNvPr id="2970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fi-FI" noProof="0" smtClean="0"/>
              <a:t>Click to edit Master title style</a:t>
            </a:r>
          </a:p>
        </p:txBody>
      </p:sp>
      <p:sp>
        <p:nvSpPr>
          <p:cNvPr id="2970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fi-FI" noProof="0" smtClean="0"/>
              <a:t>Click to edit Master subtitle style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i-FI">
              <a:solidFill>
                <a:srgbClr val="FFFFFF"/>
              </a:solidFill>
            </a:endParaRPr>
          </a:p>
        </p:txBody>
      </p:sp>
      <p:sp>
        <p:nvSpPr>
          <p:cNvPr id="29709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i-FI">
              <a:solidFill>
                <a:srgbClr val="FFFFFF"/>
              </a:solidFill>
            </a:endParaRPr>
          </a:p>
        </p:txBody>
      </p:sp>
      <p:sp>
        <p:nvSpPr>
          <p:cNvPr id="29710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70AEEC7-BF6B-4253-8168-C89CAC7BB0C3}" type="slidenum">
              <a:rPr lang="en-US" altLang="fi-FI">
                <a:solidFill>
                  <a:srgbClr val="FFFFFF"/>
                </a:solidFill>
              </a:rPr>
              <a:pPr/>
              <a:t>‹#›</a:t>
            </a:fld>
            <a:endParaRPr lang="en-US" alt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052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i-FI">
              <a:solidFill>
                <a:srgbClr val="FFFFFF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i-FI">
              <a:solidFill>
                <a:srgbClr val="FFFFFF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76237-526B-4372-BF7B-5C8843870664}" type="slidenum">
              <a:rPr lang="en-US" altLang="fi-FI">
                <a:solidFill>
                  <a:srgbClr val="FFFFFF"/>
                </a:solidFill>
              </a:rPr>
              <a:pPr/>
              <a:t>‹#›</a:t>
            </a:fld>
            <a:endParaRPr lang="en-US" alt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67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i-FI">
              <a:solidFill>
                <a:srgbClr val="FFFFFF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i-FI">
              <a:solidFill>
                <a:srgbClr val="FFFFFF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50BAB-D301-45FC-95BF-4164D80BB2FB}" type="slidenum">
              <a:rPr lang="en-US" altLang="fi-FI">
                <a:solidFill>
                  <a:srgbClr val="FFFFFF"/>
                </a:solidFill>
              </a:rPr>
              <a:pPr/>
              <a:t>‹#›</a:t>
            </a:fld>
            <a:endParaRPr lang="en-US" alt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540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i-FI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0E1EF-9393-44AC-A97D-C5FB81438B01}" type="slidenum">
              <a:rPr lang="en-US" altLang="fi-FI">
                <a:solidFill>
                  <a:srgbClr val="000000"/>
                </a:solidFill>
              </a:rPr>
              <a:pPr/>
              <a:t>‹#›</a:t>
            </a:fld>
            <a:endParaRPr lang="en-US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430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i-FI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4EE8B-96F1-4805-840C-3D7D93CD4A83}" type="slidenum">
              <a:rPr lang="en-US" altLang="fi-FI">
                <a:solidFill>
                  <a:srgbClr val="000000"/>
                </a:solidFill>
              </a:rPr>
              <a:pPr/>
              <a:t>‹#›</a:t>
            </a:fld>
            <a:endParaRPr lang="en-US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449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i-FI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2BF67-F799-401F-9673-755910B0F314}" type="slidenum">
              <a:rPr lang="en-US" altLang="fi-FI">
                <a:solidFill>
                  <a:srgbClr val="000000"/>
                </a:solidFill>
              </a:rPr>
              <a:pPr/>
              <a:t>‹#›</a:t>
            </a:fld>
            <a:endParaRPr lang="en-US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165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i-FI">
              <a:solidFill>
                <a:srgbClr val="000000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i-FI">
              <a:solidFill>
                <a:srgbClr val="000000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641D8-E1D7-48AE-9A5A-04AB8DBD3EDD}" type="slidenum">
              <a:rPr lang="en-US" altLang="fi-FI">
                <a:solidFill>
                  <a:srgbClr val="000000"/>
                </a:solidFill>
              </a:rPr>
              <a:pPr/>
              <a:t>‹#›</a:t>
            </a:fld>
            <a:endParaRPr lang="en-US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694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i-FI">
              <a:solidFill>
                <a:srgbClr val="000000"/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i-FI">
              <a:solidFill>
                <a:srgbClr val="000000"/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38E406-AFBD-4802-8049-C23D9F11B294}" type="slidenum">
              <a:rPr lang="en-US" altLang="fi-FI">
                <a:solidFill>
                  <a:srgbClr val="000000"/>
                </a:solidFill>
              </a:rPr>
              <a:pPr/>
              <a:t>‹#›</a:t>
            </a:fld>
            <a:endParaRPr lang="en-US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015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i-FI">
              <a:solidFill>
                <a:srgbClr val="000000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CDFFE-84F0-4818-89D1-A401C4B35939}" type="slidenum">
              <a:rPr lang="en-US" altLang="fi-FI">
                <a:solidFill>
                  <a:srgbClr val="000000"/>
                </a:solidFill>
              </a:rPr>
              <a:pPr/>
              <a:t>‹#›</a:t>
            </a:fld>
            <a:endParaRPr lang="en-US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558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i-FI">
              <a:solidFill>
                <a:srgbClr val="000000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i-FI">
              <a:solidFill>
                <a:srgbClr val="00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27910-D3B9-4A9C-AD32-DA463514FD92}" type="slidenum">
              <a:rPr lang="en-US" altLang="fi-FI">
                <a:solidFill>
                  <a:srgbClr val="000000"/>
                </a:solidFill>
              </a:rPr>
              <a:pPr/>
              <a:t>‹#›</a:t>
            </a:fld>
            <a:endParaRPr lang="en-US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6893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i-FI">
              <a:solidFill>
                <a:srgbClr val="000000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i-FI">
              <a:solidFill>
                <a:srgbClr val="000000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7F738-7474-456B-B52E-F2FDA95353A6}" type="slidenum">
              <a:rPr lang="en-US" altLang="fi-FI">
                <a:solidFill>
                  <a:srgbClr val="000000"/>
                </a:solidFill>
              </a:rPr>
              <a:pPr/>
              <a:t>‹#›</a:t>
            </a:fld>
            <a:endParaRPr lang="en-US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087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i-FI">
              <a:solidFill>
                <a:srgbClr val="FFFFFF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i-FI">
              <a:solidFill>
                <a:srgbClr val="FFFFFF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315AB-4572-41FD-B019-C3BD410E4D99}" type="slidenum">
              <a:rPr lang="en-US" altLang="fi-FI">
                <a:solidFill>
                  <a:srgbClr val="FFFFFF"/>
                </a:solidFill>
              </a:rPr>
              <a:pPr/>
              <a:t>‹#›</a:t>
            </a:fld>
            <a:endParaRPr lang="en-US" alt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6602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i-FI">
              <a:solidFill>
                <a:srgbClr val="000000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i-FI">
              <a:solidFill>
                <a:srgbClr val="000000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AACDA-01C1-4036-90D0-ABB5D4BD8F1D}" type="slidenum">
              <a:rPr lang="en-US" altLang="fi-FI">
                <a:solidFill>
                  <a:srgbClr val="000000"/>
                </a:solidFill>
              </a:rPr>
              <a:pPr/>
              <a:t>‹#›</a:t>
            </a:fld>
            <a:endParaRPr lang="en-US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4666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i-FI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6838F-B2F9-4400-BE14-0AC2353F6CAC}" type="slidenum">
              <a:rPr lang="en-US" altLang="fi-FI">
                <a:solidFill>
                  <a:srgbClr val="000000"/>
                </a:solidFill>
              </a:rPr>
              <a:pPr/>
              <a:t>‹#›</a:t>
            </a:fld>
            <a:endParaRPr lang="en-US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8852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i-FI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i-FI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72313-DAA9-4F4B-810E-46EF2BD4C4B1}" type="slidenum">
              <a:rPr lang="en-US" altLang="fi-FI">
                <a:solidFill>
                  <a:srgbClr val="000000"/>
                </a:solidFill>
              </a:rPr>
              <a:pPr/>
              <a:t>‹#›</a:t>
            </a:fld>
            <a:endParaRPr lang="en-US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796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 yhdysviiv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Otsikk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9" name="Alaotsikk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i-FI" smtClean="0"/>
              <a:t>Muokkaa alaotsikon perustyyliä napsautt.</a:t>
            </a:r>
            <a:endParaRPr kumimoji="0" lang="en-US"/>
          </a:p>
        </p:txBody>
      </p:sp>
      <p:sp>
        <p:nvSpPr>
          <p:cNvPr id="16" name="Päivämäärän paikkamerkki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9/10/2017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Dian numeron paikkamerkki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15C064-DD44-4CAC-873E-2D1F54821676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7952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tsikk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27" name="Sisällön paikkamerkk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25" name="Päivämäärän paikkamerkki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9/10/2017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Alatunnisteen paikkamerk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Dian numeron paikkamerkki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15C064-DD44-4CAC-873E-2D1F54821676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2992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 yhdysviiv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kstin paikkamerkki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19" name="Päivämäärän paikkamerkki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9/10/2017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Alatunnisteen paikkamerk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Dian numeron paikkamerkki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454515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tsikk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14" name="Sisällön paikkamerkk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13" name="Sisällön paikkamerkk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21" name="Päivämäärän paikkamerkki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9/10/2017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Dian numeron paikkamerkki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7950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tsikk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13" name="Tekstin paikkamerkki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25" name="Tekstin paikkamerkki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28" name="Sisällön paikkamerkk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10" name="Päivämäärän paikkamerkki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9/10/2017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A15C064-DD44-4CAC-873E-2D1F54821676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Suora yhdysviiv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8154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tsikk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12" name="Päivämäärän paikkamerkki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9/10/2017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Alatunnisteen paikkamerk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0742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9/10/2017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Alatunnisteen paikkamerk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583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i-FI">
              <a:solidFill>
                <a:srgbClr val="FFFFFF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i-FI">
              <a:solidFill>
                <a:srgbClr val="FFFFFF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98554-0814-490C-A050-6C1AAADA2FE8}" type="slidenum">
              <a:rPr lang="en-US" altLang="fi-FI">
                <a:solidFill>
                  <a:srgbClr val="FFFFFF"/>
                </a:solidFill>
              </a:rPr>
              <a:pPr/>
              <a:t>‹#›</a:t>
            </a:fld>
            <a:endParaRPr lang="en-US" alt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2885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 yhdysviiv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tsikk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26" name="Tekstin paikkamerkki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14" name="Sisällön paikkamerkk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25" name="Päivämäärän paikkamerkki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9/10/2017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Alatunnisteen paikkamerk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0248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uvan paikkamerkki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i-FI" smtClean="0"/>
              <a:t>Lisää kuva napsauttamalla kuvaketta</a:t>
            </a:r>
            <a:endParaRPr kumimoji="0" lang="en-US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9/10/2017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Dian numeron paikkamerkki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Otsikk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26" name="Tekstin paikkamerkki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5524595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9/10/2017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8142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9/10/2017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705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i-FI">
              <a:solidFill>
                <a:srgbClr val="FFFFFF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i-FI">
              <a:solidFill>
                <a:srgbClr val="FFFFFF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A960C-94E8-4386-B8B9-47D36D826714}" type="slidenum">
              <a:rPr lang="en-US" altLang="fi-FI">
                <a:solidFill>
                  <a:srgbClr val="FFFFFF"/>
                </a:solidFill>
              </a:rPr>
              <a:pPr/>
              <a:t>‹#›</a:t>
            </a:fld>
            <a:endParaRPr lang="en-US" alt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027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i-FI">
              <a:solidFill>
                <a:srgbClr val="FFFFFF"/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i-FI">
              <a:solidFill>
                <a:srgbClr val="FFFFFF"/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EA59A-C594-4F96-93FE-26A879D5CC59}" type="slidenum">
              <a:rPr lang="en-US" altLang="fi-FI">
                <a:solidFill>
                  <a:srgbClr val="FFFFFF"/>
                </a:solidFill>
              </a:rPr>
              <a:pPr/>
              <a:t>‹#›</a:t>
            </a:fld>
            <a:endParaRPr lang="en-US" alt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2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i-FI">
              <a:solidFill>
                <a:srgbClr val="FFFFFF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i-FI">
              <a:solidFill>
                <a:srgbClr val="FFFFFF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509201-D5D7-4893-9902-1911F20CBC0D}" type="slidenum">
              <a:rPr lang="en-US" altLang="fi-FI">
                <a:solidFill>
                  <a:srgbClr val="FFFFFF"/>
                </a:solidFill>
              </a:rPr>
              <a:pPr/>
              <a:t>‹#›</a:t>
            </a:fld>
            <a:endParaRPr lang="en-US" alt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529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i-FI">
              <a:solidFill>
                <a:srgbClr val="FFFFFF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i-FI">
              <a:solidFill>
                <a:srgbClr val="FFFFFF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481AE-2AC2-4DD9-89D8-55E07BDD4E82}" type="slidenum">
              <a:rPr lang="en-US" altLang="fi-FI">
                <a:solidFill>
                  <a:srgbClr val="FFFFFF"/>
                </a:solidFill>
              </a:rPr>
              <a:pPr/>
              <a:t>‹#›</a:t>
            </a:fld>
            <a:endParaRPr lang="en-US" alt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924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i-FI">
              <a:solidFill>
                <a:srgbClr val="FFFFFF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i-FI">
              <a:solidFill>
                <a:srgbClr val="FFFFFF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E328ED-0037-4CC6-8F8C-CB2E9FBD01EA}" type="slidenum">
              <a:rPr lang="en-US" altLang="fi-FI">
                <a:solidFill>
                  <a:srgbClr val="FFFFFF"/>
                </a:solidFill>
              </a:rPr>
              <a:pPr/>
              <a:t>‹#›</a:t>
            </a:fld>
            <a:endParaRPr lang="en-US" alt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558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i-FI">
              <a:solidFill>
                <a:srgbClr val="FFFFFF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i-FI">
              <a:solidFill>
                <a:srgbClr val="FFFFFF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6DA9E-8C4F-449D-8AC6-3D8CA8A0B15E}" type="slidenum">
              <a:rPr lang="en-US" altLang="fi-FI">
                <a:solidFill>
                  <a:srgbClr val="FFFFFF"/>
                </a:solidFill>
              </a:rPr>
              <a:pPr/>
              <a:t>‹#›</a:t>
            </a:fld>
            <a:endParaRPr lang="en-US" alt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250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2867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srgbClr val="FFFFFF"/>
                </a:solidFill>
              </a:endParaRPr>
            </a:p>
          </p:txBody>
        </p:sp>
        <p:sp>
          <p:nvSpPr>
            <p:cNvPr id="2867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srgbClr val="FFFFFF"/>
                </a:solidFill>
              </a:endParaRPr>
            </a:p>
          </p:txBody>
        </p:sp>
        <p:sp>
          <p:nvSpPr>
            <p:cNvPr id="2867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srgbClr val="FFFFFF"/>
                </a:solidFill>
              </a:endParaRPr>
            </a:p>
          </p:txBody>
        </p:sp>
        <p:sp>
          <p:nvSpPr>
            <p:cNvPr id="2867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srgbClr val="FFFFFF"/>
                </a:solidFill>
              </a:endParaRPr>
            </a:p>
          </p:txBody>
        </p:sp>
        <p:sp>
          <p:nvSpPr>
            <p:cNvPr id="2867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srgbClr val="FFFFFF"/>
                </a:solidFill>
              </a:endParaRPr>
            </a:p>
          </p:txBody>
        </p:sp>
        <p:sp>
          <p:nvSpPr>
            <p:cNvPr id="2868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srgbClr val="FFFFFF"/>
                </a:solidFill>
              </a:endParaRPr>
            </a:p>
          </p:txBody>
        </p:sp>
        <p:sp>
          <p:nvSpPr>
            <p:cNvPr id="2868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srgbClr val="FFFFFF"/>
                </a:solidFill>
              </a:endParaRPr>
            </a:p>
          </p:txBody>
        </p:sp>
      </p:grpSp>
      <p:sp>
        <p:nvSpPr>
          <p:cNvPr id="2868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/>
              <a:t>Click to edit Master title style</a:t>
            </a:r>
          </a:p>
        </p:txBody>
      </p:sp>
      <p:sp>
        <p:nvSpPr>
          <p:cNvPr id="2868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/>
              <a:t>Click to edit Master text styles</a:t>
            </a:r>
          </a:p>
          <a:p>
            <a:pPr lvl="1"/>
            <a:r>
              <a:rPr lang="en-US" altLang="fi-FI" smtClean="0"/>
              <a:t>Second level</a:t>
            </a:r>
          </a:p>
          <a:p>
            <a:pPr lvl="2"/>
            <a:r>
              <a:rPr lang="en-US" altLang="fi-FI" smtClean="0"/>
              <a:t>Third level</a:t>
            </a:r>
          </a:p>
          <a:p>
            <a:pPr lvl="3"/>
            <a:r>
              <a:rPr lang="en-US" altLang="fi-FI" smtClean="0"/>
              <a:t>Fourth level</a:t>
            </a:r>
          </a:p>
          <a:p>
            <a:pPr lvl="4"/>
            <a:r>
              <a:rPr lang="en-US" altLang="fi-FI" smtClean="0"/>
              <a:t>Fifth level</a:t>
            </a:r>
          </a:p>
        </p:txBody>
      </p:sp>
      <p:sp>
        <p:nvSpPr>
          <p:cNvPr id="2868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fi-FI" smtClean="0">
              <a:solidFill>
                <a:srgbClr val="FFFFFF"/>
              </a:solidFill>
            </a:endParaRPr>
          </a:p>
        </p:txBody>
      </p:sp>
      <p:sp>
        <p:nvSpPr>
          <p:cNvPr id="2868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fi-FI" smtClean="0">
              <a:solidFill>
                <a:srgbClr val="FFFFFF"/>
              </a:solidFill>
            </a:endParaRPr>
          </a:p>
        </p:txBody>
      </p:sp>
      <p:sp>
        <p:nvSpPr>
          <p:cNvPr id="2868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4F1484-95F4-4DE4-89F6-C9063AD6C290}" type="slidenum">
              <a:rPr lang="en-US" altLang="fi-FI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fi-FI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1857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/>
              <a:t>Click to edit Master text styles</a:t>
            </a:r>
          </a:p>
          <a:p>
            <a:pPr lvl="1"/>
            <a:r>
              <a:rPr lang="en-US" altLang="fi-FI" smtClean="0"/>
              <a:t>Second level</a:t>
            </a:r>
          </a:p>
          <a:p>
            <a:pPr lvl="2"/>
            <a:r>
              <a:rPr lang="en-US" altLang="fi-FI" smtClean="0"/>
              <a:t>Third level</a:t>
            </a:r>
          </a:p>
          <a:p>
            <a:pPr lvl="3"/>
            <a:r>
              <a:rPr lang="en-US" altLang="fi-FI" smtClean="0"/>
              <a:t>Fourth level</a:t>
            </a:r>
          </a:p>
          <a:p>
            <a:pPr lvl="4"/>
            <a:r>
              <a:rPr lang="en-US" altLang="fi-FI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fi-FI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fi-FI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C73CCA-3351-44A3-9AB3-EB56123578DC}" type="slidenum">
              <a:rPr lang="en-US" altLang="fi-FI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fi-FI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055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6000">
              <a:srgbClr val="000040"/>
            </a:gs>
            <a:gs pos="11000">
              <a:srgbClr val="400040"/>
            </a:gs>
            <a:gs pos="16000">
              <a:srgbClr val="8F0040"/>
            </a:gs>
            <a:gs pos="29000">
              <a:srgbClr val="F27300"/>
            </a:gs>
            <a:gs pos="62000">
              <a:srgbClr val="FFBF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 yhdysviiv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  <a:p>
            <a:pPr lvl="1" eaLnBrk="1" latinLnBrk="0" hangingPunct="1"/>
            <a:r>
              <a:rPr kumimoji="0" lang="fi-FI" smtClean="0"/>
              <a:t>toinen taso</a:t>
            </a:r>
          </a:p>
          <a:p>
            <a:pPr lvl="2" eaLnBrk="1" latinLnBrk="0" hangingPunct="1"/>
            <a:r>
              <a:rPr kumimoji="0" lang="fi-FI" smtClean="0"/>
              <a:t>kolmas taso</a:t>
            </a:r>
          </a:p>
          <a:p>
            <a:pPr lvl="3" eaLnBrk="1" latinLnBrk="0" hangingPunct="1"/>
            <a:r>
              <a:rPr kumimoji="0" lang="fi-FI" smtClean="0"/>
              <a:t>neljäs taso</a:t>
            </a:r>
          </a:p>
          <a:p>
            <a:pPr lvl="4" eaLnBrk="1" latinLnBrk="0" hangingPunct="1"/>
            <a:r>
              <a:rPr kumimoji="0" lang="fi-FI" smtClean="0"/>
              <a:t>viides taso</a:t>
            </a:r>
            <a:endParaRPr kumimoji="0" lang="en-US"/>
          </a:p>
        </p:txBody>
      </p:sp>
      <p:sp>
        <p:nvSpPr>
          <p:cNvPr id="11" name="Päivämäärän paikkamerkki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4CBEAF9-9E58-4CC8-A6FF-6DD8A58DEEA4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9/10/2017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Alatunnisteen paikkamerk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15C064-DD44-4CAC-873E-2D1F54821676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Otsikon paikkamerkki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9" name="Suora yhdysviiv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uora yhdysviiv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88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inglink.com/scene/815260212163248128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i-FI" dirty="0" err="1" smtClean="0"/>
              <a:t>Ritarit</a:t>
            </a:r>
            <a:endParaRPr lang="en-US" altLang="fi-FI" dirty="0"/>
          </a:p>
        </p:txBody>
      </p:sp>
      <p:pic>
        <p:nvPicPr>
          <p:cNvPr id="2056" name="Picture 8" descr="6178-medieval-knight-on-horse-figurin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95400"/>
            <a:ext cx="4244975" cy="534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93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481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-299311"/>
            <a:ext cx="10764688" cy="715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43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5842" name="Picture 2" descr="Image result for shield craf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8924925" cy="593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84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bg1"/>
                </a:solidFill>
              </a:rPr>
              <a:t>Vaakunan suunnittelu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Vaakunan </a:t>
            </a:r>
            <a:r>
              <a:rPr lang="fi-FI" dirty="0"/>
              <a:t>suunnittelussa peruslähtökohtana on selkeys ja näkyvyys. </a:t>
            </a:r>
            <a:endParaRPr lang="fi-FI" dirty="0" smtClean="0"/>
          </a:p>
          <a:p>
            <a:r>
              <a:rPr lang="fi-FI" dirty="0"/>
              <a:t>V</a:t>
            </a:r>
            <a:r>
              <a:rPr lang="fi-FI" dirty="0" smtClean="0"/>
              <a:t>aakunan </a:t>
            </a:r>
            <a:r>
              <a:rPr lang="fi-FI" dirty="0"/>
              <a:t>on oltava sellainen, että se on tunnistettavissa nuolenkantaman (200 m) päästä. </a:t>
            </a:r>
            <a:endParaRPr lang="fi-FI" dirty="0" smtClean="0"/>
          </a:p>
          <a:p>
            <a:r>
              <a:rPr lang="fi-FI" dirty="0" smtClean="0"/>
              <a:t>Pyritään käyttämään vain 2-5 eri väriä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9739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altLang="fi-FI" sz="4000" dirty="0" err="1" smtClean="0"/>
              <a:t>Työvaiheet</a:t>
            </a:r>
            <a:endParaRPr lang="en-US" altLang="fi-FI" sz="4000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731696" cy="48768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altLang="fi-FI" dirty="0" err="1" smtClean="0"/>
              <a:t>Valitse</a:t>
            </a:r>
            <a:r>
              <a:rPr lang="en-US" altLang="fi-FI" dirty="0" smtClean="0"/>
              <a:t> </a:t>
            </a:r>
            <a:r>
              <a:rPr lang="en-US" altLang="fi-FI" dirty="0" err="1" smtClean="0"/>
              <a:t>mieleisesi</a:t>
            </a:r>
            <a:r>
              <a:rPr lang="en-US" altLang="fi-FI" dirty="0" smtClean="0"/>
              <a:t> </a:t>
            </a:r>
            <a:r>
              <a:rPr lang="en-US" altLang="fi-FI" dirty="0" err="1" smtClean="0"/>
              <a:t>kaava</a:t>
            </a:r>
            <a:r>
              <a:rPr lang="en-US" altLang="fi-FI" dirty="0" smtClean="0"/>
              <a:t> </a:t>
            </a:r>
            <a:r>
              <a:rPr lang="en-US" altLang="fi-FI" dirty="0" err="1" smtClean="0"/>
              <a:t>vaakunapohjaksi</a:t>
            </a:r>
            <a:endParaRPr lang="en-US" altLang="fi-FI" dirty="0" smtClean="0"/>
          </a:p>
          <a:p>
            <a:pPr marL="609600" indent="-609600">
              <a:buFontTx/>
              <a:buAutoNum type="arabicPeriod"/>
            </a:pPr>
            <a:r>
              <a:rPr lang="en-US" altLang="fi-FI" dirty="0" err="1" smtClean="0"/>
              <a:t>Suunnittele</a:t>
            </a:r>
            <a:r>
              <a:rPr lang="en-US" altLang="fi-FI" dirty="0" smtClean="0"/>
              <a:t> </a:t>
            </a:r>
            <a:r>
              <a:rPr lang="en-US" altLang="fi-FI" dirty="0" err="1" smtClean="0"/>
              <a:t>vaakuna</a:t>
            </a:r>
            <a:r>
              <a:rPr lang="en-US" altLang="fi-FI" dirty="0" smtClean="0"/>
              <a:t> </a:t>
            </a:r>
            <a:r>
              <a:rPr lang="en-US" altLang="fi-FI" dirty="0" err="1" smtClean="0"/>
              <a:t>suttupaperille</a:t>
            </a:r>
            <a:endParaRPr lang="en-US" altLang="fi-FI" dirty="0"/>
          </a:p>
          <a:p>
            <a:pPr marL="609600" indent="-609600">
              <a:buFontTx/>
              <a:buAutoNum type="arabicPeriod"/>
            </a:pPr>
            <a:r>
              <a:rPr lang="en-US" altLang="fi-FI" dirty="0" err="1" smtClean="0"/>
              <a:t>Leikataan</a:t>
            </a:r>
            <a:r>
              <a:rPr lang="en-US" altLang="fi-FI" dirty="0" smtClean="0"/>
              <a:t> </a:t>
            </a:r>
            <a:r>
              <a:rPr lang="en-US" altLang="fi-FI" dirty="0" err="1" smtClean="0"/>
              <a:t>sopiva</a:t>
            </a:r>
            <a:r>
              <a:rPr lang="en-US" altLang="fi-FI" dirty="0" smtClean="0"/>
              <a:t> </a:t>
            </a:r>
            <a:r>
              <a:rPr lang="en-US" altLang="fi-FI" dirty="0" err="1" smtClean="0"/>
              <a:t>pohja</a:t>
            </a:r>
            <a:r>
              <a:rPr lang="en-US" altLang="fi-FI" dirty="0" smtClean="0"/>
              <a:t> </a:t>
            </a:r>
            <a:r>
              <a:rPr lang="en-US" altLang="fi-FI" dirty="0" err="1" smtClean="0"/>
              <a:t>pahvista</a:t>
            </a:r>
            <a:endParaRPr lang="en-US" altLang="fi-FI" dirty="0" smtClean="0"/>
          </a:p>
          <a:p>
            <a:pPr marL="609600" indent="-609600">
              <a:buFontTx/>
              <a:buAutoNum type="arabicPeriod"/>
            </a:pPr>
            <a:r>
              <a:rPr lang="en-US" altLang="fi-FI" dirty="0" err="1" smtClean="0"/>
              <a:t>Liimataan</a:t>
            </a:r>
            <a:r>
              <a:rPr lang="en-US" altLang="fi-FI" dirty="0" smtClean="0"/>
              <a:t> </a:t>
            </a:r>
            <a:r>
              <a:rPr lang="en-US" altLang="fi-FI" dirty="0" err="1" smtClean="0"/>
              <a:t>vaakunaan</a:t>
            </a:r>
            <a:r>
              <a:rPr lang="en-US" altLang="fi-FI" dirty="0" smtClean="0"/>
              <a:t> </a:t>
            </a:r>
            <a:r>
              <a:rPr lang="en-US" altLang="fi-FI" dirty="0" err="1" smtClean="0"/>
              <a:t>värillisiä</a:t>
            </a:r>
            <a:r>
              <a:rPr lang="en-US" altLang="fi-FI" dirty="0" smtClean="0"/>
              <a:t> </a:t>
            </a:r>
            <a:r>
              <a:rPr lang="en-US" altLang="fi-FI" dirty="0" err="1" smtClean="0"/>
              <a:t>papereita</a:t>
            </a:r>
            <a:r>
              <a:rPr lang="en-US" altLang="fi-FI" dirty="0" smtClean="0"/>
              <a:t>, </a:t>
            </a:r>
            <a:r>
              <a:rPr lang="en-US" altLang="fi-FI" dirty="0" err="1" smtClean="0"/>
              <a:t>käytetään</a:t>
            </a:r>
            <a:r>
              <a:rPr lang="en-US" altLang="fi-FI" dirty="0" smtClean="0"/>
              <a:t> </a:t>
            </a:r>
            <a:r>
              <a:rPr lang="en-US" altLang="fi-FI" dirty="0" err="1" smtClean="0"/>
              <a:t>maaleja</a:t>
            </a:r>
            <a:r>
              <a:rPr lang="en-US" altLang="fi-FI" dirty="0" smtClean="0"/>
              <a:t>,… Vain </a:t>
            </a:r>
            <a:r>
              <a:rPr lang="en-US" altLang="fi-FI" dirty="0" err="1" smtClean="0"/>
              <a:t>mielikuvitus</a:t>
            </a:r>
            <a:r>
              <a:rPr lang="en-US" altLang="fi-FI" dirty="0" smtClean="0"/>
              <a:t> on </a:t>
            </a:r>
            <a:r>
              <a:rPr lang="en-US" altLang="fi-FI" dirty="0" err="1" smtClean="0"/>
              <a:t>rajana</a:t>
            </a:r>
            <a:r>
              <a:rPr lang="en-US" altLang="fi-FI" dirty="0" smtClean="0"/>
              <a:t>!</a:t>
            </a:r>
            <a:endParaRPr lang="en-US" altLang="fi-FI" dirty="0"/>
          </a:p>
        </p:txBody>
      </p:sp>
      <p:pic>
        <p:nvPicPr>
          <p:cNvPr id="14341" name="Picture 5" descr="ANd9GcTj3B4-TW49F4yFrUBeSyMdZYM5FlwBqoWYHyqyXdy8GoEcDU5-Rw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93096"/>
            <a:ext cx="1608675" cy="239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8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i-FI" sz="4000" dirty="0" err="1" smtClean="0"/>
              <a:t>Kuinka</a:t>
            </a:r>
            <a:r>
              <a:rPr lang="en-US" altLang="fi-FI" sz="4000" dirty="0" smtClean="0"/>
              <a:t> </a:t>
            </a:r>
            <a:r>
              <a:rPr lang="en-US" altLang="fi-FI" sz="4000" dirty="0" err="1" smtClean="0"/>
              <a:t>ritariksi</a:t>
            </a:r>
            <a:r>
              <a:rPr lang="en-US" altLang="fi-FI" sz="4000" dirty="0" smtClean="0"/>
              <a:t> </a:t>
            </a:r>
            <a:r>
              <a:rPr lang="en-US" altLang="fi-FI" sz="4000" dirty="0" err="1" smtClean="0"/>
              <a:t>tultiin</a:t>
            </a:r>
            <a:endParaRPr lang="en-US" altLang="fi-FI" sz="4000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fi-FI" altLang="fi-FI" dirty="0" smtClean="0"/>
              <a:t>Tuleva ritari lähetettiin 7-vuotiaana palvelemaan hovipoikana vanhempaa ritaria, yleensä lääninherraa.</a:t>
            </a:r>
          </a:p>
          <a:p>
            <a:pPr>
              <a:lnSpc>
                <a:spcPct val="80000"/>
              </a:lnSpc>
            </a:pPr>
            <a:r>
              <a:rPr lang="fi-FI" altLang="fi-FI" dirty="0" smtClean="0"/>
              <a:t>Ritarin talouden naiset opettivat hovipojalle tapoja, kohteliaisuutta ja siisteyttä ja munkit kristinuskoa. Teini-iässä hovipoika ryhtyi palvelemaan ritaria aseenkantajana. </a:t>
            </a:r>
          </a:p>
          <a:p>
            <a:pPr>
              <a:lnSpc>
                <a:spcPct val="80000"/>
              </a:lnSpc>
            </a:pPr>
            <a:r>
              <a:rPr lang="fi-FI" altLang="fi-FI" dirty="0" smtClean="0"/>
              <a:t>16-21 vuoden ikäisenä aseenkantaja lyötiin ritariksi. </a:t>
            </a:r>
            <a:r>
              <a:rPr lang="fi-FI" altLang="fi-FI" dirty="0"/>
              <a:t>R</a:t>
            </a:r>
            <a:r>
              <a:rPr lang="fi-FI" altLang="fi-FI" dirty="0" smtClean="0"/>
              <a:t>itari antoi aseenkantajalleen hevosen, miekan ja haarniskan. </a:t>
            </a:r>
            <a:endParaRPr lang="fi-FI" altLang="fi-FI" dirty="0"/>
          </a:p>
        </p:txBody>
      </p:sp>
      <p:pic>
        <p:nvPicPr>
          <p:cNvPr id="16386" name="Picture 2" descr="Image result for knights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52320" y="21744"/>
            <a:ext cx="1691680" cy="174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49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chivalry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"/>
            <a:ext cx="4419600" cy="629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48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89531" y="260648"/>
            <a:ext cx="7772400" cy="1555750"/>
          </a:xfrm>
        </p:spPr>
        <p:txBody>
          <a:bodyPr/>
          <a:lstStyle/>
          <a:p>
            <a:r>
              <a:rPr lang="en-US" altLang="fi-FI" dirty="0" err="1" smtClean="0"/>
              <a:t>Mitä</a:t>
            </a:r>
            <a:r>
              <a:rPr lang="en-US" altLang="fi-FI" dirty="0" smtClean="0"/>
              <a:t> on </a:t>
            </a:r>
            <a:r>
              <a:rPr lang="en-US" altLang="fi-FI" dirty="0" err="1" smtClean="0"/>
              <a:t>ritarillisuus</a:t>
            </a:r>
            <a:r>
              <a:rPr lang="en-US" altLang="fi-FI" dirty="0" smtClean="0"/>
              <a:t>?</a:t>
            </a:r>
            <a:endParaRPr lang="en-US" altLang="fi-FI" dirty="0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59632" y="1484784"/>
            <a:ext cx="6400800" cy="1752600"/>
          </a:xfrm>
        </p:spPr>
        <p:txBody>
          <a:bodyPr/>
          <a:lstStyle/>
          <a:p>
            <a:r>
              <a:rPr lang="en-US" altLang="fi-FI" dirty="0" err="1" smtClean="0"/>
              <a:t>Mitä</a:t>
            </a:r>
            <a:r>
              <a:rPr lang="en-US" altLang="fi-FI" dirty="0" smtClean="0"/>
              <a:t> </a:t>
            </a:r>
            <a:r>
              <a:rPr lang="en-US" altLang="fi-FI" dirty="0" err="1" smtClean="0"/>
              <a:t>ritarilta</a:t>
            </a:r>
            <a:r>
              <a:rPr lang="en-US" altLang="fi-FI" dirty="0" smtClean="0"/>
              <a:t> </a:t>
            </a:r>
            <a:r>
              <a:rPr lang="en-US" altLang="fi-FI" dirty="0" err="1" smtClean="0"/>
              <a:t>vaadittiin</a:t>
            </a:r>
            <a:r>
              <a:rPr lang="en-US" altLang="fi-FI" dirty="0" smtClean="0"/>
              <a:t>?</a:t>
            </a:r>
            <a:endParaRPr lang="en-US" altLang="fi-FI" dirty="0"/>
          </a:p>
        </p:txBody>
      </p:sp>
      <p:pic>
        <p:nvPicPr>
          <p:cNvPr id="14338" name="Picture 2" descr="Image result for knight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24944"/>
            <a:ext cx="3810000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55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i-FI" dirty="0" err="1" smtClean="0"/>
              <a:t>Ritarillisuus</a:t>
            </a:r>
            <a:endParaRPr lang="en-US" altLang="fi-FI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fi-FI" altLang="fi-FI" i="1" dirty="0" smtClean="0"/>
              <a:t>Kyvykkyys taistelussa. Rohkeus.</a:t>
            </a:r>
            <a:r>
              <a:rPr lang="fi-FI" altLang="fi-FI" dirty="0"/>
              <a:t> </a:t>
            </a:r>
            <a:r>
              <a:rPr lang="fi-FI" altLang="fi-FI" i="1" dirty="0" smtClean="0"/>
              <a:t>Rehellisyys.</a:t>
            </a:r>
            <a:r>
              <a:rPr lang="fi-FI" altLang="fi-FI" dirty="0" smtClean="0"/>
              <a:t> </a:t>
            </a:r>
            <a:r>
              <a:rPr lang="fi-FI" altLang="fi-FI" i="1" dirty="0" smtClean="0"/>
              <a:t>Kunniallisuus</a:t>
            </a:r>
            <a:r>
              <a:rPr lang="fi-FI" altLang="fi-FI" dirty="0" smtClean="0"/>
              <a:t>. </a:t>
            </a:r>
            <a:r>
              <a:rPr lang="fi-FI" altLang="fi-FI" i="1" dirty="0" smtClean="0"/>
              <a:t>Uskollisuus</a:t>
            </a:r>
            <a:r>
              <a:rPr lang="fi-FI" altLang="fi-FI" dirty="0" smtClean="0"/>
              <a:t>. </a:t>
            </a:r>
            <a:r>
              <a:rPr lang="fi-FI" altLang="fi-FI" i="1" dirty="0" smtClean="0"/>
              <a:t>Jalomielisyys</a:t>
            </a:r>
            <a:r>
              <a:rPr lang="fi-FI" altLang="fi-FI" dirty="0" smtClean="0"/>
              <a:t>. </a:t>
            </a:r>
            <a:r>
              <a:rPr lang="fi-FI" altLang="fi-FI" i="1" dirty="0" smtClean="0"/>
              <a:t>Usko.</a:t>
            </a:r>
            <a:r>
              <a:rPr lang="fi-FI" altLang="fi-FI" dirty="0" smtClean="0"/>
              <a:t> </a:t>
            </a:r>
            <a:r>
              <a:rPr lang="fi-FI" altLang="fi-FI" i="1" dirty="0" smtClean="0"/>
              <a:t>Kohteliaisuus ja huomaavaisuus. Jalosukuisuus</a:t>
            </a:r>
            <a:endParaRPr lang="fi-FI" altLang="fi-FI" dirty="0"/>
          </a:p>
        </p:txBody>
      </p:sp>
      <p:pic>
        <p:nvPicPr>
          <p:cNvPr id="30725" name="Picture 5" descr="chival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62" y="193331"/>
            <a:ext cx="7000249" cy="657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2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Turnajaiset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altLang="fi-FI" sz="2400" dirty="0" smtClean="0"/>
              <a:t>Ritari piti taistelutaitoaan yllä osallistumalla turnajaisiin, jotka saivat alkunsa Ranskassa 1100-luvulla. Turnajaisissa sattui ja tapahtui. Kirkko vastusti turnajaisia siinä määrin, että julisti siellä kuolleet helvettiin.</a:t>
            </a:r>
          </a:p>
          <a:p>
            <a:endParaRPr lang="fi-FI" dirty="0"/>
          </a:p>
        </p:txBody>
      </p:sp>
      <p:pic>
        <p:nvPicPr>
          <p:cNvPr id="31746" name="Picture 2" descr="Image result for knight tourn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00272"/>
            <a:ext cx="3600400" cy="325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27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Image result for knight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79"/>
            <a:ext cx="9086850" cy="561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40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7920880" cy="537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orakulmio 2"/>
          <p:cNvSpPr/>
          <p:nvPr/>
        </p:nvSpPr>
        <p:spPr>
          <a:xfrm>
            <a:off x="2843808" y="39224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dirty="0">
                <a:solidFill>
                  <a:srgbClr val="FFFFFF"/>
                </a:solidFill>
                <a:hlinkClick r:id="rId3"/>
              </a:rPr>
              <a:t>Kuva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21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ess.fi/incoming/img2289298/nrw18f/ALTERNATES/w640/14899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42" y="620688"/>
            <a:ext cx="831043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31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Vaellus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</Words>
  <Application>Microsoft Office PowerPoint</Application>
  <PresentationFormat>Näytössä katseltava diaesitys (4:3)</PresentationFormat>
  <Paragraphs>21</Paragraphs>
  <Slides>13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3</vt:i4>
      </vt:variant>
      <vt:variant>
        <vt:lpstr>Dian otsikot</vt:lpstr>
      </vt:variant>
      <vt:variant>
        <vt:i4>13</vt:i4>
      </vt:variant>
    </vt:vector>
  </HeadingPairs>
  <TitlesOfParts>
    <vt:vector size="16" baseType="lpstr">
      <vt:lpstr>Orbit</vt:lpstr>
      <vt:lpstr>Default Design</vt:lpstr>
      <vt:lpstr>1_Vaellus</vt:lpstr>
      <vt:lpstr>Ritarit</vt:lpstr>
      <vt:lpstr>Kuinka ritariksi tultiin</vt:lpstr>
      <vt:lpstr>PowerPoint-esitys</vt:lpstr>
      <vt:lpstr>Mitä on ritarillisuus?</vt:lpstr>
      <vt:lpstr>Ritarillisuus</vt:lpstr>
      <vt:lpstr>Turnajaiset</vt:lpstr>
      <vt:lpstr>PowerPoint-esitys</vt:lpstr>
      <vt:lpstr>PowerPoint-esitys</vt:lpstr>
      <vt:lpstr>PowerPoint-esitys</vt:lpstr>
      <vt:lpstr>PowerPoint-esitys</vt:lpstr>
      <vt:lpstr>PowerPoint-esitys</vt:lpstr>
      <vt:lpstr>Vaakunan suunnittelu</vt:lpstr>
      <vt:lpstr>Työvaiheet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Ritarit</dc:title>
  <dc:creator>Koivisto</dc:creator>
  <cp:lastModifiedBy>Koivisto</cp:lastModifiedBy>
  <cp:revision>1</cp:revision>
  <dcterms:created xsi:type="dcterms:W3CDTF">2017-09-10T18:06:42Z</dcterms:created>
  <dcterms:modified xsi:type="dcterms:W3CDTF">2017-09-10T18:07:20Z</dcterms:modified>
</cp:coreProperties>
</file>