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4"/>
    <p:sldMasterId id="2147483648" r:id="rId5"/>
    <p:sldMasterId id="2147483828" r:id="rId6"/>
  </p:sldMasterIdLst>
  <p:sldIdLst>
    <p:sldId id="256" r:id="rId7"/>
    <p:sldId id="264" r:id="rId8"/>
    <p:sldId id="258" r:id="rId9"/>
    <p:sldId id="259" r:id="rId10"/>
    <p:sldId id="267" r:id="rId11"/>
    <p:sldId id="261" r:id="rId12"/>
    <p:sldId id="260" r:id="rId13"/>
    <p:sldId id="268" r:id="rId14"/>
    <p:sldId id="269" r:id="rId15"/>
    <p:sldId id="263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289"/>
    <a:srgbClr val="0DBB9E"/>
    <a:srgbClr val="10E0BD"/>
    <a:srgbClr val="03ED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8F5B17-06F5-B648-98F5-06739CD17740}" v="4" dt="2021-11-21T14:57:47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>
      <p:cViewPr varScale="1">
        <p:scale>
          <a:sx n="74" d="100"/>
          <a:sy n="74" d="100"/>
        </p:scale>
        <p:origin x="10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6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2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43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441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624" y="1825625"/>
            <a:ext cx="5599176" cy="4206382"/>
          </a:xfrm>
        </p:spPr>
        <p:txBody>
          <a:bodyPr/>
          <a:lstStyle>
            <a:lvl1pPr marL="457200" indent="-457200">
              <a:buFont typeface="Wingdings 2" panose="05020102010507070707" pitchFamily="18" charset="2"/>
              <a:buChar char="¬"/>
              <a:defRPr/>
            </a:lvl1pPr>
            <a:lvl2pPr marL="800100" indent="-342900">
              <a:buFont typeface="Wingdings 2" panose="05020102010507070707" pitchFamily="18" charset="2"/>
              <a:buChar char="¬"/>
              <a:defRPr/>
            </a:lvl2pPr>
            <a:lvl3pPr marL="1257300" indent="-342900">
              <a:buFont typeface="Wingdings 2" panose="05020102010507070707" pitchFamily="18" charset="2"/>
              <a:buChar char="¬"/>
              <a:defRPr/>
            </a:lvl3pPr>
            <a:lvl4pPr marL="1657350" indent="-285750">
              <a:buFont typeface="Wingdings 2" panose="05020102010507070707" pitchFamily="18" charset="2"/>
              <a:buChar char="¬"/>
              <a:defRPr/>
            </a:lvl4pPr>
            <a:lvl5pPr marL="2114550" indent="-28575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91456" cy="4206382"/>
          </a:xfrm>
        </p:spPr>
        <p:txBody>
          <a:bodyPr/>
          <a:lstStyle>
            <a:lvl1pPr marL="228600" indent="-228600">
              <a:buFont typeface="Wingdings 2" panose="05020102010507070707" pitchFamily="18" charset="2"/>
              <a:buChar char="¬"/>
              <a:defRPr/>
            </a:lvl1pPr>
            <a:lvl2pPr marL="685800" indent="-228600">
              <a:buFont typeface="Wingdings 2" panose="05020102010507070707" pitchFamily="18" charset="2"/>
              <a:buChar char="¬"/>
              <a:defRPr/>
            </a:lvl2pPr>
            <a:lvl3pPr marL="1143000" indent="-228600">
              <a:buFont typeface="Wingdings 2" panose="05020102010507070707" pitchFamily="18" charset="2"/>
              <a:buChar char="¬"/>
              <a:defRPr/>
            </a:lvl3pPr>
            <a:lvl4pPr marL="1600200" indent="-228600">
              <a:buFont typeface="Wingdings 2" panose="05020102010507070707" pitchFamily="18" charset="2"/>
              <a:buChar char="¬"/>
              <a:defRPr/>
            </a:lvl4pPr>
            <a:lvl5pPr marL="2057400" indent="-22860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FA1B49-6AAA-4DA7-970F-B75899F1A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F8B1-DB7B-4D28-A97D-40FB2DD1EF78}" type="datetime2">
              <a:rPr lang="en-US" smtClean="0"/>
              <a:t>Tuesday, September 23,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3649A-B9A2-4737-B47E-758DC140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C1407-C705-451C-878E-8175DCCD5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51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938306"/>
            <a:ext cx="10543032" cy="1325563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43A871-5A76-4349-99F0-C46C77380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94D44-7693-499F-AC6C-11696134FE3F}" type="datetime2">
              <a:rPr lang="en-US" smtClean="0"/>
              <a:t>Tuesday, September 23,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2E803-8BD9-40A2-8389-C19DA1148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5414ED-B772-4B84-813E-E34C9A97C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8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18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9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39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78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85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04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423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9/23/2025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25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33" r:id="rId6"/>
    <p:sldLayoutId id="2147483829" r:id="rId7"/>
    <p:sldLayoutId id="2147483830" r:id="rId8"/>
    <p:sldLayoutId id="2147483831" r:id="rId9"/>
    <p:sldLayoutId id="2147483842" r:id="rId10"/>
    <p:sldLayoutId id="214748384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0D5D2F-EBCA-4961-A65F-878914F3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B053E8C-F46A-4BE3-AC1C-797C12E98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946D58-41C0-4CD4-8D6A-7214DD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0886-94D6-40BF-90AE-6114E509F23C}" type="datetimeFigureOut">
              <a:rPr lang="fi-FI" smtClean="0"/>
              <a:t>23.9.2025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D7F183-FEA2-4A49-BD83-FABB0E0B7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CA2F7D-F6C0-4708-928D-12CB8707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1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586836B-C327-49CB-ADF2-2E730C4A91BF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310F61-136C-42B3-981B-FDE3DD0A8135}"/>
              </a:ext>
            </a:extLst>
          </p:cNvPr>
          <p:cNvSpPr/>
          <p:nvPr/>
        </p:nvSpPr>
        <p:spPr>
          <a:xfrm>
            <a:off x="1478322" y="709375"/>
            <a:ext cx="10713675" cy="5419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365125"/>
            <a:ext cx="105430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624" y="1825625"/>
            <a:ext cx="105430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624" y="6217920"/>
            <a:ext cx="2743200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8352ED3-3C46-4C9A-9738-67B2D875E7E2}" type="datetime2">
              <a:rPr lang="en-US" smtClean="0"/>
              <a:pPr/>
              <a:t>Tuesday, September 23,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67328" y="6217920"/>
            <a:ext cx="7196328" cy="6400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3152" y="0"/>
            <a:ext cx="685800" cy="685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54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4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F602BD6-F3DE-4E83-A071-2CEFAC425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699" y="871758"/>
            <a:ext cx="5227171" cy="3871143"/>
          </a:xfrm>
        </p:spPr>
        <p:txBody>
          <a:bodyPr>
            <a:normAutofit/>
          </a:bodyPr>
          <a:lstStyle/>
          <a:p>
            <a:r>
              <a:rPr lang="fi-FI" dirty="0"/>
              <a:t>Luotettavaa tietoa terveydestä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B762886-2F8A-4CE1-B8B9-01A35E127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6320" y="6200124"/>
            <a:ext cx="3840480" cy="28279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latin typeface="Abadi Extra Light" panose="020B0604020202020204" pitchFamily="34" charset="0"/>
              </a:rPr>
              <a:t> / </a:t>
            </a:r>
            <a:r>
              <a:rPr lang="en-US" sz="1400" dirty="0" err="1">
                <a:latin typeface="Abadi Extra Light" panose="020B0604020202020204" pitchFamily="34" charset="0"/>
              </a:rPr>
              <a:t>Gaelle</a:t>
            </a:r>
            <a:r>
              <a:rPr lang="en-US" sz="1400" dirty="0">
                <a:latin typeface="Abadi Extra Light" panose="020B0604020202020204" pitchFamily="34" charset="0"/>
              </a:rPr>
              <a:t> Marcel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Kuva 7" descr="Kuva, joka sisältää kohteen henkilö&#10;&#10;Kuvaus luotu automaattisesti">
            <a:extLst>
              <a:ext uri="{FF2B5EF4-FFF2-40B4-BE49-F238E27FC236}">
                <a16:creationId xmlns:a16="http://schemas.microsoft.com/office/drawing/2014/main" id="{13ACBCAC-44A6-4D55-9525-E23389371B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r="1" b="7141"/>
          <a:stretch/>
        </p:blipFill>
        <p:spPr>
          <a:xfrm>
            <a:off x="6515100" y="0"/>
            <a:ext cx="5676900" cy="6857990"/>
          </a:xfrm>
          <a:prstGeom prst="rect">
            <a:avLst/>
          </a:prstGeom>
        </p:spPr>
      </p:pic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A4A67E4-0429-492A-B32C-B8DEEBDE5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37" y="140336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695B938-B3DA-4005-BAB2-7F99490C9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22574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27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4C27316C-DAEC-47FD-8CBF-350E5ED1B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25" y="3086100"/>
            <a:ext cx="2768367" cy="37719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B39D439-FE8C-4B4E-97DE-B63AAF2AB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9" y="15873"/>
            <a:ext cx="10826417" cy="1050927"/>
          </a:xfrm>
        </p:spPr>
        <p:txBody>
          <a:bodyPr>
            <a:noAutofit/>
          </a:bodyPr>
          <a:lstStyle/>
          <a:p>
            <a:r>
              <a:rPr lang="fi-FI" sz="3600" b="1">
                <a:solidFill>
                  <a:srgbClr val="3F8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Yleisiä ajattelun vinoumia</a:t>
            </a:r>
            <a:endParaRPr lang="fi-FI" sz="3600" b="1" dirty="0">
              <a:solidFill>
                <a:srgbClr val="3F8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jatuskupla: Pilvi 2">
            <a:extLst>
              <a:ext uri="{FF2B5EF4-FFF2-40B4-BE49-F238E27FC236}">
                <a16:creationId xmlns:a16="http://schemas.microsoft.com/office/drawing/2014/main" id="{BFA9C0AA-C1DA-4B4E-A384-6EAC80BDC314}"/>
              </a:ext>
            </a:extLst>
          </p:cNvPr>
          <p:cNvSpPr/>
          <p:nvPr/>
        </p:nvSpPr>
        <p:spPr>
          <a:xfrm>
            <a:off x="137239" y="1652689"/>
            <a:ext cx="3787902" cy="2371724"/>
          </a:xfrm>
          <a:prstGeom prst="cloudCallout">
            <a:avLst>
              <a:gd name="adj1" fmla="val 60410"/>
              <a:gd name="adj2" fmla="val 28589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dirty="0"/>
              <a:t>Vahvistusvinouma</a:t>
            </a:r>
          </a:p>
          <a:p>
            <a:pPr algn="ctr"/>
            <a:r>
              <a:rPr lang="fi-FI" sz="2000" dirty="0"/>
              <a:t>- Taipumus etsiä ja havaita vain omia ennakkokäsityksiä tukevia tietoja</a:t>
            </a:r>
          </a:p>
        </p:txBody>
      </p:sp>
      <p:sp>
        <p:nvSpPr>
          <p:cNvPr id="4" name="Ajatuskupla: Pilvi 3">
            <a:extLst>
              <a:ext uri="{FF2B5EF4-FFF2-40B4-BE49-F238E27FC236}">
                <a16:creationId xmlns:a16="http://schemas.microsoft.com/office/drawing/2014/main" id="{CACB8B86-F6EC-4162-B249-0F38CB6010B7}"/>
              </a:ext>
            </a:extLst>
          </p:cNvPr>
          <p:cNvSpPr/>
          <p:nvPr/>
        </p:nvSpPr>
        <p:spPr>
          <a:xfrm>
            <a:off x="6765550" y="918924"/>
            <a:ext cx="4198106" cy="2266951"/>
          </a:xfrm>
          <a:prstGeom prst="cloudCallout">
            <a:avLst>
              <a:gd name="adj1" fmla="val -47249"/>
              <a:gd name="adj2" fmla="val 52178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dirty="0"/>
              <a:t>Ankkurointivinouma</a:t>
            </a:r>
          </a:p>
          <a:p>
            <a:pPr algn="ctr"/>
            <a:r>
              <a:rPr lang="fi-FI" sz="2000" dirty="0"/>
              <a:t>- Taipumus painottaa ensimmäistä havaintoa tai tietoa</a:t>
            </a:r>
          </a:p>
        </p:txBody>
      </p:sp>
      <p:sp>
        <p:nvSpPr>
          <p:cNvPr id="5" name="Ajatuskupla: Pilvi 4">
            <a:extLst>
              <a:ext uri="{FF2B5EF4-FFF2-40B4-BE49-F238E27FC236}">
                <a16:creationId xmlns:a16="http://schemas.microsoft.com/office/drawing/2014/main" id="{888CA6BD-6D2E-46D2-96C1-0FD31F7ECE8F}"/>
              </a:ext>
            </a:extLst>
          </p:cNvPr>
          <p:cNvSpPr/>
          <p:nvPr/>
        </p:nvSpPr>
        <p:spPr>
          <a:xfrm>
            <a:off x="8414557" y="2552540"/>
            <a:ext cx="3555452" cy="1838485"/>
          </a:xfrm>
          <a:prstGeom prst="cloudCallout">
            <a:avLst>
              <a:gd name="adj1" fmla="val -80386"/>
              <a:gd name="adj2" fmla="val 30425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dirty="0"/>
              <a:t>Strutsi-ilmiö</a:t>
            </a:r>
          </a:p>
          <a:p>
            <a:pPr algn="ctr"/>
            <a:r>
              <a:rPr lang="fi-FI" sz="2000" dirty="0"/>
              <a:t>- Taipumus vältellä negatiivisia tietoja</a:t>
            </a:r>
          </a:p>
        </p:txBody>
      </p:sp>
      <p:sp>
        <p:nvSpPr>
          <p:cNvPr id="6" name="Ajatuskupla: Pilvi 5">
            <a:extLst>
              <a:ext uri="{FF2B5EF4-FFF2-40B4-BE49-F238E27FC236}">
                <a16:creationId xmlns:a16="http://schemas.microsoft.com/office/drawing/2014/main" id="{2445F65B-D8E3-451B-B5A3-51D39D09A32D}"/>
              </a:ext>
            </a:extLst>
          </p:cNvPr>
          <p:cNvSpPr/>
          <p:nvPr/>
        </p:nvSpPr>
        <p:spPr>
          <a:xfrm>
            <a:off x="3133317" y="990920"/>
            <a:ext cx="4274887" cy="2019300"/>
          </a:xfrm>
          <a:prstGeom prst="cloudCallout">
            <a:avLst>
              <a:gd name="adj1" fmla="val 3456"/>
              <a:gd name="adj2" fmla="val 70047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dirty="0"/>
              <a:t>Ylivertaisuusvinouma</a:t>
            </a:r>
          </a:p>
          <a:p>
            <a:pPr algn="ctr"/>
            <a:r>
              <a:rPr lang="fi-FI" sz="2000" dirty="0"/>
              <a:t>- Taipumus yliarvioida omat kykynsä, tietonsa ja taitonsa</a:t>
            </a:r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B419493-7735-4515-AFD4-C42257C76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37" y="168510"/>
            <a:ext cx="1861424" cy="514351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CADB4A4-F709-4974-958C-CDDD5DA21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225741"/>
            <a:ext cx="2000250" cy="51435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1D6FDDA9-6D71-4137-B68B-75BFC7050098}"/>
              </a:ext>
            </a:extLst>
          </p:cNvPr>
          <p:cNvSpPr txBox="1"/>
          <p:nvPr/>
        </p:nvSpPr>
        <p:spPr>
          <a:xfrm>
            <a:off x="6703314" y="6534350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Unsplash.com/Alex </a:t>
            </a:r>
            <a:r>
              <a:rPr lang="en-US" sz="1400" dirty="0" err="1">
                <a:latin typeface="Abadi Extra Light" panose="020B0604020202020204" pitchFamily="34" charset="0"/>
              </a:rPr>
              <a:t>Iby</a:t>
            </a:r>
            <a:r>
              <a:rPr lang="en-US" sz="1400" dirty="0">
                <a:latin typeface="Abadi Extra Light" panose="020B0604020202020204" pitchFamily="34" charset="0"/>
              </a:rPr>
              <a:t> </a:t>
            </a:r>
          </a:p>
        </p:txBody>
      </p:sp>
      <p:sp>
        <p:nvSpPr>
          <p:cNvPr id="13" name="Ajatuskupla: Pilvi 12">
            <a:extLst>
              <a:ext uri="{FF2B5EF4-FFF2-40B4-BE49-F238E27FC236}">
                <a16:creationId xmlns:a16="http://schemas.microsoft.com/office/drawing/2014/main" id="{1059CCD7-ACE9-4315-804B-8BD73665D2DD}"/>
              </a:ext>
            </a:extLst>
          </p:cNvPr>
          <p:cNvSpPr/>
          <p:nvPr/>
        </p:nvSpPr>
        <p:spPr>
          <a:xfrm>
            <a:off x="0" y="3699711"/>
            <a:ext cx="4133850" cy="2653865"/>
          </a:xfrm>
          <a:prstGeom prst="cloudCallout">
            <a:avLst>
              <a:gd name="adj1" fmla="val 57854"/>
              <a:gd name="adj2" fmla="val -27867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dirty="0"/>
              <a:t>Optimismiharha</a:t>
            </a:r>
          </a:p>
          <a:p>
            <a:pPr algn="ctr"/>
            <a:r>
              <a:rPr lang="fi-FI" sz="2000" dirty="0"/>
              <a:t>- Taipumus ajatella, että itsellä on pienempi riski kokea negatiivinen tapahtuma kuin muilla</a:t>
            </a:r>
          </a:p>
        </p:txBody>
      </p:sp>
      <p:sp>
        <p:nvSpPr>
          <p:cNvPr id="21" name="Ajatuskupla: Pilvi 20">
            <a:extLst>
              <a:ext uri="{FF2B5EF4-FFF2-40B4-BE49-F238E27FC236}">
                <a16:creationId xmlns:a16="http://schemas.microsoft.com/office/drawing/2014/main" id="{706FA39C-429B-4AC5-9552-2D45F41866AC}"/>
              </a:ext>
            </a:extLst>
          </p:cNvPr>
          <p:cNvSpPr/>
          <p:nvPr/>
        </p:nvSpPr>
        <p:spPr>
          <a:xfrm>
            <a:off x="7962901" y="4024414"/>
            <a:ext cx="4007108" cy="2407900"/>
          </a:xfrm>
          <a:prstGeom prst="cloudCallout">
            <a:avLst>
              <a:gd name="adj1" fmla="val -69750"/>
              <a:gd name="adj2" fmla="val -27004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dirty="0"/>
              <a:t>Nykyisyysharha</a:t>
            </a:r>
          </a:p>
          <a:p>
            <a:pPr algn="ctr"/>
            <a:r>
              <a:rPr lang="fi-FI" sz="2000" dirty="0"/>
              <a:t>- Taipumus painottaa kahdesta tulevaisuuden näkymästä sitä, joka on lähempänä</a:t>
            </a:r>
          </a:p>
        </p:txBody>
      </p:sp>
    </p:spTree>
    <p:extLst>
      <p:ext uri="{BB962C8B-B14F-4D97-AF65-F5344CB8AC3E}">
        <p14:creationId xmlns:p14="http://schemas.microsoft.com/office/powerpoint/2010/main" val="5474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A0D9D55-8132-4137-8223-C2438C74C4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5440" y="2020201"/>
            <a:ext cx="11277599" cy="4508285"/>
          </a:xfr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FA3FBF8-1A1E-41E4-B0BE-BA32456C4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1" y="0"/>
            <a:ext cx="11109959" cy="8987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Terveyden</a:t>
            </a:r>
            <a:r>
              <a:rPr lang="en-US" b="1" kern="1200" dirty="0">
                <a:solidFill>
                  <a:srgbClr val="3F828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lukutaidon</a:t>
            </a:r>
            <a:r>
              <a:rPr lang="en-US" b="1" kern="1200" dirty="0">
                <a:solidFill>
                  <a:srgbClr val="3F828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osa-alueet</a:t>
            </a:r>
            <a:endParaRPr lang="en-US" b="1" kern="1200" dirty="0">
              <a:solidFill>
                <a:srgbClr val="3F8289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DD7501C-B0CD-4E00-95B4-CE319B146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37" y="140336"/>
            <a:ext cx="1861424" cy="428937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4A529970-CA5D-4922-A873-2FEC3E988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225741"/>
            <a:ext cx="2000250" cy="514350"/>
          </a:xfrm>
          <a:prstGeom prst="rect">
            <a:avLst/>
          </a:prstGeom>
        </p:spPr>
      </p:pic>
      <p:pic>
        <p:nvPicPr>
          <p:cNvPr id="23" name="Sisällön paikkamerkki 22">
            <a:extLst>
              <a:ext uri="{FF2B5EF4-FFF2-40B4-BE49-F238E27FC236}">
                <a16:creationId xmlns:a16="http://schemas.microsoft.com/office/drawing/2014/main" id="{04D2E302-57B0-4B19-BE71-6657C9E511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243841" y="898787"/>
            <a:ext cx="11562080" cy="1121414"/>
          </a:xfr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1AD13F6A-159E-4811-821B-FFCAF04F9263}"/>
              </a:ext>
            </a:extLst>
          </p:cNvPr>
          <p:cNvSpPr txBox="1"/>
          <p:nvPr/>
        </p:nvSpPr>
        <p:spPr>
          <a:xfrm>
            <a:off x="-220473" y="650064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Unsplash.com/ KMA .</a:t>
            </a:r>
            <a:r>
              <a:rPr lang="en-US" sz="1400" dirty="0" err="1">
                <a:latin typeface="Abadi Extra Light" panose="020B0604020202020204" pitchFamily="34" charset="0"/>
              </a:rPr>
              <a:t>img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523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 descr="Kuva, joka sisältää kohteen henkilö, sisä, katsominen, sulje&#10;&#10;Kuvaus luotu automaattisesti">
            <a:extLst>
              <a:ext uri="{FF2B5EF4-FFF2-40B4-BE49-F238E27FC236}">
                <a16:creationId xmlns:a16="http://schemas.microsoft.com/office/drawing/2014/main" id="{1C63322C-2D48-4FC2-A126-83E4184F01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87E2CA0-4B9F-4510-918B-35A5EBDB4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40" y="140336"/>
            <a:ext cx="5204235" cy="11887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dirty="0" err="1">
                <a:solidFill>
                  <a:srgbClr val="3F8289"/>
                </a:solidFill>
              </a:rPr>
              <a:t>Tiedon</a:t>
            </a:r>
            <a:r>
              <a:rPr lang="en-US" sz="4800" b="1" dirty="0">
                <a:solidFill>
                  <a:srgbClr val="3F8289"/>
                </a:solidFill>
              </a:rPr>
              <a:t> </a:t>
            </a:r>
            <a:r>
              <a:rPr lang="en-US" sz="4800" b="1" dirty="0" err="1">
                <a:solidFill>
                  <a:srgbClr val="3F8289"/>
                </a:solidFill>
              </a:rPr>
              <a:t>hakeminen</a:t>
            </a:r>
            <a:endParaRPr lang="en-US" sz="4800" b="1" dirty="0">
              <a:solidFill>
                <a:srgbClr val="3F8289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CE09A9C-58BC-44A8-8FF0-EB3C56F667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6440" y="1329056"/>
            <a:ext cx="5730240" cy="5776594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2400" b="1" dirty="0" err="1"/>
              <a:t>Tiedon</a:t>
            </a:r>
            <a:r>
              <a:rPr lang="en-US" sz="2400" b="1" dirty="0"/>
              <a:t> </a:t>
            </a:r>
            <a:r>
              <a:rPr lang="en-US" sz="2400" b="1" dirty="0" err="1"/>
              <a:t>tarve</a:t>
            </a:r>
            <a:endParaRPr lang="en-US" sz="2400" b="1" dirty="0"/>
          </a:p>
          <a:p>
            <a:r>
              <a:rPr lang="en-US" sz="2400" dirty="0"/>
              <a:t>Mihin </a:t>
            </a:r>
            <a:r>
              <a:rPr lang="en-US" sz="2400" dirty="0" err="1"/>
              <a:t>kysymyksiin</a:t>
            </a:r>
            <a:r>
              <a:rPr lang="en-US" sz="2400" dirty="0"/>
              <a:t> </a:t>
            </a:r>
            <a:r>
              <a:rPr lang="en-US" sz="2400" dirty="0" err="1"/>
              <a:t>halutaan</a:t>
            </a:r>
            <a:r>
              <a:rPr lang="en-US" sz="2400" dirty="0"/>
              <a:t> </a:t>
            </a:r>
            <a:r>
              <a:rPr lang="en-US" sz="2400" dirty="0" err="1"/>
              <a:t>vastauksia</a:t>
            </a:r>
            <a:r>
              <a:rPr lang="en-US" sz="2400" dirty="0"/>
              <a:t>?</a:t>
            </a:r>
          </a:p>
          <a:p>
            <a:r>
              <a:rPr lang="en-US" sz="2400" dirty="0" err="1"/>
              <a:t>Määritellään</a:t>
            </a:r>
            <a:r>
              <a:rPr lang="en-US" sz="2400" dirty="0"/>
              <a:t> ja </a:t>
            </a:r>
            <a:r>
              <a:rPr lang="en-US" sz="2400" dirty="0" err="1"/>
              <a:t>rajataan</a:t>
            </a:r>
            <a:r>
              <a:rPr lang="en-US" sz="2400" dirty="0"/>
              <a:t> </a:t>
            </a:r>
            <a:r>
              <a:rPr lang="en-US" sz="2400" dirty="0" err="1"/>
              <a:t>aihe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err="1"/>
              <a:t>Tiedonhaun</a:t>
            </a:r>
            <a:r>
              <a:rPr lang="en-US" sz="2400" b="1" dirty="0"/>
              <a:t> </a:t>
            </a:r>
            <a:r>
              <a:rPr lang="en-US" sz="2400" b="1" dirty="0" err="1"/>
              <a:t>suunnittelu</a:t>
            </a:r>
            <a:endParaRPr lang="en-US" sz="2400" b="1" dirty="0"/>
          </a:p>
          <a:p>
            <a:r>
              <a:rPr lang="en-US" sz="2400" dirty="0" err="1"/>
              <a:t>Valitaan</a:t>
            </a:r>
            <a:r>
              <a:rPr lang="en-US" sz="2400" dirty="0"/>
              <a:t> </a:t>
            </a:r>
            <a:r>
              <a:rPr lang="en-US" sz="2400" dirty="0" err="1"/>
              <a:t>tietolähteet</a:t>
            </a:r>
            <a:r>
              <a:rPr lang="en-US" sz="2400" dirty="0"/>
              <a:t>, </a:t>
            </a:r>
            <a:r>
              <a:rPr lang="en-US" sz="2400" dirty="0" err="1"/>
              <a:t>hakukoneet</a:t>
            </a:r>
            <a:r>
              <a:rPr lang="en-US" sz="2400" dirty="0"/>
              <a:t> ja -</a:t>
            </a:r>
            <a:r>
              <a:rPr lang="en-US" sz="2400" dirty="0" err="1"/>
              <a:t>sanat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err="1"/>
              <a:t>Tiedon</a:t>
            </a:r>
            <a:r>
              <a:rPr lang="en-US" sz="2400" b="1" dirty="0"/>
              <a:t> </a:t>
            </a:r>
            <a:r>
              <a:rPr lang="en-US" sz="2400" b="1" dirty="0" err="1"/>
              <a:t>etsintä</a:t>
            </a:r>
            <a:endParaRPr lang="en-US" sz="2400" b="1" dirty="0"/>
          </a:p>
          <a:p>
            <a:r>
              <a:rPr lang="en-US" sz="2400" dirty="0"/>
              <a:t>Internet, </a:t>
            </a:r>
            <a:r>
              <a:rPr lang="en-US" sz="2400" dirty="0" err="1"/>
              <a:t>kirjat</a:t>
            </a:r>
            <a:r>
              <a:rPr lang="en-US" sz="2400" dirty="0"/>
              <a:t>, </a:t>
            </a:r>
            <a:r>
              <a:rPr lang="en-US" sz="2400" dirty="0" err="1"/>
              <a:t>haastattelut</a:t>
            </a:r>
            <a:r>
              <a:rPr lang="en-US" sz="2400" dirty="0"/>
              <a:t>, </a:t>
            </a:r>
            <a:r>
              <a:rPr lang="en-US" sz="2400" dirty="0" err="1"/>
              <a:t>asiantuntijat</a:t>
            </a:r>
            <a:endParaRPr lang="en-US" sz="2400" dirty="0"/>
          </a:p>
          <a:p>
            <a:r>
              <a:rPr lang="en-US" sz="2400" dirty="0" err="1"/>
              <a:t>Tallenetaan</a:t>
            </a:r>
            <a:r>
              <a:rPr lang="en-US" sz="2400" dirty="0"/>
              <a:t> </a:t>
            </a:r>
            <a:r>
              <a:rPr lang="en-US" sz="2400" dirty="0" err="1"/>
              <a:t>tietolähteet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err="1"/>
              <a:t>Hakutulosten</a:t>
            </a:r>
            <a:r>
              <a:rPr lang="en-US" sz="2400" b="1" dirty="0"/>
              <a:t> </a:t>
            </a:r>
            <a:r>
              <a:rPr lang="en-US" sz="2400" b="1" dirty="0" err="1"/>
              <a:t>arviointi</a:t>
            </a:r>
            <a:endParaRPr lang="en-US" sz="2400" b="1" dirty="0"/>
          </a:p>
          <a:p>
            <a:r>
              <a:rPr lang="en-US" sz="2400" dirty="0" err="1"/>
              <a:t>Arvioidaan</a:t>
            </a:r>
            <a:r>
              <a:rPr lang="en-US" sz="2400" dirty="0"/>
              <a:t> </a:t>
            </a:r>
            <a:r>
              <a:rPr lang="en-US" sz="2400" dirty="0" err="1"/>
              <a:t>tietojen</a:t>
            </a:r>
            <a:r>
              <a:rPr lang="en-US" sz="2400" dirty="0"/>
              <a:t> </a:t>
            </a:r>
            <a:r>
              <a:rPr lang="en-US" sz="2400" dirty="0" err="1"/>
              <a:t>luotettavuutta</a:t>
            </a:r>
            <a:r>
              <a:rPr lang="en-US" sz="2400" dirty="0"/>
              <a:t>, </a:t>
            </a:r>
            <a:r>
              <a:rPr lang="en-US" sz="2400" dirty="0" err="1"/>
              <a:t>ajantasaisuutta</a:t>
            </a:r>
            <a:r>
              <a:rPr lang="en-US" sz="2400" dirty="0"/>
              <a:t> ja </a:t>
            </a:r>
            <a:r>
              <a:rPr lang="en-US" sz="2400" dirty="0" err="1"/>
              <a:t>kattavuutta</a:t>
            </a:r>
            <a:endParaRPr lang="en-US" sz="2400" dirty="0"/>
          </a:p>
        </p:txBody>
      </p:sp>
      <p:pic>
        <p:nvPicPr>
          <p:cNvPr id="9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6D0CB8D-845E-4DF6-A406-D63457A222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37" y="140336"/>
            <a:ext cx="18614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065F15C-D1FD-4E7C-BF31-F1B934CD0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225741"/>
            <a:ext cx="2000250" cy="51435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ABCF89B0-152C-4BFA-9289-512C8AC8865D}"/>
              </a:ext>
            </a:extLst>
          </p:cNvPr>
          <p:cNvSpPr txBox="1"/>
          <p:nvPr/>
        </p:nvSpPr>
        <p:spPr>
          <a:xfrm>
            <a:off x="5801566" y="6298250"/>
            <a:ext cx="6153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800" dirty="0">
                <a:solidFill>
                  <a:schemeClr val="bg1"/>
                </a:solidFill>
                <a:latin typeface="Abadi Extra Light" panose="020B0604020202020204" pitchFamily="34" charset="0"/>
              </a:rPr>
              <a:t>Kuva</a:t>
            </a:r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: Unsplash.com/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ThisisEngineering</a:t>
            </a:r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RAEng</a:t>
            </a:r>
            <a:endParaRPr lang="en-US" sz="1400" dirty="0">
              <a:solidFill>
                <a:schemeClr val="bg1"/>
              </a:solidFill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052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F6952FC-C3F0-4868-A9C7-007B9C8E7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7" y="123826"/>
            <a:ext cx="5533273" cy="143438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Tiedon</a:t>
            </a:r>
            <a:r>
              <a:rPr lang="en-US" sz="4800" b="1" kern="1200" dirty="0">
                <a:solidFill>
                  <a:srgbClr val="3F828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vastaanottaminen</a:t>
            </a:r>
            <a:endParaRPr lang="en-US" sz="4800" b="1" kern="1200" dirty="0">
              <a:solidFill>
                <a:srgbClr val="3F828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F60CF5-C3DE-43FF-9E53-F53E2D6D85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27" y="1858734"/>
            <a:ext cx="5743273" cy="40257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 b="1" dirty="0" err="1"/>
              <a:t>Rajoittunut</a:t>
            </a:r>
            <a:r>
              <a:rPr lang="en-US" sz="2000" b="1" dirty="0"/>
              <a:t> </a:t>
            </a:r>
            <a:r>
              <a:rPr lang="en-US" sz="2000" b="1" dirty="0" err="1"/>
              <a:t>havaintokyky</a:t>
            </a:r>
            <a:r>
              <a:rPr lang="en-US" sz="2000" b="1" dirty="0"/>
              <a:t> ja </a:t>
            </a:r>
            <a:r>
              <a:rPr lang="en-US" sz="2000" b="1" dirty="0" err="1"/>
              <a:t>havaintoharhat</a:t>
            </a:r>
            <a:endParaRPr lang="en-US" sz="2000" b="1" dirty="0"/>
          </a:p>
          <a:p>
            <a:r>
              <a:rPr lang="en-US" sz="2000" dirty="0" err="1"/>
              <a:t>Ihmisellä</a:t>
            </a:r>
            <a:r>
              <a:rPr lang="en-US" sz="2000" dirty="0"/>
              <a:t> </a:t>
            </a:r>
            <a:r>
              <a:rPr lang="en-US" sz="2000" dirty="0" err="1"/>
              <a:t>taipumus</a:t>
            </a:r>
            <a:r>
              <a:rPr lang="en-US" sz="2000" dirty="0"/>
              <a:t> </a:t>
            </a:r>
            <a:r>
              <a:rPr lang="en-US" sz="2000" dirty="0" err="1"/>
              <a:t>huomata</a:t>
            </a:r>
            <a:r>
              <a:rPr lang="en-US" sz="2000" dirty="0"/>
              <a:t> vain </a:t>
            </a:r>
            <a:r>
              <a:rPr lang="en-US" sz="2000" dirty="0" err="1"/>
              <a:t>muutama</a:t>
            </a:r>
            <a:r>
              <a:rPr lang="en-US" sz="2000" dirty="0"/>
              <a:t> </a:t>
            </a:r>
            <a:r>
              <a:rPr lang="en-US" sz="2000" dirty="0" err="1"/>
              <a:t>asia</a:t>
            </a:r>
            <a:r>
              <a:rPr lang="en-US" sz="2000" dirty="0"/>
              <a:t> </a:t>
            </a:r>
            <a:r>
              <a:rPr lang="en-US" sz="2000" dirty="0" err="1"/>
              <a:t>kerrallaan</a:t>
            </a:r>
            <a:endParaRPr lang="en-US" sz="2000" dirty="0"/>
          </a:p>
          <a:p>
            <a:r>
              <a:rPr lang="en-US" sz="2000" dirty="0" err="1"/>
              <a:t>Yksilöllisten</a:t>
            </a:r>
            <a:r>
              <a:rPr lang="en-US" sz="2000" dirty="0"/>
              <a:t> </a:t>
            </a:r>
            <a:r>
              <a:rPr lang="en-US" sz="2000" dirty="0" err="1"/>
              <a:t>erojen</a:t>
            </a:r>
            <a:r>
              <a:rPr lang="en-US" sz="2000" dirty="0"/>
              <a:t> </a:t>
            </a:r>
            <a:r>
              <a:rPr lang="en-US" sz="2000" dirty="0" err="1"/>
              <a:t>lisäksi</a:t>
            </a:r>
            <a:r>
              <a:rPr lang="en-US" sz="2000" dirty="0"/>
              <a:t> </a:t>
            </a:r>
            <a:r>
              <a:rPr lang="en-US" sz="2000" dirty="0" err="1"/>
              <a:t>tilanne</a:t>
            </a:r>
            <a:r>
              <a:rPr lang="en-US" sz="2000" dirty="0"/>
              <a:t> </a:t>
            </a:r>
            <a:r>
              <a:rPr lang="en-US" sz="2000" dirty="0" err="1"/>
              <a:t>vaikuttaa</a:t>
            </a:r>
            <a:r>
              <a:rPr lang="en-US" sz="2000" dirty="0"/>
              <a:t> </a:t>
            </a:r>
            <a:r>
              <a:rPr lang="en-US" sz="2000" dirty="0" err="1"/>
              <a:t>havaintokykyyn</a:t>
            </a:r>
            <a:endParaRPr lang="en-US" sz="2000" dirty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000" b="1" dirty="0" err="1"/>
              <a:t>Muistin</a:t>
            </a:r>
            <a:r>
              <a:rPr lang="en-US" sz="2000" b="1" dirty="0"/>
              <a:t> </a:t>
            </a:r>
            <a:r>
              <a:rPr lang="en-US" sz="2000" b="1" dirty="0" err="1"/>
              <a:t>rajoitukset</a:t>
            </a:r>
            <a:r>
              <a:rPr lang="en-US" sz="2000" b="1" dirty="0"/>
              <a:t> – </a:t>
            </a:r>
            <a:r>
              <a:rPr lang="en-US" sz="2000" b="1" dirty="0" err="1"/>
              <a:t>muistivirheet</a:t>
            </a:r>
            <a:endParaRPr lang="en-US" sz="2000" b="1" dirty="0"/>
          </a:p>
          <a:p>
            <a:r>
              <a:rPr lang="en-US" sz="2000" dirty="0" err="1"/>
              <a:t>Liian</a:t>
            </a:r>
            <a:r>
              <a:rPr lang="en-US" sz="2000" dirty="0"/>
              <a:t> </a:t>
            </a:r>
            <a:r>
              <a:rPr lang="en-US" sz="2000" dirty="0" err="1"/>
              <a:t>suuri</a:t>
            </a:r>
            <a:r>
              <a:rPr lang="en-US" sz="2000" dirty="0"/>
              <a:t> </a:t>
            </a:r>
            <a:r>
              <a:rPr lang="en-US" sz="2000" dirty="0" err="1"/>
              <a:t>tietomäärä</a:t>
            </a:r>
            <a:r>
              <a:rPr lang="en-US" sz="2000" dirty="0"/>
              <a:t> </a:t>
            </a:r>
            <a:r>
              <a:rPr lang="en-US" sz="2000" dirty="0" err="1"/>
              <a:t>kerralla</a:t>
            </a:r>
            <a:r>
              <a:rPr lang="en-US" sz="2000" dirty="0"/>
              <a:t> </a:t>
            </a:r>
            <a:r>
              <a:rPr lang="en-US" sz="2000" dirty="0" err="1"/>
              <a:t>vaikeuttaa</a:t>
            </a:r>
            <a:r>
              <a:rPr lang="en-US" sz="2000" dirty="0"/>
              <a:t> </a:t>
            </a:r>
            <a:r>
              <a:rPr lang="en-US" sz="2000" dirty="0" err="1"/>
              <a:t>muistiin</a:t>
            </a:r>
            <a:r>
              <a:rPr lang="en-US" sz="2000" dirty="0"/>
              <a:t> </a:t>
            </a:r>
            <a:r>
              <a:rPr lang="en-US" sz="2000" dirty="0" err="1"/>
              <a:t>painamista</a:t>
            </a:r>
            <a:endParaRPr lang="en-US" sz="2000" dirty="0"/>
          </a:p>
          <a:p>
            <a:r>
              <a:rPr lang="en-US" sz="2000" dirty="0" err="1"/>
              <a:t>Univaje</a:t>
            </a:r>
            <a:r>
              <a:rPr lang="en-US" sz="2000" dirty="0"/>
              <a:t>, </a:t>
            </a:r>
            <a:r>
              <a:rPr lang="en-US" sz="2000" dirty="0" err="1"/>
              <a:t>distressi</a:t>
            </a:r>
            <a:r>
              <a:rPr lang="en-US" sz="2000" dirty="0"/>
              <a:t>, </a:t>
            </a:r>
            <a:r>
              <a:rPr lang="en-US" sz="2000" dirty="0" err="1"/>
              <a:t>päihteet</a:t>
            </a:r>
            <a:r>
              <a:rPr lang="en-US" sz="2000" dirty="0"/>
              <a:t> </a:t>
            </a:r>
            <a:r>
              <a:rPr lang="en-US" sz="2000" dirty="0" err="1"/>
              <a:t>kuormittavat</a:t>
            </a:r>
            <a:r>
              <a:rPr lang="en-US" sz="2000" dirty="0"/>
              <a:t> </a:t>
            </a:r>
            <a:r>
              <a:rPr lang="en-US" sz="2000" dirty="0" err="1"/>
              <a:t>muistia</a:t>
            </a:r>
            <a:endParaRPr lang="en-US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955605BF-168D-4B09-9E3A-DB75CBDA05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95724" y="1237234"/>
            <a:ext cx="5820032" cy="4292272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B2588344-E401-4D5A-8BBF-46AAF0542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840" y="6338584"/>
            <a:ext cx="2034875" cy="464216"/>
          </a:xfrm>
          <a:prstGeom prst="rect">
            <a:avLst/>
          </a:prstGeom>
        </p:spPr>
      </p:pic>
      <p:pic>
        <p:nvPicPr>
          <p:cNvPr id="14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D9BA41A-CF65-4A16-8E95-046F0935B0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42" y="367159"/>
            <a:ext cx="1861424" cy="428937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42020575-CDD2-594E-B04A-C89F631B9272}"/>
              </a:ext>
            </a:extLst>
          </p:cNvPr>
          <p:cNvSpPr txBox="1"/>
          <p:nvPr/>
        </p:nvSpPr>
        <p:spPr>
          <a:xfrm>
            <a:off x="5647666" y="6017702"/>
            <a:ext cx="1217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000" dirty="0"/>
              <a:t>Kuva: </a:t>
            </a:r>
            <a:r>
              <a:rPr lang="fi-FI" sz="1000" dirty="0" err="1"/>
              <a:t>Schutterstock</a:t>
            </a:r>
            <a:endParaRPr lang="fi-FI" sz="1000" dirty="0"/>
          </a:p>
        </p:txBody>
      </p:sp>
    </p:spTree>
    <p:extLst>
      <p:ext uri="{BB962C8B-B14F-4D97-AF65-F5344CB8AC3E}">
        <p14:creationId xmlns:p14="http://schemas.microsoft.com/office/powerpoint/2010/main" val="1825365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B7031DB0-9441-4A63-901F-D633596FC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22586"/>
            <a:ext cx="11580429" cy="6135414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3F0DB311-45E0-411D-8A98-B58C1F906129}"/>
              </a:ext>
            </a:extLst>
          </p:cNvPr>
          <p:cNvSpPr/>
          <p:nvPr/>
        </p:nvSpPr>
        <p:spPr>
          <a:xfrm>
            <a:off x="2518279" y="722586"/>
            <a:ext cx="2690648" cy="357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DE0B9F4-1F28-4BDA-8E45-54AD5B99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" y="0"/>
            <a:ext cx="10543032" cy="1051035"/>
          </a:xfrm>
        </p:spPr>
        <p:txBody>
          <a:bodyPr>
            <a:normAutofit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Muistin toiminta</a:t>
            </a:r>
          </a:p>
        </p:txBody>
      </p:sp>
      <p:pic>
        <p:nvPicPr>
          <p:cNvPr id="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5C5059C-C003-4DFF-A873-545D38B5C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42" y="367159"/>
            <a:ext cx="18614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EAC128EF-0C65-4058-AC48-95F466CD2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22574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76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89FE96-916C-47D7-8056-1E95EC0B8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709609"/>
            <a:ext cx="4711431" cy="82930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Tiedon</a:t>
            </a:r>
            <a:r>
              <a:rPr lang="en-US" sz="5600" b="1" kern="1200" dirty="0">
                <a:solidFill>
                  <a:srgbClr val="3F828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600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arviointi</a:t>
            </a:r>
            <a:endParaRPr lang="en-US" sz="5600" kern="1200" dirty="0">
              <a:solidFill>
                <a:srgbClr val="3F828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3EC8594-F784-4ADD-B2AB-008D71A4D5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54" y="299509"/>
            <a:ext cx="5210603" cy="625898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574620-EB71-4D97-B626-0AE6C4632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95475"/>
            <a:ext cx="5490157" cy="49625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Kirjoittajan</a:t>
            </a: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asiantuntemus</a:t>
            </a:r>
            <a:endParaRPr lang="en-US" sz="2400" b="1" dirty="0">
              <a:solidFill>
                <a:schemeClr val="tx1">
                  <a:alpha val="80000"/>
                </a:schemeClr>
              </a:solidFill>
            </a:endParaRPr>
          </a:p>
          <a:p>
            <a:pPr marL="0"/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Mikä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on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kirjoittajan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koulutus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ja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asiantuntemus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aiheesta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Kirjoittajan</a:t>
            </a: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tarkoitusperä</a:t>
            </a:r>
            <a:endParaRPr lang="en-US" sz="2400" b="1" dirty="0">
              <a:solidFill>
                <a:schemeClr val="tx1">
                  <a:alpha val="80000"/>
                </a:schemeClr>
              </a:solidFill>
            </a:endParaRPr>
          </a:p>
          <a:p>
            <a:pPr marL="0"/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Sisältyykö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julkaisuun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kaupallisia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ideologisia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tai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poliittisia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tavoitteita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Tiedon</a:t>
            </a: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tueksi</a:t>
            </a: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esitetyt</a:t>
            </a: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perustelut</a:t>
            </a:r>
            <a:endParaRPr lang="en-US" sz="2400" b="1" dirty="0">
              <a:solidFill>
                <a:schemeClr val="tx1">
                  <a:alpha val="80000"/>
                </a:schemeClr>
              </a:solidFill>
            </a:endParaRPr>
          </a:p>
          <a:p>
            <a:pPr marL="0"/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Perustellaanko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väitteet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selkeästi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?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Pohjautuvatko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perustelut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tieteelliseen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tietoon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Vertailu</a:t>
            </a: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muihin</a:t>
            </a:r>
            <a:r>
              <a:rPr lang="en-US" sz="24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alpha val="80000"/>
                  </a:schemeClr>
                </a:solidFill>
              </a:rPr>
              <a:t>tietolähteisiin</a:t>
            </a:r>
            <a:endParaRPr lang="en-US" sz="2400" b="1" dirty="0">
              <a:solidFill>
                <a:schemeClr val="tx1">
                  <a:alpha val="80000"/>
                </a:schemeClr>
              </a:solidFill>
            </a:endParaRPr>
          </a:p>
          <a:p>
            <a:pPr marL="0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Onko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eri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lähteiden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välillä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ristiriitoja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8B95D6E-E4B6-42B4-A21A-B1DA1681C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37" y="140336"/>
            <a:ext cx="1861424" cy="428937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C160FA6-3CD4-4783-B4B0-83EC61794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225741"/>
            <a:ext cx="2000250" cy="514350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CBEE15C4-2085-443A-933E-1714F09D33A1}"/>
              </a:ext>
            </a:extLst>
          </p:cNvPr>
          <p:cNvSpPr txBox="1"/>
          <p:nvPr/>
        </p:nvSpPr>
        <p:spPr>
          <a:xfrm>
            <a:off x="894467" y="6071852"/>
            <a:ext cx="39909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40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400" dirty="0">
                <a:solidFill>
                  <a:schemeClr val="bg1"/>
                </a:solidFill>
                <a:latin typeface="Abadi Extra Light" panose="020B0604020202020204" pitchFamily="34" charset="0"/>
              </a:rPr>
              <a:t> / Lorenz Lippert</a:t>
            </a:r>
          </a:p>
        </p:txBody>
      </p:sp>
    </p:spTree>
    <p:extLst>
      <p:ext uri="{BB962C8B-B14F-4D97-AF65-F5344CB8AC3E}">
        <p14:creationId xmlns:p14="http://schemas.microsoft.com/office/powerpoint/2010/main" val="2405101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E4CACFC-782F-43B0-81BC-613570CFC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38" y="140336"/>
            <a:ext cx="11046577" cy="107886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b="1" dirty="0" err="1"/>
              <a:t>Opiskelijoiden</a:t>
            </a:r>
            <a:r>
              <a:rPr lang="en-US" sz="3700" b="1" dirty="0"/>
              <a:t> </a:t>
            </a:r>
            <a:r>
              <a:rPr lang="en-US" sz="3700" b="1" dirty="0" err="1"/>
              <a:t>selkäkivun</a:t>
            </a:r>
            <a:r>
              <a:rPr lang="en-US" sz="3700" b="1" dirty="0"/>
              <a:t> </a:t>
            </a:r>
            <a:r>
              <a:rPr lang="en-US" sz="3700" b="1" dirty="0" err="1"/>
              <a:t>erilaisia</a:t>
            </a:r>
            <a:r>
              <a:rPr lang="en-US" sz="3700" b="1" dirty="0"/>
              <a:t> </a:t>
            </a:r>
            <a:r>
              <a:rPr lang="en-US" sz="3700" b="1" dirty="0" err="1"/>
              <a:t>asiantuntijoita</a:t>
            </a:r>
            <a:r>
              <a:rPr lang="en-US" sz="3700" b="1" dirty="0"/>
              <a:t> </a:t>
            </a:r>
            <a:b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7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E72D14D-13B4-48FC-AC75-E0FE53D8A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237" y="1359537"/>
            <a:ext cx="11046577" cy="4591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endParaRPr lang="en-US" sz="2000" b="1" dirty="0"/>
          </a:p>
        </p:txBody>
      </p:sp>
      <p:pic>
        <p:nvPicPr>
          <p:cNvPr id="8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3D9B43E-7E8B-4EE4-899D-1D99DA2D7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37" y="140336"/>
            <a:ext cx="1861424" cy="428937"/>
          </a:xfrm>
          <a:prstGeom prst="rect">
            <a:avLst/>
          </a:prstGeom>
        </p:spPr>
      </p:pic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6E7D7BAB-CDFF-48A9-943C-3AB1E269D9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1997" y="784055"/>
            <a:ext cx="11962764" cy="5814339"/>
          </a:xfr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1231CE8-DB25-481C-B113-9AF40FE4C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370319"/>
            <a:ext cx="2000250" cy="48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71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A4F912-4C41-41A6-9649-DAB130EDC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365125"/>
            <a:ext cx="10925175" cy="1325563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8394FA-BFF2-4181-8532-E078903F07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874639A-2582-4930-9EE0-16C54F4115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0AFAA2-E1DE-4557-9D0D-393F0893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102"/>
            <a:ext cx="12192000" cy="647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3D58D87-D2E1-4816-BA2A-EF1270DA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37" y="140336"/>
            <a:ext cx="18614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4181A99-A7E6-420E-8BC5-3D7E0E487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225741"/>
            <a:ext cx="20002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08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08C581-8171-4875-87EF-218DFDBB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1" dirty="0" err="1"/>
              <a:t>Ajattelun</a:t>
            </a:r>
            <a:r>
              <a:rPr lang="en-US" b="1" dirty="0"/>
              <a:t> </a:t>
            </a:r>
            <a:r>
              <a:rPr lang="en-US" b="1" dirty="0" err="1"/>
              <a:t>vinoumat</a:t>
            </a:r>
            <a:r>
              <a:rPr lang="en-US" b="1" dirty="0"/>
              <a:t> </a:t>
            </a:r>
            <a:r>
              <a:rPr lang="en-US" b="1" dirty="0" err="1"/>
              <a:t>vaikuttavat</a:t>
            </a:r>
            <a:r>
              <a:rPr lang="en-US" b="1" dirty="0"/>
              <a:t> </a:t>
            </a:r>
            <a:r>
              <a:rPr lang="en-US" b="1" dirty="0" err="1"/>
              <a:t>tiedon</a:t>
            </a:r>
            <a:r>
              <a:rPr lang="en-US" b="1" dirty="0"/>
              <a:t> </a:t>
            </a:r>
            <a:r>
              <a:rPr lang="en-US" b="1" dirty="0" err="1"/>
              <a:t>tulkintaan</a:t>
            </a:r>
            <a:endParaRPr lang="en-US" b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66A1B51-AE3F-4B2B-8492-4B07569A8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80934" y="2638429"/>
            <a:ext cx="6309359" cy="350273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200" dirty="0" err="1"/>
              <a:t>Ajattelun</a:t>
            </a:r>
            <a:r>
              <a:rPr lang="en-US" sz="3200" dirty="0"/>
              <a:t> </a:t>
            </a:r>
            <a:r>
              <a:rPr lang="en-US" sz="3200" dirty="0" err="1"/>
              <a:t>vinoumilla</a:t>
            </a:r>
            <a:r>
              <a:rPr lang="en-US" sz="3200" dirty="0"/>
              <a:t> </a:t>
            </a:r>
            <a:r>
              <a:rPr lang="en-US" sz="3200" dirty="0" err="1"/>
              <a:t>tarkoitetaan</a:t>
            </a:r>
            <a:r>
              <a:rPr lang="en-US" sz="3200" dirty="0"/>
              <a:t> </a:t>
            </a:r>
            <a:r>
              <a:rPr lang="en-US" sz="3200" dirty="0" err="1"/>
              <a:t>ihmisen</a:t>
            </a:r>
            <a:r>
              <a:rPr lang="en-US" sz="3200" dirty="0"/>
              <a:t> </a:t>
            </a:r>
            <a:r>
              <a:rPr lang="en-US" sz="3200" dirty="0" err="1"/>
              <a:t>taipumusta</a:t>
            </a:r>
            <a:r>
              <a:rPr lang="en-US" sz="3200" dirty="0"/>
              <a:t> </a:t>
            </a:r>
            <a:r>
              <a:rPr lang="en-US" sz="3200" dirty="0" err="1"/>
              <a:t>tehdä</a:t>
            </a:r>
            <a:r>
              <a:rPr lang="en-US" sz="3200" dirty="0"/>
              <a:t> ja </a:t>
            </a:r>
            <a:r>
              <a:rPr lang="en-US" sz="3200" dirty="0" err="1"/>
              <a:t>ymmärtää</a:t>
            </a:r>
            <a:r>
              <a:rPr lang="en-US" sz="3200" dirty="0"/>
              <a:t> </a:t>
            </a:r>
            <a:r>
              <a:rPr lang="en-US" sz="3200" dirty="0" err="1"/>
              <a:t>havaintoja</a:t>
            </a:r>
            <a:r>
              <a:rPr lang="en-US" sz="3200" dirty="0"/>
              <a:t>, </a:t>
            </a:r>
            <a:r>
              <a:rPr lang="en-US" sz="3200" dirty="0" err="1"/>
              <a:t>tulkintoja</a:t>
            </a:r>
            <a:r>
              <a:rPr lang="en-US" sz="3200" dirty="0"/>
              <a:t> ja </a:t>
            </a:r>
            <a:r>
              <a:rPr lang="en-US" sz="3200" dirty="0" err="1"/>
              <a:t>hankittua</a:t>
            </a:r>
            <a:r>
              <a:rPr lang="en-US" sz="3200" dirty="0"/>
              <a:t> </a:t>
            </a:r>
            <a:r>
              <a:rPr lang="en-US" sz="3200" dirty="0" err="1"/>
              <a:t>tietoa</a:t>
            </a:r>
            <a:r>
              <a:rPr lang="en-US" sz="3200" dirty="0"/>
              <a:t> </a:t>
            </a:r>
            <a:r>
              <a:rPr lang="en-US" sz="3200" dirty="0" err="1"/>
              <a:t>tietyllä</a:t>
            </a:r>
            <a:r>
              <a:rPr lang="en-US" sz="3200" dirty="0"/>
              <a:t> </a:t>
            </a:r>
            <a:r>
              <a:rPr lang="en-US" sz="3200" dirty="0" err="1"/>
              <a:t>tavalla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3200" dirty="0" err="1"/>
              <a:t>Niitä</a:t>
            </a:r>
            <a:r>
              <a:rPr lang="en-US" sz="3200" dirty="0"/>
              <a:t> </a:t>
            </a:r>
            <a:r>
              <a:rPr lang="en-US" sz="3200" dirty="0" err="1"/>
              <a:t>ei</a:t>
            </a:r>
            <a:r>
              <a:rPr lang="en-US" sz="3200" dirty="0"/>
              <a:t> </a:t>
            </a:r>
            <a:r>
              <a:rPr lang="en-US" sz="3200" dirty="0" err="1"/>
              <a:t>voi</a:t>
            </a:r>
            <a:r>
              <a:rPr lang="en-US" sz="3200" dirty="0"/>
              <a:t> </a:t>
            </a:r>
            <a:r>
              <a:rPr lang="en-US" sz="3200" dirty="0" err="1"/>
              <a:t>kokonaan</a:t>
            </a:r>
            <a:r>
              <a:rPr lang="en-US" sz="3200" dirty="0"/>
              <a:t> </a:t>
            </a:r>
            <a:r>
              <a:rPr lang="en-US" sz="3200" dirty="0" err="1"/>
              <a:t>välttää</a:t>
            </a:r>
            <a:r>
              <a:rPr lang="en-US" sz="3200" dirty="0"/>
              <a:t>, ja </a:t>
            </a:r>
            <a:r>
              <a:rPr lang="en-US" sz="3200" dirty="0" err="1"/>
              <a:t>siksi</a:t>
            </a:r>
            <a:r>
              <a:rPr lang="en-US" sz="3200" dirty="0"/>
              <a:t> </a:t>
            </a:r>
            <a:r>
              <a:rPr lang="en-US" sz="3200" dirty="0" err="1"/>
              <a:t>niistä</a:t>
            </a:r>
            <a:r>
              <a:rPr lang="en-US" sz="3200" dirty="0"/>
              <a:t> on </a:t>
            </a:r>
            <a:r>
              <a:rPr lang="en-US" sz="3200" dirty="0" err="1"/>
              <a:t>hyvä</a:t>
            </a:r>
            <a:r>
              <a:rPr lang="en-US" sz="3200" dirty="0"/>
              <a:t> olla </a:t>
            </a:r>
            <a:r>
              <a:rPr lang="en-US" sz="3200" dirty="0" err="1"/>
              <a:t>tietoinen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000" dirty="0"/>
          </a:p>
          <a:p>
            <a:pPr>
              <a:buFontTx/>
              <a:buChar char="-"/>
            </a:pPr>
            <a:endParaRPr lang="en-US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2300C12-A2EE-4230-8BB4-4FB66939264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4F3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4915445-98CE-4CC3-956A-8EA25FAFA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337" y="140336"/>
            <a:ext cx="18614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B1157DC-436F-4AAE-90CF-2FE72DE36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4511" y="6225741"/>
            <a:ext cx="2000250" cy="51435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53762E3-181B-4937-9968-F5D12B89CF17}"/>
              </a:ext>
            </a:extLst>
          </p:cNvPr>
          <p:cNvSpPr txBox="1"/>
          <p:nvPr/>
        </p:nvSpPr>
        <p:spPr>
          <a:xfrm>
            <a:off x="4176713" y="6465644"/>
            <a:ext cx="61436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Abadi Extra Light" panose="020B0604020202020204" pitchFamily="34" charset="0"/>
              </a:rPr>
              <a:t>Kuva: Unsplash.com/ Helena </a:t>
            </a:r>
            <a:r>
              <a:rPr lang="en-US" sz="1400" dirty="0" err="1">
                <a:latin typeface="Abadi Extra Light" panose="020B0604020202020204" pitchFamily="34" charset="0"/>
              </a:rPr>
              <a:t>Yankovska</a:t>
            </a:r>
            <a:endParaRPr lang="en-US" sz="140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98544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setVTI">
  <a:themeElements>
    <a:clrScheme name="Custom 20">
      <a:dk1>
        <a:srgbClr val="000000"/>
      </a:dk1>
      <a:lt1>
        <a:sysClr val="window" lastClr="FFFFFF"/>
      </a:lt1>
      <a:dk2>
        <a:srgbClr val="2C3948"/>
      </a:dk2>
      <a:lt2>
        <a:srgbClr val="F4F4F4"/>
      </a:lt2>
      <a:accent1>
        <a:srgbClr val="F49D90"/>
      </a:accent1>
      <a:accent2>
        <a:srgbClr val="D6947C"/>
      </a:accent2>
      <a:accent3>
        <a:srgbClr val="BF8484"/>
      </a:accent3>
      <a:accent4>
        <a:srgbClr val="96A9AA"/>
      </a:accent4>
      <a:accent5>
        <a:srgbClr val="DD796C"/>
      </a:accent5>
      <a:accent6>
        <a:srgbClr val="D09145"/>
      </a:accent6>
      <a:hlink>
        <a:srgbClr val="DF686A"/>
      </a:hlink>
      <a:folHlink>
        <a:srgbClr val="F93F1C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setVTI" id="{17A3166B-76FF-4669-8F6D-D4251AE158D8}" vid="{4532814A-B5F8-4CFD-BC69-A007D492DA4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9" ma:contentTypeDescription="Luo uusi asiakirja." ma:contentTypeScope="" ma:versionID="11aae025ef4b50ca47d04dba1f9b272f">
  <xsd:schema xmlns:xsd="http://www.w3.org/2001/XMLSchema" xmlns:xs="http://www.w3.org/2001/XMLSchema" xmlns:p="http://schemas.microsoft.com/office/2006/metadata/properties" xmlns:ns2="48e8df33-a090-4ce7-a58b-5234ff1e67e3" targetNamespace="http://schemas.microsoft.com/office/2006/metadata/properties" ma:root="true" ma:fieldsID="6f55aa53dfa803f3d95ab3057799e453" ns2:_="">
    <xsd:import namespace="48e8df33-a090-4ce7-a58b-5234ff1e67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75CBA1A-07D8-433D-A95C-42EEA4DD90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95CEC8-41F9-40FB-8FA8-731BD5F424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324BE1-CE51-41C3-B368-B8B1789759D5}">
  <ds:schemaRefs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48e8df33-a090-4ce7-a58b-5234ff1e67e3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290</Words>
  <Application>Microsoft Office PowerPoint</Application>
  <PresentationFormat>Laajakuva</PresentationFormat>
  <Paragraphs>58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10</vt:i4>
      </vt:variant>
    </vt:vector>
  </HeadingPairs>
  <TitlesOfParts>
    <vt:vector size="21" baseType="lpstr">
      <vt:lpstr>Abadi Extra Light</vt:lpstr>
      <vt:lpstr>Arial</vt:lpstr>
      <vt:lpstr>Calibri</vt:lpstr>
      <vt:lpstr>Calibri Light</vt:lpstr>
      <vt:lpstr>Calisto MT</vt:lpstr>
      <vt:lpstr>Dante</vt:lpstr>
      <vt:lpstr>Univers Condensed</vt:lpstr>
      <vt:lpstr>Wingdings 2</vt:lpstr>
      <vt:lpstr>ChronicleVTI</vt:lpstr>
      <vt:lpstr>Office-teema</vt:lpstr>
      <vt:lpstr>OffsetVTI</vt:lpstr>
      <vt:lpstr>Luotettavaa tietoa terveydestä</vt:lpstr>
      <vt:lpstr>Terveyden lukutaidon osa-alueet</vt:lpstr>
      <vt:lpstr>Tiedon hakeminen</vt:lpstr>
      <vt:lpstr>Tiedon vastaanottaminen</vt:lpstr>
      <vt:lpstr>Muistin toiminta</vt:lpstr>
      <vt:lpstr>Tiedon arviointi</vt:lpstr>
      <vt:lpstr>Opiskelijoiden selkäkivun erilaisia asiantuntijoita  </vt:lpstr>
      <vt:lpstr>PowerPoint-esitys</vt:lpstr>
      <vt:lpstr>Ajattelun vinoumat vaikuttavat tiedon tulkintaan</vt:lpstr>
      <vt:lpstr>Yleisiä ajattelun vinoumia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Paula</dc:creator>
  <cp:lastModifiedBy>Rautarae Anna</cp:lastModifiedBy>
  <cp:revision>35</cp:revision>
  <dcterms:created xsi:type="dcterms:W3CDTF">2021-10-14T13:44:28Z</dcterms:created>
  <dcterms:modified xsi:type="dcterms:W3CDTF">2025-09-23T05:50:59Z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