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4" r:id="rId5"/>
    <p:sldId id="267" r:id="rId6"/>
    <p:sldId id="268" r:id="rId7"/>
    <p:sldId id="265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152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22.9.2018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7237356" cy="3296657"/>
          </a:xfrm>
        </p:spPr>
        <p:txBody>
          <a:bodyPr/>
          <a:lstStyle/>
          <a:p>
            <a:pPr marL="182880" indent="0">
              <a:buNone/>
            </a:pPr>
            <a:r>
              <a:rPr lang="fi-FI" u="sng" dirty="0" smtClean="0"/>
              <a:t>Yhteiskuntaopin kurssit lukiossa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367449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</a:t>
            </a:r>
            <a:r>
              <a:rPr lang="fi-FI" dirty="0" smtClean="0"/>
              <a:t>tsitään hyvän yhteiskunnan kriteereitä </a:t>
            </a:r>
          </a:p>
          <a:p>
            <a:r>
              <a:rPr lang="fi-FI" dirty="0" smtClean="0"/>
              <a:t>Tutustutaan suomalaisen yhteiskunnan rakenteeseen: ikärakenne, sosiaalinen tausta, kulttuurinen tausta, alueellinen sijoittuminen</a:t>
            </a:r>
          </a:p>
          <a:p>
            <a:r>
              <a:rPr lang="fi-FI" dirty="0" smtClean="0"/>
              <a:t>Miten Suomea hallitaan?</a:t>
            </a:r>
          </a:p>
          <a:p>
            <a:r>
              <a:rPr lang="fi-FI" dirty="0" smtClean="0"/>
              <a:t>Poliittinen ja virkamiesvalta</a:t>
            </a:r>
          </a:p>
          <a:p>
            <a:r>
              <a:rPr lang="fi-FI" dirty="0" smtClean="0"/>
              <a:t>Poliittiset puolueet</a:t>
            </a:r>
          </a:p>
          <a:p>
            <a:r>
              <a:rPr lang="fi-FI" dirty="0" smtClean="0"/>
              <a:t>Miten tavallinen suomalainen voi vaikuttaa yhteisiin asioihin?</a:t>
            </a:r>
          </a:p>
          <a:p>
            <a:r>
              <a:rPr lang="fi-FI" dirty="0" smtClean="0"/>
              <a:t>Millainen on suomalaisten sosiaaliturva?</a:t>
            </a:r>
          </a:p>
          <a:p>
            <a:r>
              <a:rPr lang="fi-FI" dirty="0" smtClean="0"/>
              <a:t>Millainen on tulevaisuuden Suomi?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SUOMALAINEN YHTEISKUNTA YH 01</a:t>
            </a:r>
            <a:r>
              <a:rPr lang="fi-FI" dirty="0" smtClean="0"/>
              <a:t> (p)     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046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Tutustutaan taloustieteen perusperiaatteisiin ja opitaan ymmärtämään taloudellisia ilmiöitä ja niiden vaikutuksia</a:t>
            </a:r>
          </a:p>
          <a:p>
            <a:r>
              <a:rPr lang="fi-FI" dirty="0" smtClean="0"/>
              <a:t>Harjaannutaan taloutta koskevien uutisten ymmärtämiseen ja hyödyntämiseen</a:t>
            </a:r>
          </a:p>
          <a:p>
            <a:r>
              <a:rPr lang="fi-FI" dirty="0" smtClean="0"/>
              <a:t>Opitaan hahmottamaan talouden ja ihmisten arkielämän välistä vaikutussuhdetta</a:t>
            </a:r>
          </a:p>
          <a:p>
            <a:r>
              <a:rPr lang="fi-FI" dirty="0" smtClean="0"/>
              <a:t>Keskeisiä kurssin teemoja: talouskasvu, kansantalouden kiertokulku ja sen mittaaminen, vapaa kilpailu ja yrittäjyys, julkinen talous ja verotus, rahoitusmarkkinat, talouselämän häiriöt ja niiden korjaaminen, Suomi ja maailmantalous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TALOUSTIETO </a:t>
            </a:r>
            <a:r>
              <a:rPr lang="fi-FI" u="sng" dirty="0" err="1" smtClean="0"/>
              <a:t>yh</a:t>
            </a:r>
            <a:r>
              <a:rPr lang="fi-FI" u="sng" dirty="0" smtClean="0"/>
              <a:t> 02 (P)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387165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Tutustutaan globalisaatioon ja lähestytään Euroopan unionia yhtenä sen ilmenemismuotona</a:t>
            </a:r>
          </a:p>
          <a:p>
            <a:r>
              <a:rPr lang="fi-FI" dirty="0" smtClean="0"/>
              <a:t>Opitaan </a:t>
            </a:r>
            <a:r>
              <a:rPr lang="fi-FI" dirty="0" smtClean="0"/>
              <a:t>ymmärtämään Euroopan unionin taustalla oleva yhteinen eurooppalainen arvopohja ja identiteetti</a:t>
            </a:r>
          </a:p>
          <a:p>
            <a:r>
              <a:rPr lang="fi-FI" dirty="0" smtClean="0"/>
              <a:t>Selvitetään</a:t>
            </a:r>
            <a:r>
              <a:rPr lang="fi-FI" dirty="0" smtClean="0"/>
              <a:t> </a:t>
            </a:r>
            <a:r>
              <a:rPr lang="fi-FI" dirty="0" smtClean="0"/>
              <a:t>Euroopan unionin perustamisen historiallinen tausta, joka oli suursotien välttäminen ja ongelmien rauhanomainen ratkaiseminen</a:t>
            </a:r>
          </a:p>
          <a:p>
            <a:r>
              <a:rPr lang="fi-FI" dirty="0" smtClean="0"/>
              <a:t>Tutustutaan Euroopan unionin toimintaan ja yksittäisen kansalaisen asemaan ja vaikutusmahdollisuuksiin yhdentyvässä Euroopassa</a:t>
            </a:r>
          </a:p>
          <a:p>
            <a:r>
              <a:rPr lang="fi-FI" dirty="0" smtClean="0"/>
              <a:t>Tutustutaan Euroopan unionin </a:t>
            </a:r>
            <a:r>
              <a:rPr lang="fi-FI" dirty="0" smtClean="0"/>
              <a:t>osana globaalia maailmantaloutta</a:t>
            </a:r>
          </a:p>
          <a:p>
            <a:r>
              <a:rPr lang="fi-FI" dirty="0" smtClean="0"/>
              <a:t>Yhteinen vai oma turvallisuuspolitiikka?</a:t>
            </a:r>
            <a:endParaRPr lang="fi-FI" dirty="0" smtClean="0"/>
          </a:p>
          <a:p>
            <a:r>
              <a:rPr lang="fi-FI" dirty="0" smtClean="0"/>
              <a:t>Arvioimme Euroopan unionin tulevaisuutta ja seuraamme aiheesta käytyä ajankohtaista keskustelua ja kannustetaan osallistumaan siihen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SUOMI, EUROOPPA JA MUUTTUVA MAAILMA</a:t>
            </a:r>
            <a:r>
              <a:rPr lang="fi-FI" u="sng" dirty="0" smtClean="0"/>
              <a:t> yh3 (P)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316883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Perehdytään oikeustieteen  perusasioihin ja opitaan käyttämään lakikirjaa sekä ratkaisemaan yksinkertaisia juridisia ongelmia</a:t>
            </a:r>
          </a:p>
          <a:p>
            <a:r>
              <a:rPr lang="fi-FI" dirty="0" smtClean="0"/>
              <a:t>Kurssi pyrkii erityisesti antamaan eväitä arkisen elämän juridiikkaan</a:t>
            </a:r>
          </a:p>
          <a:p>
            <a:r>
              <a:rPr lang="fi-FI" dirty="0" smtClean="0"/>
              <a:t>Esim. perheoikeus, työoikeus, luonnonsuojelu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KANSALAISEN LAKITIETO </a:t>
            </a:r>
            <a:r>
              <a:rPr lang="fi-FI" u="sng" dirty="0" err="1" smtClean="0"/>
              <a:t>yh</a:t>
            </a:r>
            <a:r>
              <a:rPr lang="fi-FI" u="sng" dirty="0" smtClean="0"/>
              <a:t> 04 (</a:t>
            </a:r>
            <a:r>
              <a:rPr lang="fi-FI" u="sng" dirty="0" err="1" smtClean="0"/>
              <a:t>sy</a:t>
            </a:r>
            <a:r>
              <a:rPr lang="fi-FI" u="sng" dirty="0" smtClean="0"/>
              <a:t>)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346740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Kerrataan yhteiskuntaopin kurssien keskeiset asiat ja valmentaudutaan yhteiskuntaopin yo-kokeeseen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KERTAUSKURSSI </a:t>
            </a:r>
            <a:r>
              <a:rPr lang="fi-FI" dirty="0" err="1" smtClean="0"/>
              <a:t>yh</a:t>
            </a:r>
            <a:r>
              <a:rPr lang="fi-FI" dirty="0" smtClean="0"/>
              <a:t> 05 (SO)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129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Kurssin keskeisimmät työtavat ovat opettajajohtoinen opetus, parityöt, tiivistelmät, nettitehtävät ja yhteistoiminnalliset </a:t>
            </a:r>
            <a:r>
              <a:rPr lang="fi-FI" dirty="0" smtClean="0"/>
              <a:t>ryhmätyöt</a:t>
            </a:r>
          </a:p>
          <a:p>
            <a:r>
              <a:rPr lang="fi-FI" dirty="0" smtClean="0"/>
              <a:t>Kurssikoe on tärkein arviointiin vaikuttava tekijä</a:t>
            </a:r>
          </a:p>
          <a:p>
            <a:r>
              <a:rPr lang="fi-FI" dirty="0" smtClean="0"/>
              <a:t>Arvosanaan vaikuttaa myös läsnäolo, kotitehtävien  tekeminen, tuntiaktiivisuus, kiinnostus ja harrastuneisuus aihetta kohtaan</a:t>
            </a:r>
          </a:p>
          <a:p>
            <a:pPr marL="45720" indent="0">
              <a:buNone/>
            </a:pPr>
            <a:endParaRPr lang="fi-FI" dirty="0" smtClean="0"/>
          </a:p>
          <a:p>
            <a:endParaRPr lang="fi-FI" dirty="0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Kurssin </a:t>
            </a:r>
            <a:r>
              <a:rPr lang="fi-FI" u="sng" dirty="0" smtClean="0"/>
              <a:t>yh3 työsuunnitelma ja arviointi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260125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uudukko">
  <a:themeElements>
    <a:clrScheme name="Ruudukko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Ruudukko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uudukko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127</TotalTime>
  <Words>293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Franklin Gothic Medium</vt:lpstr>
      <vt:lpstr>Wingdings</vt:lpstr>
      <vt:lpstr>Wingdings 2</vt:lpstr>
      <vt:lpstr>Ruudukko</vt:lpstr>
      <vt:lpstr>Yhteiskuntaopin kurssit lukiossa</vt:lpstr>
      <vt:lpstr>SUOMALAINEN YHTEISKUNTA YH 01 (p)       </vt:lpstr>
      <vt:lpstr>TALOUSTIETO yh 02 (P)</vt:lpstr>
      <vt:lpstr>SUOMI, EUROOPPA JA MUUTTUVA MAAILMA yh3 (P)</vt:lpstr>
      <vt:lpstr>KANSALAISEN LAKITIETO yh 04 (sy)</vt:lpstr>
      <vt:lpstr>KERTAUSKURSSI yh 05 (SO)</vt:lpstr>
      <vt:lpstr>Kurssin yh3 työsuunnitelma ja arviointi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Yhteiskuntaopin kurssit lukiossa</dc:title>
  <dc:creator>opiskelija</dc:creator>
  <cp:lastModifiedBy>Minna</cp:lastModifiedBy>
  <cp:revision>25</cp:revision>
  <dcterms:created xsi:type="dcterms:W3CDTF">2015-08-11T09:59:38Z</dcterms:created>
  <dcterms:modified xsi:type="dcterms:W3CDTF">2018-09-22T16:12:12Z</dcterms:modified>
</cp:coreProperties>
</file>