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4"/>
  </p:notesMasterIdLst>
  <p:sldIdLst>
    <p:sldId id="281" r:id="rId6"/>
    <p:sldId id="271" r:id="rId7"/>
    <p:sldId id="276" r:id="rId8"/>
    <p:sldId id="277" r:id="rId9"/>
    <p:sldId id="278" r:id="rId10"/>
    <p:sldId id="279" r:id="rId11"/>
    <p:sldId id="280" r:id="rId12"/>
    <p:sldId id="262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81"/>
            <p14:sldId id="271"/>
            <p14:sldId id="276"/>
            <p14:sldId id="277"/>
            <p14:sldId id="278"/>
            <p14:sldId id="279"/>
            <p14:sldId id="28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B3156C-8752-D1EB-104E-B34FBFEF97FF}" name="Mervi Holopainen" initials="MH" userId="28df6691d81be45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CCEAF3"/>
    <a:srgbClr val="862B7C"/>
    <a:srgbClr val="0FAD0E"/>
    <a:srgbClr val="DEC9D9"/>
    <a:srgbClr val="F9DCF5"/>
    <a:srgbClr val="D4BCD1"/>
    <a:srgbClr val="C099BB"/>
    <a:srgbClr val="A16098"/>
    <a:srgbClr val="DF4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25D1C2-1AFD-4F48-92A3-E350FD2823B5}" v="28" dt="2022-12-09T10:24:04.4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93"/>
    <p:restoredTop sz="94610"/>
  </p:normalViewPr>
  <p:slideViewPr>
    <p:cSldViewPr snapToGrid="0" snapToObjects="1">
      <p:cViewPr varScale="1">
        <p:scale>
          <a:sx n="47" d="100"/>
          <a:sy n="47" d="100"/>
        </p:scale>
        <p:origin x="77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89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243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9225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1922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174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2688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4488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738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0589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1342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4905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60E2469-2EF5-4B0D-A12F-B3867D80CB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55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425650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fi-FI" sz="4800" dirty="0"/>
              <a:t>6 DNA-tietoa kerätään ja käytetään monin tavoin</a:t>
            </a:r>
            <a:endParaRPr lang="fi-FI" sz="6600" dirty="0">
              <a:solidFill>
                <a:schemeClr val="tx1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17" name="Ryhmä 16">
            <a:extLst>
              <a:ext uri="{FF2B5EF4-FFF2-40B4-BE49-F238E27FC236}">
                <a16:creationId xmlns:a16="http://schemas.microsoft.com/office/drawing/2014/main" id="{304101F3-6EA0-4E39-8FBA-36CA7C31B42B}"/>
              </a:ext>
            </a:extLst>
          </p:cNvPr>
          <p:cNvGrpSpPr/>
          <p:nvPr/>
        </p:nvGrpSpPr>
        <p:grpSpPr>
          <a:xfrm>
            <a:off x="5932311" y="2286436"/>
            <a:ext cx="5874501" cy="2156128"/>
            <a:chOff x="-1" y="1122686"/>
            <a:chExt cx="6116798" cy="3025793"/>
          </a:xfrm>
        </p:grpSpPr>
        <p:sp>
          <p:nvSpPr>
            <p:cNvPr id="18" name="Suorakulmio: Pyöristetyt kulmat 17">
              <a:extLst>
                <a:ext uri="{FF2B5EF4-FFF2-40B4-BE49-F238E27FC236}">
                  <a16:creationId xmlns:a16="http://schemas.microsoft.com/office/drawing/2014/main" id="{1678DF13-FA27-40FE-BFAA-E8D2A7EAA0FE}"/>
                </a:ext>
              </a:extLst>
            </p:cNvPr>
            <p:cNvSpPr/>
            <p:nvPr/>
          </p:nvSpPr>
          <p:spPr>
            <a:xfrm>
              <a:off x="-1" y="1367936"/>
              <a:ext cx="6116798" cy="272184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Suorakulmio: Pyöristetyt kulmat 4">
              <a:extLst>
                <a:ext uri="{FF2B5EF4-FFF2-40B4-BE49-F238E27FC236}">
                  <a16:creationId xmlns:a16="http://schemas.microsoft.com/office/drawing/2014/main" id="{C08A458B-C2D7-4F0D-B7E6-856303974A3A}"/>
                </a:ext>
              </a:extLst>
            </p:cNvPr>
            <p:cNvSpPr txBox="1"/>
            <p:nvPr/>
          </p:nvSpPr>
          <p:spPr>
            <a:xfrm>
              <a:off x="170439" y="1122686"/>
              <a:ext cx="5789422" cy="3025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Puhdistamisen ja monistamisen jälkeen DNA-näytettä voidaan käsitellä eri tavoin: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- alleelien tunnistaminen eri menetelmillä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- sekvensointi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- </a:t>
              </a:r>
              <a:r>
                <a:rPr lang="fi-FI" sz="1800" kern="1200" dirty="0" err="1"/>
                <a:t>genotyypitys</a:t>
              </a:r>
              <a:endParaRPr lang="fi-FI" sz="1800" kern="1200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Monistettuja DNA-paloja erotellaan elektroforeesilla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994957"/>
            <a:ext cx="4438338" cy="37912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>
                <a:solidFill>
                  <a:srgbClr val="00A9DC"/>
                </a:solidFill>
              </a:rPr>
              <a:t>Perustuu: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DNA:n negatiiviseen varaukseen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sähkökenttään, joka saa DNA-palat liikkumaan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geeliin, jossa pienet DNA-palat liikkuvat nopeammin kuin suuret</a:t>
            </a:r>
          </a:p>
          <a:p>
            <a:r>
              <a:rPr lang="fi-FI" dirty="0">
                <a:solidFill>
                  <a:srgbClr val="00A9DC"/>
                </a:solidFill>
              </a:rPr>
              <a:t>Tulos näkyy UV-valossa raitoina geelillä</a:t>
            </a:r>
          </a:p>
          <a:p>
            <a:pPr lvl="1"/>
            <a:endParaRPr lang="fi-FI" dirty="0">
              <a:solidFill>
                <a:srgbClr val="00A9DC"/>
              </a:solidFill>
            </a:endParaRP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937871" y="1608533"/>
            <a:ext cx="7530498" cy="417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8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BF98B-E0AC-8C7D-ECAB-EE11A680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Kapillaarielektroforeesi on nopea menetelmä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F33CA32-437D-2C29-5AA5-E9607BB09C0E}"/>
              </a:ext>
            </a:extLst>
          </p:cNvPr>
          <p:cNvSpPr txBox="1"/>
          <p:nvPr/>
        </p:nvSpPr>
        <p:spPr>
          <a:xfrm>
            <a:off x="994688" y="2011564"/>
            <a:ext cx="51013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0A9DC"/>
                </a:solidFill>
              </a:rPr>
              <a:t>Ohuissa kapillaariputkissa tapahtuva kapillaarielektroforeesi on perusperiaatteeltaan samanlainen kuin geelielektroforeesi.</a:t>
            </a:r>
          </a:p>
          <a:p>
            <a:endParaRPr lang="fi-FI" sz="2400" dirty="0">
              <a:solidFill>
                <a:srgbClr val="00A9D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0A9DC"/>
                </a:solidFill>
              </a:rPr>
              <a:t>Fluoresoivien väriaineiden avulla tulos voidaan lukea nopeasti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3FE80BE-642F-4BDD-AB2F-5BB9CE8AA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45" y="1465121"/>
            <a:ext cx="4583009" cy="485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2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E5F0E4-928B-FAC8-5C58-B8751AC1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238"/>
            <a:ext cx="10515600" cy="1152176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900" b="1" dirty="0">
                <a:solidFill>
                  <a:srgbClr val="00A9DC"/>
                </a:solidFill>
                <a:ea typeface="+mj-lt"/>
                <a:cs typeface="+mj-lt"/>
              </a:rPr>
              <a:t>Alleeleja tunnistetaan elektroforeesin, </a:t>
            </a:r>
            <a:r>
              <a:rPr lang="fi-FI" sz="4900" b="1" dirty="0" err="1">
                <a:solidFill>
                  <a:srgbClr val="00A9DC"/>
                </a:solidFill>
                <a:ea typeface="+mj-lt"/>
                <a:cs typeface="+mj-lt"/>
              </a:rPr>
              <a:t>PCR:n</a:t>
            </a:r>
            <a:r>
              <a:rPr lang="fi-FI" sz="4900" b="1" dirty="0">
                <a:solidFill>
                  <a:srgbClr val="00A9DC"/>
                </a:solidFill>
                <a:ea typeface="+mj-lt"/>
                <a:cs typeface="+mj-lt"/>
              </a:rPr>
              <a:t> ja koettimien avulla</a:t>
            </a:r>
            <a:br>
              <a:rPr lang="fi-FI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5A3CA7-3E70-45D6-BA5E-50E0495428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err="1">
                <a:solidFill>
                  <a:srgbClr val="00A9DC"/>
                </a:solidFill>
              </a:rPr>
              <a:t>PCR:n</a:t>
            </a:r>
            <a:r>
              <a:rPr lang="fi-FI" dirty="0">
                <a:solidFill>
                  <a:srgbClr val="00A9DC"/>
                </a:solidFill>
              </a:rPr>
              <a:t> ja elektroforeesin avulla: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elektroforeesia käytettäessä alleelista tunnettava ainakin osa sen emäsjärjestyksestä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monistetaan DNA-palat alukkeiden avulla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suoritetaan geeliajo 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geelielektroforeesin tulosta tarkastellaan UV-valossa tai automaattisilla lukulaitteilla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kapillaarielektroforeesin tulos luetaan automaattisilla lukulaitteilla   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D6D852F-03E1-4B41-9DFB-04EC9622A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34" y="1748413"/>
            <a:ext cx="6122566" cy="42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5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DAED10-34F0-D051-EC84-F13213895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sz="4900" b="1" dirty="0">
                <a:solidFill>
                  <a:srgbClr val="00A9DC"/>
                </a:solidFill>
                <a:ea typeface="+mj-lt"/>
                <a:cs typeface="+mj-lt"/>
              </a:rPr>
              <a:t>Koetin tunnistaa ja leimaa etsityn alleelin</a:t>
            </a:r>
            <a:br>
              <a:rPr lang="fi-FI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9746D2-8826-3177-C24B-A90E2E5BE3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>
                <a:solidFill>
                  <a:srgbClr val="00A9DC"/>
                </a:solidFill>
              </a:rPr>
              <a:t>Koettimien avulla: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Koetin on yksijuosteinen DNA:n pätkä.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Ainakin osa etsittävän alleelin emäsjärjestyksestä tunnettava.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Koetin tunnistaa alleelin emäspariperiaatteella.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koettimeen liitetty väriaine</a:t>
            </a:r>
          </a:p>
          <a:p>
            <a:pPr lvl="1"/>
            <a:r>
              <a:rPr lang="fi-FI" dirty="0">
                <a:solidFill>
                  <a:srgbClr val="00A9DC"/>
                </a:solidFill>
              </a:rPr>
              <a:t>käytetään DNA-siruissa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08D65D7-5BD1-4406-BFB2-B53435EFF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383" y="1584978"/>
            <a:ext cx="617800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85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1E738F-F481-FC1D-8891-472071EEB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Reaaliaikainen PCR on nopea ja tarkka menetelmä haluttujen DNA-jaksojen tunnistamiseen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86A22E7-AD01-E708-EE8E-37774F9818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PCR, jossa käytetään spesifejä, fluoresoivalla väriaineella merkattuja koettimia</a:t>
            </a:r>
          </a:p>
          <a:p>
            <a:r>
              <a:rPr lang="fi-FI" dirty="0">
                <a:solidFill>
                  <a:srgbClr val="00A9DC"/>
                </a:solidFill>
              </a:rPr>
              <a:t>Väriaineesta lähtevä signaali luetaan signaalinlukulaitteella.</a:t>
            </a:r>
          </a:p>
          <a:p>
            <a:r>
              <a:rPr lang="fi-FI" dirty="0">
                <a:solidFill>
                  <a:srgbClr val="00A9DC"/>
                </a:solidFill>
              </a:rPr>
              <a:t>käytössä esimerkiksi koronavirustesteissä, mikrobien lajintunnistuksessa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2A898E9B-19BA-0382-130B-6A4C950F537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/>
        </p:blipFill>
        <p:spPr>
          <a:xfrm>
            <a:off x="7832357" y="1690688"/>
            <a:ext cx="2919379" cy="49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8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88C245-C4B2-1C2F-0D5F-771EA0075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DNA:n emäsjärjestyksen selvittämistä tarvitaan monissa biologian sovelluksissa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9F3940-113B-47D2-10CC-F6C14E3C5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Sekvensointi eli DNA:n emäsjärjestyksen, sekvenssin, selvittäminen</a:t>
            </a:r>
          </a:p>
          <a:p>
            <a:r>
              <a:rPr lang="fi-FI" dirty="0">
                <a:solidFill>
                  <a:srgbClr val="00A9DC"/>
                </a:solidFill>
              </a:rPr>
              <a:t>Voidaan sekvensoida genomi eli koko perimä, </a:t>
            </a:r>
            <a:r>
              <a:rPr lang="fi-FI" dirty="0" err="1">
                <a:solidFill>
                  <a:srgbClr val="00A9DC"/>
                </a:solidFill>
              </a:rPr>
              <a:t>eksomi</a:t>
            </a:r>
            <a:r>
              <a:rPr lang="fi-FI" dirty="0">
                <a:solidFill>
                  <a:srgbClr val="00A9DC"/>
                </a:solidFill>
              </a:rPr>
              <a:t> tai tietty osa DNA:sta, esimerkiksi tietyt alleelit.</a:t>
            </a:r>
          </a:p>
          <a:p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0E555A5-5B76-525F-5F58-1F678A4A0B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77488" y="3248130"/>
            <a:ext cx="8637023" cy="267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9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0E37CB9-0AE0-45A0-84CA-AA5811E89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0606874" cy="6246881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909835" cy="609565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0651C6-89F5-40B8-8EA7-A0E2C55FB90F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C643B6EA-62BA-4AE2-AA09-883CD5591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12176D-3480-406E-BB91-E5F1916474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45394</TotalTime>
  <Words>229</Words>
  <Application>Microsoft Office PowerPoint</Application>
  <PresentationFormat>Laajakuva</PresentationFormat>
  <Paragraphs>38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Office-teema</vt:lpstr>
      <vt:lpstr>1_Office-teema</vt:lpstr>
      <vt:lpstr>6 DNA-tietoa kerätään ja käytetään monin tavoin</vt:lpstr>
      <vt:lpstr>Monistettuja DNA-paloja erotellaan elektroforeesilla</vt:lpstr>
      <vt:lpstr>Kapillaarielektroforeesi on nopea menetelmä</vt:lpstr>
      <vt:lpstr>Alleeleja tunnistetaan elektroforeesin, PCR:n ja koettimien avulla </vt:lpstr>
      <vt:lpstr>Koetin tunnistaa ja leimaa etsityn alleelin </vt:lpstr>
      <vt:lpstr>Reaaliaikainen PCR on nopea ja tarkka menetelmä haluttujen DNA-jaksojen tunnistamiseen</vt:lpstr>
      <vt:lpstr>DNA:n emäsjärjestyksen selvittämistä tarvitaan monissa biologian sovelluksissa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104</cp:revision>
  <dcterms:created xsi:type="dcterms:W3CDTF">2017-07-04T08:37:15Z</dcterms:created>
  <dcterms:modified xsi:type="dcterms:W3CDTF">2023-12-21T07:39:39Z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