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0" r:id="rId5"/>
    <p:sldId id="272" r:id="rId6"/>
    <p:sldId id="304" r:id="rId7"/>
    <p:sldId id="303" r:id="rId8"/>
    <p:sldId id="306" r:id="rId9"/>
    <p:sldId id="280" r:id="rId10"/>
    <p:sldId id="310" r:id="rId11"/>
    <p:sldId id="313" r:id="rId12"/>
    <p:sldId id="314" r:id="rId13"/>
    <p:sldId id="315" r:id="rId14"/>
    <p:sldId id="316" r:id="rId15"/>
    <p:sldId id="317" r:id="rId16"/>
    <p:sldId id="318" r:id="rId17"/>
    <p:sldId id="321" r:id="rId18"/>
    <p:sldId id="338" r:id="rId19"/>
    <p:sldId id="350" r:id="rId20"/>
    <p:sldId id="351" r:id="rId21"/>
    <p:sldId id="355" r:id="rId22"/>
    <p:sldId id="356" r:id="rId23"/>
    <p:sldId id="352" r:id="rId24"/>
    <p:sldId id="353" r:id="rId25"/>
    <p:sldId id="357" r:id="rId26"/>
    <p:sldId id="358" r:id="rId27"/>
    <p:sldId id="275" r:id="rId28"/>
    <p:sldId id="276" r:id="rId29"/>
    <p:sldId id="320" r:id="rId30"/>
    <p:sldId id="344" r:id="rId31"/>
    <p:sldId id="354" r:id="rId32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5517" autoAdjust="0"/>
  </p:normalViewPr>
  <p:slideViewPr>
    <p:cSldViewPr snapToGrid="0">
      <p:cViewPr>
        <p:scale>
          <a:sx n="90" d="100"/>
          <a:sy n="90" d="100"/>
        </p:scale>
        <p:origin x="-214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1D857-9493-45D9-93E8-B97B495944C8}" type="doc">
      <dgm:prSet loTypeId="urn:microsoft.com/office/officeart/2005/8/layout/vList3#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l-GR"/>
        </a:p>
      </dgm:t>
    </dgm:pt>
    <dgm:pt modelId="{9D5CC250-EEDD-46F8-8304-496B193E31E9}">
      <dgm:prSet phldrT="[Κείμενο]" custT="1"/>
      <dgm:spPr/>
      <dgm:t>
        <a:bodyPr/>
        <a:lstStyle/>
        <a:p>
          <a:pPr algn="l"/>
          <a:r>
            <a:rPr lang="en-US" sz="2000" b="1" dirty="0" smtClean="0"/>
            <a:t>Support a healthy start in life</a:t>
          </a:r>
          <a:endParaRPr lang="el-GR" sz="2000" b="1" dirty="0"/>
        </a:p>
      </dgm:t>
    </dgm:pt>
    <dgm:pt modelId="{9B430C62-15B8-4687-ABBD-43DD29C5912E}" type="parTrans" cxnId="{BD439506-D813-4882-803E-C1152721BEA6}">
      <dgm:prSet/>
      <dgm:spPr/>
      <dgm:t>
        <a:bodyPr/>
        <a:lstStyle/>
        <a:p>
          <a:pPr algn="l"/>
          <a:endParaRPr lang="el-GR" sz="2800" b="1"/>
        </a:p>
      </dgm:t>
    </dgm:pt>
    <dgm:pt modelId="{3D339A4B-55AF-454F-A0C5-19627B1DA6B5}" type="sibTrans" cxnId="{BD439506-D813-4882-803E-C1152721BEA6}">
      <dgm:prSet/>
      <dgm:spPr/>
      <dgm:t>
        <a:bodyPr/>
        <a:lstStyle/>
        <a:p>
          <a:pPr algn="l"/>
          <a:endParaRPr lang="el-GR" sz="2800" b="1"/>
        </a:p>
      </dgm:t>
    </dgm:pt>
    <dgm:pt modelId="{9C70A925-0180-4FC1-9EE7-AA841B8E304A}">
      <dgm:prSet phldrT="[Κείμενο]" custT="1"/>
      <dgm:spPr/>
      <dgm:t>
        <a:bodyPr/>
        <a:lstStyle/>
        <a:p>
          <a:pPr algn="l"/>
          <a:r>
            <a:rPr lang="en-US" sz="2000" b="1" dirty="0" smtClean="0"/>
            <a:t>Promote healthier environments, especially in schools and pre-schools</a:t>
          </a:r>
          <a:endParaRPr lang="el-GR" sz="2000" b="1" dirty="0"/>
        </a:p>
      </dgm:t>
    </dgm:pt>
    <dgm:pt modelId="{90EAFD7C-5435-4787-9BF9-B08973F722FD}" type="parTrans" cxnId="{2AF36FEB-30CF-466F-8288-006260F8ABB5}">
      <dgm:prSet/>
      <dgm:spPr/>
      <dgm:t>
        <a:bodyPr/>
        <a:lstStyle/>
        <a:p>
          <a:pPr algn="l"/>
          <a:endParaRPr lang="el-GR" sz="2800" b="1"/>
        </a:p>
      </dgm:t>
    </dgm:pt>
    <dgm:pt modelId="{4677F38F-E3CB-4DC6-B199-2A63B125C1AE}" type="sibTrans" cxnId="{2AF36FEB-30CF-466F-8288-006260F8ABB5}">
      <dgm:prSet/>
      <dgm:spPr/>
      <dgm:t>
        <a:bodyPr/>
        <a:lstStyle/>
        <a:p>
          <a:pPr algn="l"/>
          <a:endParaRPr lang="el-GR" sz="2800" b="1"/>
        </a:p>
      </dgm:t>
    </dgm:pt>
    <dgm:pt modelId="{B673691B-BDB6-4A20-8908-0004535E1E87}">
      <dgm:prSet phldrT="[Κείμενο]" custT="1"/>
      <dgm:spPr/>
      <dgm:t>
        <a:bodyPr/>
        <a:lstStyle/>
        <a:p>
          <a:pPr algn="l"/>
          <a:r>
            <a:rPr lang="en-US" sz="2000" b="1" dirty="0" smtClean="0"/>
            <a:t>Make the healthy option the easier option</a:t>
          </a:r>
          <a:endParaRPr lang="el-GR" sz="2000" b="1" dirty="0"/>
        </a:p>
      </dgm:t>
    </dgm:pt>
    <dgm:pt modelId="{CD068382-61DA-4542-A9AA-B4716216F4EE}" type="parTrans" cxnId="{1CBEA966-79AA-4C82-B2D7-848ABBB9F8EB}">
      <dgm:prSet/>
      <dgm:spPr/>
      <dgm:t>
        <a:bodyPr/>
        <a:lstStyle/>
        <a:p>
          <a:pPr algn="l"/>
          <a:endParaRPr lang="el-GR" sz="2800" b="1"/>
        </a:p>
      </dgm:t>
    </dgm:pt>
    <dgm:pt modelId="{D34A129A-8D38-47DF-90AD-095BD6B8F0B9}" type="sibTrans" cxnId="{1CBEA966-79AA-4C82-B2D7-848ABBB9F8EB}">
      <dgm:prSet/>
      <dgm:spPr/>
      <dgm:t>
        <a:bodyPr/>
        <a:lstStyle/>
        <a:p>
          <a:pPr algn="l"/>
          <a:endParaRPr lang="el-GR" sz="2800" b="1"/>
        </a:p>
      </dgm:t>
    </dgm:pt>
    <dgm:pt modelId="{1AE0C1CB-A53F-480D-8DE4-C16B04CB5CD1}">
      <dgm:prSet custT="1"/>
      <dgm:spPr/>
      <dgm:t>
        <a:bodyPr/>
        <a:lstStyle/>
        <a:p>
          <a:pPr algn="l"/>
          <a:r>
            <a:rPr lang="en-US" sz="2000" b="1" dirty="0" smtClean="0"/>
            <a:t>Inform and empower families</a:t>
          </a:r>
        </a:p>
      </dgm:t>
    </dgm:pt>
    <dgm:pt modelId="{5BA721F2-CECA-411D-9E18-266DE730E4D1}" type="parTrans" cxnId="{9FB2148D-572A-4BFE-855D-7CF94D1E9DC5}">
      <dgm:prSet/>
      <dgm:spPr/>
      <dgm:t>
        <a:bodyPr/>
        <a:lstStyle/>
        <a:p>
          <a:pPr algn="l"/>
          <a:endParaRPr lang="el-GR" sz="2800" b="1"/>
        </a:p>
      </dgm:t>
    </dgm:pt>
    <dgm:pt modelId="{6965F79E-74B5-494D-8AC4-6E4A058AF8F9}" type="sibTrans" cxnId="{9FB2148D-572A-4BFE-855D-7CF94D1E9DC5}">
      <dgm:prSet/>
      <dgm:spPr/>
      <dgm:t>
        <a:bodyPr/>
        <a:lstStyle/>
        <a:p>
          <a:pPr algn="l"/>
          <a:endParaRPr lang="el-GR" sz="2800" b="1"/>
        </a:p>
      </dgm:t>
    </dgm:pt>
    <dgm:pt modelId="{AADC3C14-290C-4EB4-AB5A-2029DC0D44D6}">
      <dgm:prSet custT="1"/>
      <dgm:spPr/>
      <dgm:t>
        <a:bodyPr/>
        <a:lstStyle/>
        <a:p>
          <a:pPr algn="l"/>
          <a:r>
            <a:rPr lang="en-US" sz="2000" b="1" dirty="0" smtClean="0"/>
            <a:t>Encourage physical activity</a:t>
          </a:r>
          <a:endParaRPr lang="el-GR" sz="2000" b="1" dirty="0"/>
        </a:p>
      </dgm:t>
    </dgm:pt>
    <dgm:pt modelId="{30C09135-D7A0-46F9-A24B-6502FC71313B}" type="parTrans" cxnId="{FC569DCD-9A06-4BA9-8555-6A20F58B5EE3}">
      <dgm:prSet/>
      <dgm:spPr/>
      <dgm:t>
        <a:bodyPr/>
        <a:lstStyle/>
        <a:p>
          <a:pPr algn="l"/>
          <a:endParaRPr lang="el-GR" sz="2800" b="1"/>
        </a:p>
      </dgm:t>
    </dgm:pt>
    <dgm:pt modelId="{CF173373-60A8-4B04-996F-562CEEBCD3AE}" type="sibTrans" cxnId="{FC569DCD-9A06-4BA9-8555-6A20F58B5EE3}">
      <dgm:prSet/>
      <dgm:spPr/>
      <dgm:t>
        <a:bodyPr/>
        <a:lstStyle/>
        <a:p>
          <a:pPr algn="l"/>
          <a:endParaRPr lang="el-GR" sz="2800" b="1"/>
        </a:p>
      </dgm:t>
    </dgm:pt>
    <dgm:pt modelId="{CFFFE54F-E691-417E-8FED-317EB7DE3F13}">
      <dgm:prSet custT="1"/>
      <dgm:spPr/>
      <dgm:t>
        <a:bodyPr/>
        <a:lstStyle/>
        <a:p>
          <a:pPr algn="l"/>
          <a:r>
            <a:rPr lang="en-US" sz="2000" b="1" dirty="0" smtClean="0"/>
            <a:t>Monitor and evaluate</a:t>
          </a:r>
          <a:endParaRPr lang="el-GR" sz="2000" b="1" dirty="0"/>
        </a:p>
      </dgm:t>
    </dgm:pt>
    <dgm:pt modelId="{F8889EF6-CAD7-4D68-999B-4A07267D0F4B}" type="parTrans" cxnId="{9FB2B359-742A-4B11-A1CB-6A97F43ADB3D}">
      <dgm:prSet/>
      <dgm:spPr/>
      <dgm:t>
        <a:bodyPr/>
        <a:lstStyle/>
        <a:p>
          <a:pPr algn="l"/>
          <a:endParaRPr lang="el-GR" sz="2800" b="1"/>
        </a:p>
      </dgm:t>
    </dgm:pt>
    <dgm:pt modelId="{08303198-54F8-418B-A23E-26EB583D23C6}" type="sibTrans" cxnId="{9FB2B359-742A-4B11-A1CB-6A97F43ADB3D}">
      <dgm:prSet/>
      <dgm:spPr/>
      <dgm:t>
        <a:bodyPr/>
        <a:lstStyle/>
        <a:p>
          <a:pPr algn="l"/>
          <a:endParaRPr lang="el-GR" sz="2800" b="1"/>
        </a:p>
      </dgm:t>
    </dgm:pt>
    <dgm:pt modelId="{B020F4B4-2DD9-49D8-8A61-CE618746BB8C}">
      <dgm:prSet custT="1"/>
      <dgm:spPr/>
      <dgm:t>
        <a:bodyPr/>
        <a:lstStyle/>
        <a:p>
          <a:pPr algn="l"/>
          <a:r>
            <a:rPr lang="en-US" sz="2000" b="1" dirty="0" smtClean="0"/>
            <a:t>Increase research</a:t>
          </a:r>
          <a:endParaRPr lang="el-GR" sz="2000" b="1" dirty="0"/>
        </a:p>
      </dgm:t>
    </dgm:pt>
    <dgm:pt modelId="{19EFC379-B78D-4D40-ACD0-71C817545CC0}" type="parTrans" cxnId="{18129683-AA26-4979-BD95-0628E873FC71}">
      <dgm:prSet/>
      <dgm:spPr/>
      <dgm:t>
        <a:bodyPr/>
        <a:lstStyle/>
        <a:p>
          <a:pPr algn="l"/>
          <a:endParaRPr lang="el-GR" sz="2800" b="1"/>
        </a:p>
      </dgm:t>
    </dgm:pt>
    <dgm:pt modelId="{670531D8-F9AD-48E7-98C0-E4F9F8C7A3E7}" type="sibTrans" cxnId="{18129683-AA26-4979-BD95-0628E873FC71}">
      <dgm:prSet/>
      <dgm:spPr/>
      <dgm:t>
        <a:bodyPr/>
        <a:lstStyle/>
        <a:p>
          <a:pPr algn="l"/>
          <a:endParaRPr lang="el-GR" sz="2800" b="1"/>
        </a:p>
      </dgm:t>
    </dgm:pt>
    <dgm:pt modelId="{CB5F8EE4-3F85-4A5C-88FD-B8A350BA798C}">
      <dgm:prSet custT="1"/>
      <dgm:spPr/>
      <dgm:t>
        <a:bodyPr/>
        <a:lstStyle/>
        <a:p>
          <a:pPr algn="l"/>
          <a:r>
            <a:rPr lang="en-US" sz="2000" b="1" dirty="0" smtClean="0"/>
            <a:t>Restrict marketing and advertising to children</a:t>
          </a:r>
          <a:endParaRPr lang="el-GR" sz="2000" b="1" dirty="0"/>
        </a:p>
      </dgm:t>
    </dgm:pt>
    <dgm:pt modelId="{61ACC49A-B620-411F-ACF1-AFC419E2A6FB}" type="sibTrans" cxnId="{CB917535-C533-4781-8CD4-52D1BD78A7E1}">
      <dgm:prSet/>
      <dgm:spPr/>
      <dgm:t>
        <a:bodyPr/>
        <a:lstStyle/>
        <a:p>
          <a:pPr algn="l"/>
          <a:endParaRPr lang="el-GR" sz="2800" b="1"/>
        </a:p>
      </dgm:t>
    </dgm:pt>
    <dgm:pt modelId="{59A1BAA1-26B8-447F-81D0-24A73713CFA7}" type="parTrans" cxnId="{CB917535-C533-4781-8CD4-52D1BD78A7E1}">
      <dgm:prSet/>
      <dgm:spPr/>
      <dgm:t>
        <a:bodyPr/>
        <a:lstStyle/>
        <a:p>
          <a:pPr algn="l"/>
          <a:endParaRPr lang="el-GR" sz="2800" b="1"/>
        </a:p>
      </dgm:t>
    </dgm:pt>
    <dgm:pt modelId="{BAB95CB2-95B5-4213-99BE-9E4E147CB53A}" type="pres">
      <dgm:prSet presAssocID="{51F1D857-9493-45D9-93E8-B97B495944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ADAE5D1-9D1D-4EE2-893E-D7268B13ABE3}" type="pres">
      <dgm:prSet presAssocID="{9D5CC250-EEDD-46F8-8304-496B193E31E9}" presName="composite" presStyleCnt="0"/>
      <dgm:spPr/>
    </dgm:pt>
    <dgm:pt modelId="{84C2F1A8-9933-4F5B-ADDD-7D5172352580}" type="pres">
      <dgm:prSet presAssocID="{9D5CC250-EEDD-46F8-8304-496B193E31E9}" presName="imgShp" presStyleLbl="fgImgPlace1" presStyleIdx="0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F9BBE21D-9766-46C4-B36E-E568F9BCA505}" type="pres">
      <dgm:prSet presAssocID="{9D5CC250-EEDD-46F8-8304-496B193E31E9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972FF3-C39B-4793-A5EA-57F240EF95B2}" type="pres">
      <dgm:prSet presAssocID="{3D339A4B-55AF-454F-A0C5-19627B1DA6B5}" presName="spacing" presStyleCnt="0"/>
      <dgm:spPr/>
    </dgm:pt>
    <dgm:pt modelId="{21B3215C-E61C-4C40-AE97-8FAA94310EB4}" type="pres">
      <dgm:prSet presAssocID="{9C70A925-0180-4FC1-9EE7-AA841B8E304A}" presName="composite" presStyleCnt="0"/>
      <dgm:spPr/>
    </dgm:pt>
    <dgm:pt modelId="{E80260DC-6666-436B-A2CA-A6E98ADBFAF8}" type="pres">
      <dgm:prSet presAssocID="{9C70A925-0180-4FC1-9EE7-AA841B8E304A}" presName="imgShp" presStyleLbl="fgImgPlace1" presStyleIdx="1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92F7A510-77FB-4958-91C7-50EA0972E75C}" type="pres">
      <dgm:prSet presAssocID="{9C70A925-0180-4FC1-9EE7-AA841B8E304A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E5B2EA-8479-461A-879A-C7334C232945}" type="pres">
      <dgm:prSet presAssocID="{4677F38F-E3CB-4DC6-B199-2A63B125C1AE}" presName="spacing" presStyleCnt="0"/>
      <dgm:spPr/>
    </dgm:pt>
    <dgm:pt modelId="{25AF96FB-EF33-468B-8C68-3EC54A0EFB30}" type="pres">
      <dgm:prSet presAssocID="{B673691B-BDB6-4A20-8908-0004535E1E87}" presName="composite" presStyleCnt="0"/>
      <dgm:spPr/>
    </dgm:pt>
    <dgm:pt modelId="{C486A90B-CDC3-46BC-8999-15BF7C33EA9C}" type="pres">
      <dgm:prSet presAssocID="{B673691B-BDB6-4A20-8908-0004535E1E87}" presName="imgShp" presStyleLbl="fgImgPlace1" presStyleIdx="2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0C4981F3-0F36-4A36-821F-5EC36EE77263}" type="pres">
      <dgm:prSet presAssocID="{B673691B-BDB6-4A20-8908-0004535E1E87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C6BA6E7-3F3F-40AF-A84D-DF198A3A728C}" type="pres">
      <dgm:prSet presAssocID="{D34A129A-8D38-47DF-90AD-095BD6B8F0B9}" presName="spacing" presStyleCnt="0"/>
      <dgm:spPr/>
    </dgm:pt>
    <dgm:pt modelId="{73990838-B0E6-45A6-AFD3-8832ABD87ABC}" type="pres">
      <dgm:prSet presAssocID="{CB5F8EE4-3F85-4A5C-88FD-B8A350BA798C}" presName="composite" presStyleCnt="0"/>
      <dgm:spPr/>
    </dgm:pt>
    <dgm:pt modelId="{EBA86340-F7BD-458E-814A-A43600099653}" type="pres">
      <dgm:prSet presAssocID="{CB5F8EE4-3F85-4A5C-88FD-B8A350BA798C}" presName="imgShp" presStyleLbl="fgImgPlace1" presStyleIdx="3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9EA352B7-699D-4687-95D1-57DF6116992E}" type="pres">
      <dgm:prSet presAssocID="{CB5F8EE4-3F85-4A5C-88FD-B8A350BA798C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9BDAC7-942F-45FD-87E2-C7AB6CED0E5E}" type="pres">
      <dgm:prSet presAssocID="{61ACC49A-B620-411F-ACF1-AFC419E2A6FB}" presName="spacing" presStyleCnt="0"/>
      <dgm:spPr/>
    </dgm:pt>
    <dgm:pt modelId="{DE688806-DBBD-43C6-AC3D-8C43BE16A851}" type="pres">
      <dgm:prSet presAssocID="{1AE0C1CB-A53F-480D-8DE4-C16B04CB5CD1}" presName="composite" presStyleCnt="0"/>
      <dgm:spPr/>
    </dgm:pt>
    <dgm:pt modelId="{25D5DE3D-8F67-4EF2-99CA-E34CFE54FC35}" type="pres">
      <dgm:prSet presAssocID="{1AE0C1CB-A53F-480D-8DE4-C16B04CB5CD1}" presName="imgShp" presStyleLbl="fgImgPlace1" presStyleIdx="4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08457D8D-229D-40E1-97C5-35B95C673F0F}" type="pres">
      <dgm:prSet presAssocID="{1AE0C1CB-A53F-480D-8DE4-C16B04CB5CD1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CA02CC-9B24-4077-9724-9A9EA41A7F3E}" type="pres">
      <dgm:prSet presAssocID="{6965F79E-74B5-494D-8AC4-6E4A058AF8F9}" presName="spacing" presStyleCnt="0"/>
      <dgm:spPr/>
    </dgm:pt>
    <dgm:pt modelId="{0957CDF4-9EAB-4BE4-B798-E09F5B47A4DB}" type="pres">
      <dgm:prSet presAssocID="{AADC3C14-290C-4EB4-AB5A-2029DC0D44D6}" presName="composite" presStyleCnt="0"/>
      <dgm:spPr/>
    </dgm:pt>
    <dgm:pt modelId="{FD19A6AF-A356-4185-9AC3-98268211B0C9}" type="pres">
      <dgm:prSet presAssocID="{AADC3C14-290C-4EB4-AB5A-2029DC0D44D6}" presName="imgShp" presStyleLbl="fgImgPlace1" presStyleIdx="5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484FDD57-581B-49C2-8FE0-F100201FCC43}" type="pres">
      <dgm:prSet presAssocID="{AADC3C14-290C-4EB4-AB5A-2029DC0D44D6}" presName="txShp" presStyleLbl="node1" presStyleIdx="5" presStyleCnt="8" custLinFactNeighborY="532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0E1CC04-78BB-45FB-8D43-B19538DA7629}" type="pres">
      <dgm:prSet presAssocID="{CF173373-60A8-4B04-996F-562CEEBCD3AE}" presName="spacing" presStyleCnt="0"/>
      <dgm:spPr/>
    </dgm:pt>
    <dgm:pt modelId="{8BEE2C4A-D470-47E0-BEF1-4E0227D77F49}" type="pres">
      <dgm:prSet presAssocID="{CFFFE54F-E691-417E-8FED-317EB7DE3F13}" presName="composite" presStyleCnt="0"/>
      <dgm:spPr/>
    </dgm:pt>
    <dgm:pt modelId="{4F9F286A-DCB1-425D-B0DE-895CD61E204E}" type="pres">
      <dgm:prSet presAssocID="{CFFFE54F-E691-417E-8FED-317EB7DE3F13}" presName="imgShp" presStyleLbl="fgImgPlace1" presStyleIdx="6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F098DDDA-ACB6-4B7D-940F-471EFC13A8D0}" type="pres">
      <dgm:prSet presAssocID="{CFFFE54F-E691-417E-8FED-317EB7DE3F13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31F6111-19D0-44AC-9478-5E63D3D3E31A}" type="pres">
      <dgm:prSet presAssocID="{08303198-54F8-418B-A23E-26EB583D23C6}" presName="spacing" presStyleCnt="0"/>
      <dgm:spPr/>
    </dgm:pt>
    <dgm:pt modelId="{A846797F-10B5-4F21-8938-084BACC2AFD0}" type="pres">
      <dgm:prSet presAssocID="{B020F4B4-2DD9-49D8-8A61-CE618746BB8C}" presName="composite" presStyleCnt="0"/>
      <dgm:spPr/>
    </dgm:pt>
    <dgm:pt modelId="{2B47BABD-ECC0-4FD8-9389-160F2BE4B36E}" type="pres">
      <dgm:prSet presAssocID="{B020F4B4-2DD9-49D8-8A61-CE618746BB8C}" presName="imgShp" presStyleLbl="fgImgPlace1" presStyleIdx="7" presStyleCnt="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976B0129-2D92-4759-A556-FBF9CAD4DC20}" type="pres">
      <dgm:prSet presAssocID="{B020F4B4-2DD9-49D8-8A61-CE618746BB8C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B917535-C533-4781-8CD4-52D1BD78A7E1}" srcId="{51F1D857-9493-45D9-93E8-B97B495944C8}" destId="{CB5F8EE4-3F85-4A5C-88FD-B8A350BA798C}" srcOrd="3" destOrd="0" parTransId="{59A1BAA1-26B8-447F-81D0-24A73713CFA7}" sibTransId="{61ACC49A-B620-411F-ACF1-AFC419E2A6FB}"/>
    <dgm:cxn modelId="{2F4530C1-07BF-404D-A8B9-C3375D4DC312}" type="presOf" srcId="{9D5CC250-EEDD-46F8-8304-496B193E31E9}" destId="{F9BBE21D-9766-46C4-B36E-E568F9BCA505}" srcOrd="0" destOrd="0" presId="urn:microsoft.com/office/officeart/2005/8/layout/vList3#1"/>
    <dgm:cxn modelId="{FC569DCD-9A06-4BA9-8555-6A20F58B5EE3}" srcId="{51F1D857-9493-45D9-93E8-B97B495944C8}" destId="{AADC3C14-290C-4EB4-AB5A-2029DC0D44D6}" srcOrd="5" destOrd="0" parTransId="{30C09135-D7A0-46F9-A24B-6502FC71313B}" sibTransId="{CF173373-60A8-4B04-996F-562CEEBCD3AE}"/>
    <dgm:cxn modelId="{9FB2148D-572A-4BFE-855D-7CF94D1E9DC5}" srcId="{51F1D857-9493-45D9-93E8-B97B495944C8}" destId="{1AE0C1CB-A53F-480D-8DE4-C16B04CB5CD1}" srcOrd="4" destOrd="0" parTransId="{5BA721F2-CECA-411D-9E18-266DE730E4D1}" sibTransId="{6965F79E-74B5-494D-8AC4-6E4A058AF8F9}"/>
    <dgm:cxn modelId="{9FB2B359-742A-4B11-A1CB-6A97F43ADB3D}" srcId="{51F1D857-9493-45D9-93E8-B97B495944C8}" destId="{CFFFE54F-E691-417E-8FED-317EB7DE3F13}" srcOrd="6" destOrd="0" parTransId="{F8889EF6-CAD7-4D68-999B-4A07267D0F4B}" sibTransId="{08303198-54F8-418B-A23E-26EB583D23C6}"/>
    <dgm:cxn modelId="{18129683-AA26-4979-BD95-0628E873FC71}" srcId="{51F1D857-9493-45D9-93E8-B97B495944C8}" destId="{B020F4B4-2DD9-49D8-8A61-CE618746BB8C}" srcOrd="7" destOrd="0" parTransId="{19EFC379-B78D-4D40-ACD0-71C817545CC0}" sibTransId="{670531D8-F9AD-48E7-98C0-E4F9F8C7A3E7}"/>
    <dgm:cxn modelId="{CF21A998-5101-4BB0-9246-136FE83EFD5F}" type="presOf" srcId="{CFFFE54F-E691-417E-8FED-317EB7DE3F13}" destId="{F098DDDA-ACB6-4B7D-940F-471EFC13A8D0}" srcOrd="0" destOrd="0" presId="urn:microsoft.com/office/officeart/2005/8/layout/vList3#1"/>
    <dgm:cxn modelId="{E90E0FBD-3EC3-44C9-B81F-8A688AD8EBFF}" type="presOf" srcId="{AADC3C14-290C-4EB4-AB5A-2029DC0D44D6}" destId="{484FDD57-581B-49C2-8FE0-F100201FCC43}" srcOrd="0" destOrd="0" presId="urn:microsoft.com/office/officeart/2005/8/layout/vList3#1"/>
    <dgm:cxn modelId="{AD3AC448-0B47-410D-ADD0-AA138C94148E}" type="presOf" srcId="{B020F4B4-2DD9-49D8-8A61-CE618746BB8C}" destId="{976B0129-2D92-4759-A556-FBF9CAD4DC20}" srcOrd="0" destOrd="0" presId="urn:microsoft.com/office/officeart/2005/8/layout/vList3#1"/>
    <dgm:cxn modelId="{A8EAED10-5C62-4E6A-BB43-B42B6B28F339}" type="presOf" srcId="{9C70A925-0180-4FC1-9EE7-AA841B8E304A}" destId="{92F7A510-77FB-4958-91C7-50EA0972E75C}" srcOrd="0" destOrd="0" presId="urn:microsoft.com/office/officeart/2005/8/layout/vList3#1"/>
    <dgm:cxn modelId="{DFA6C2FC-FFE4-4797-AC14-6E1F139A3884}" type="presOf" srcId="{1AE0C1CB-A53F-480D-8DE4-C16B04CB5CD1}" destId="{08457D8D-229D-40E1-97C5-35B95C673F0F}" srcOrd="0" destOrd="0" presId="urn:microsoft.com/office/officeart/2005/8/layout/vList3#1"/>
    <dgm:cxn modelId="{1CBEA966-79AA-4C82-B2D7-848ABBB9F8EB}" srcId="{51F1D857-9493-45D9-93E8-B97B495944C8}" destId="{B673691B-BDB6-4A20-8908-0004535E1E87}" srcOrd="2" destOrd="0" parTransId="{CD068382-61DA-4542-A9AA-B4716216F4EE}" sibTransId="{D34A129A-8D38-47DF-90AD-095BD6B8F0B9}"/>
    <dgm:cxn modelId="{27E3DE53-E0E5-4D42-8F89-6FCE4CE3E41B}" type="presOf" srcId="{51F1D857-9493-45D9-93E8-B97B495944C8}" destId="{BAB95CB2-95B5-4213-99BE-9E4E147CB53A}" srcOrd="0" destOrd="0" presId="urn:microsoft.com/office/officeart/2005/8/layout/vList3#1"/>
    <dgm:cxn modelId="{C5376C56-01F8-4944-8CF7-9D332079373B}" type="presOf" srcId="{CB5F8EE4-3F85-4A5C-88FD-B8A350BA798C}" destId="{9EA352B7-699D-4687-95D1-57DF6116992E}" srcOrd="0" destOrd="0" presId="urn:microsoft.com/office/officeart/2005/8/layout/vList3#1"/>
    <dgm:cxn modelId="{BD439506-D813-4882-803E-C1152721BEA6}" srcId="{51F1D857-9493-45D9-93E8-B97B495944C8}" destId="{9D5CC250-EEDD-46F8-8304-496B193E31E9}" srcOrd="0" destOrd="0" parTransId="{9B430C62-15B8-4687-ABBD-43DD29C5912E}" sibTransId="{3D339A4B-55AF-454F-A0C5-19627B1DA6B5}"/>
    <dgm:cxn modelId="{0FC23EA6-CD9B-408A-A03D-2DFD89D027FB}" type="presOf" srcId="{B673691B-BDB6-4A20-8908-0004535E1E87}" destId="{0C4981F3-0F36-4A36-821F-5EC36EE77263}" srcOrd="0" destOrd="0" presId="urn:microsoft.com/office/officeart/2005/8/layout/vList3#1"/>
    <dgm:cxn modelId="{2AF36FEB-30CF-466F-8288-006260F8ABB5}" srcId="{51F1D857-9493-45D9-93E8-B97B495944C8}" destId="{9C70A925-0180-4FC1-9EE7-AA841B8E304A}" srcOrd="1" destOrd="0" parTransId="{90EAFD7C-5435-4787-9BF9-B08973F722FD}" sibTransId="{4677F38F-E3CB-4DC6-B199-2A63B125C1AE}"/>
    <dgm:cxn modelId="{42A17E52-DD51-4C4A-BA57-448EF2EBA0BA}" type="presParOf" srcId="{BAB95CB2-95B5-4213-99BE-9E4E147CB53A}" destId="{BADAE5D1-9D1D-4EE2-893E-D7268B13ABE3}" srcOrd="0" destOrd="0" presId="urn:microsoft.com/office/officeart/2005/8/layout/vList3#1"/>
    <dgm:cxn modelId="{81126B19-FB3E-4C01-AAFF-FC5A961CF095}" type="presParOf" srcId="{BADAE5D1-9D1D-4EE2-893E-D7268B13ABE3}" destId="{84C2F1A8-9933-4F5B-ADDD-7D5172352580}" srcOrd="0" destOrd="0" presId="urn:microsoft.com/office/officeart/2005/8/layout/vList3#1"/>
    <dgm:cxn modelId="{F2F242CC-AD09-4C8C-BD6E-B9E695127AA0}" type="presParOf" srcId="{BADAE5D1-9D1D-4EE2-893E-D7268B13ABE3}" destId="{F9BBE21D-9766-46C4-B36E-E568F9BCA505}" srcOrd="1" destOrd="0" presId="urn:microsoft.com/office/officeart/2005/8/layout/vList3#1"/>
    <dgm:cxn modelId="{EE6056BC-4775-4066-B20B-FD48C24B828C}" type="presParOf" srcId="{BAB95CB2-95B5-4213-99BE-9E4E147CB53A}" destId="{E6972FF3-C39B-4793-A5EA-57F240EF95B2}" srcOrd="1" destOrd="0" presId="urn:microsoft.com/office/officeart/2005/8/layout/vList3#1"/>
    <dgm:cxn modelId="{D0336E9D-0FF3-483F-A079-9C55982769F4}" type="presParOf" srcId="{BAB95CB2-95B5-4213-99BE-9E4E147CB53A}" destId="{21B3215C-E61C-4C40-AE97-8FAA94310EB4}" srcOrd="2" destOrd="0" presId="urn:microsoft.com/office/officeart/2005/8/layout/vList3#1"/>
    <dgm:cxn modelId="{0F1CE7E6-CCCD-4E5B-9378-6B518B5B814F}" type="presParOf" srcId="{21B3215C-E61C-4C40-AE97-8FAA94310EB4}" destId="{E80260DC-6666-436B-A2CA-A6E98ADBFAF8}" srcOrd="0" destOrd="0" presId="urn:microsoft.com/office/officeart/2005/8/layout/vList3#1"/>
    <dgm:cxn modelId="{E90DA3EE-1994-4979-8422-078CF2CB119E}" type="presParOf" srcId="{21B3215C-E61C-4C40-AE97-8FAA94310EB4}" destId="{92F7A510-77FB-4958-91C7-50EA0972E75C}" srcOrd="1" destOrd="0" presId="urn:microsoft.com/office/officeart/2005/8/layout/vList3#1"/>
    <dgm:cxn modelId="{9C4C9DBC-3D4D-4ED7-972F-FE93D550F1C3}" type="presParOf" srcId="{BAB95CB2-95B5-4213-99BE-9E4E147CB53A}" destId="{3DE5B2EA-8479-461A-879A-C7334C232945}" srcOrd="3" destOrd="0" presId="urn:microsoft.com/office/officeart/2005/8/layout/vList3#1"/>
    <dgm:cxn modelId="{03AEFC89-790C-40A5-8CD8-327E041A676F}" type="presParOf" srcId="{BAB95CB2-95B5-4213-99BE-9E4E147CB53A}" destId="{25AF96FB-EF33-468B-8C68-3EC54A0EFB30}" srcOrd="4" destOrd="0" presId="urn:microsoft.com/office/officeart/2005/8/layout/vList3#1"/>
    <dgm:cxn modelId="{4D50670E-1202-4F98-BCB9-50AEC2C9305A}" type="presParOf" srcId="{25AF96FB-EF33-468B-8C68-3EC54A0EFB30}" destId="{C486A90B-CDC3-46BC-8999-15BF7C33EA9C}" srcOrd="0" destOrd="0" presId="urn:microsoft.com/office/officeart/2005/8/layout/vList3#1"/>
    <dgm:cxn modelId="{A30550F1-F802-4009-A5F0-246D86ED1B14}" type="presParOf" srcId="{25AF96FB-EF33-468B-8C68-3EC54A0EFB30}" destId="{0C4981F3-0F36-4A36-821F-5EC36EE77263}" srcOrd="1" destOrd="0" presId="urn:microsoft.com/office/officeart/2005/8/layout/vList3#1"/>
    <dgm:cxn modelId="{05607DD0-1878-4D82-8E96-9903838CC5E4}" type="presParOf" srcId="{BAB95CB2-95B5-4213-99BE-9E4E147CB53A}" destId="{3C6BA6E7-3F3F-40AF-A84D-DF198A3A728C}" srcOrd="5" destOrd="0" presId="urn:microsoft.com/office/officeart/2005/8/layout/vList3#1"/>
    <dgm:cxn modelId="{9C25A9B4-0EFB-4B24-87C9-8463C4A976F3}" type="presParOf" srcId="{BAB95CB2-95B5-4213-99BE-9E4E147CB53A}" destId="{73990838-B0E6-45A6-AFD3-8832ABD87ABC}" srcOrd="6" destOrd="0" presId="urn:microsoft.com/office/officeart/2005/8/layout/vList3#1"/>
    <dgm:cxn modelId="{2B994EE8-695A-49D3-978B-4B552479002F}" type="presParOf" srcId="{73990838-B0E6-45A6-AFD3-8832ABD87ABC}" destId="{EBA86340-F7BD-458E-814A-A43600099653}" srcOrd="0" destOrd="0" presId="urn:microsoft.com/office/officeart/2005/8/layout/vList3#1"/>
    <dgm:cxn modelId="{A305B103-2D4E-4793-BA6A-A0DCA13DEE31}" type="presParOf" srcId="{73990838-B0E6-45A6-AFD3-8832ABD87ABC}" destId="{9EA352B7-699D-4687-95D1-57DF6116992E}" srcOrd="1" destOrd="0" presId="urn:microsoft.com/office/officeart/2005/8/layout/vList3#1"/>
    <dgm:cxn modelId="{E6EF94AD-8F15-4326-A5C5-CAF9F7A8FB30}" type="presParOf" srcId="{BAB95CB2-95B5-4213-99BE-9E4E147CB53A}" destId="{529BDAC7-942F-45FD-87E2-C7AB6CED0E5E}" srcOrd="7" destOrd="0" presId="urn:microsoft.com/office/officeart/2005/8/layout/vList3#1"/>
    <dgm:cxn modelId="{A9F8185A-9E7C-4348-8827-93C5F2993526}" type="presParOf" srcId="{BAB95CB2-95B5-4213-99BE-9E4E147CB53A}" destId="{DE688806-DBBD-43C6-AC3D-8C43BE16A851}" srcOrd="8" destOrd="0" presId="urn:microsoft.com/office/officeart/2005/8/layout/vList3#1"/>
    <dgm:cxn modelId="{9B76ECFF-0CE4-445A-B338-3FE68C2F2B74}" type="presParOf" srcId="{DE688806-DBBD-43C6-AC3D-8C43BE16A851}" destId="{25D5DE3D-8F67-4EF2-99CA-E34CFE54FC35}" srcOrd="0" destOrd="0" presId="urn:microsoft.com/office/officeart/2005/8/layout/vList3#1"/>
    <dgm:cxn modelId="{38B9AA9B-63F6-490D-B22F-9552061B430C}" type="presParOf" srcId="{DE688806-DBBD-43C6-AC3D-8C43BE16A851}" destId="{08457D8D-229D-40E1-97C5-35B95C673F0F}" srcOrd="1" destOrd="0" presId="urn:microsoft.com/office/officeart/2005/8/layout/vList3#1"/>
    <dgm:cxn modelId="{D207CA23-5DF0-460C-ADB3-C086866FC178}" type="presParOf" srcId="{BAB95CB2-95B5-4213-99BE-9E4E147CB53A}" destId="{16CA02CC-9B24-4077-9724-9A9EA41A7F3E}" srcOrd="9" destOrd="0" presId="urn:microsoft.com/office/officeart/2005/8/layout/vList3#1"/>
    <dgm:cxn modelId="{09EB5C2B-9556-46EF-961E-136037DDC829}" type="presParOf" srcId="{BAB95CB2-95B5-4213-99BE-9E4E147CB53A}" destId="{0957CDF4-9EAB-4BE4-B798-E09F5B47A4DB}" srcOrd="10" destOrd="0" presId="urn:microsoft.com/office/officeart/2005/8/layout/vList3#1"/>
    <dgm:cxn modelId="{37D8849D-8BFB-4CE8-9099-BB716AB0B496}" type="presParOf" srcId="{0957CDF4-9EAB-4BE4-B798-E09F5B47A4DB}" destId="{FD19A6AF-A356-4185-9AC3-98268211B0C9}" srcOrd="0" destOrd="0" presId="urn:microsoft.com/office/officeart/2005/8/layout/vList3#1"/>
    <dgm:cxn modelId="{CA38272C-DBB9-4AE6-A8EC-4FB6DE8A7207}" type="presParOf" srcId="{0957CDF4-9EAB-4BE4-B798-E09F5B47A4DB}" destId="{484FDD57-581B-49C2-8FE0-F100201FCC43}" srcOrd="1" destOrd="0" presId="urn:microsoft.com/office/officeart/2005/8/layout/vList3#1"/>
    <dgm:cxn modelId="{ABDB778B-1CCC-4237-BE53-C981606BCD1E}" type="presParOf" srcId="{BAB95CB2-95B5-4213-99BE-9E4E147CB53A}" destId="{A0E1CC04-78BB-45FB-8D43-B19538DA7629}" srcOrd="11" destOrd="0" presId="urn:microsoft.com/office/officeart/2005/8/layout/vList3#1"/>
    <dgm:cxn modelId="{8B270798-6799-45DE-A938-3CB567965FC4}" type="presParOf" srcId="{BAB95CB2-95B5-4213-99BE-9E4E147CB53A}" destId="{8BEE2C4A-D470-47E0-BEF1-4E0227D77F49}" srcOrd="12" destOrd="0" presId="urn:microsoft.com/office/officeart/2005/8/layout/vList3#1"/>
    <dgm:cxn modelId="{15DF6F61-A943-4D17-8F8C-9D1543366576}" type="presParOf" srcId="{8BEE2C4A-D470-47E0-BEF1-4E0227D77F49}" destId="{4F9F286A-DCB1-425D-B0DE-895CD61E204E}" srcOrd="0" destOrd="0" presId="urn:microsoft.com/office/officeart/2005/8/layout/vList3#1"/>
    <dgm:cxn modelId="{97F1D570-B587-4A26-B539-213F932CD2E2}" type="presParOf" srcId="{8BEE2C4A-D470-47E0-BEF1-4E0227D77F49}" destId="{F098DDDA-ACB6-4B7D-940F-471EFC13A8D0}" srcOrd="1" destOrd="0" presId="urn:microsoft.com/office/officeart/2005/8/layout/vList3#1"/>
    <dgm:cxn modelId="{0DEC7491-67C5-4076-BD80-4CAECA512095}" type="presParOf" srcId="{BAB95CB2-95B5-4213-99BE-9E4E147CB53A}" destId="{331F6111-19D0-44AC-9478-5E63D3D3E31A}" srcOrd="13" destOrd="0" presId="urn:microsoft.com/office/officeart/2005/8/layout/vList3#1"/>
    <dgm:cxn modelId="{8EEFA781-E7EE-4CA4-8232-8AED46A9BF42}" type="presParOf" srcId="{BAB95CB2-95B5-4213-99BE-9E4E147CB53A}" destId="{A846797F-10B5-4F21-8938-084BACC2AFD0}" srcOrd="14" destOrd="0" presId="urn:microsoft.com/office/officeart/2005/8/layout/vList3#1"/>
    <dgm:cxn modelId="{FE4FFA5C-4A0A-4667-9E64-C652C6BBD66C}" type="presParOf" srcId="{A846797F-10B5-4F21-8938-084BACC2AFD0}" destId="{2B47BABD-ECC0-4FD8-9389-160F2BE4B36E}" srcOrd="0" destOrd="0" presId="urn:microsoft.com/office/officeart/2005/8/layout/vList3#1"/>
    <dgm:cxn modelId="{F98FDB9B-E843-4959-8CAF-9B39AB78BFD4}" type="presParOf" srcId="{A846797F-10B5-4F21-8938-084BACC2AFD0}" destId="{976B0129-2D92-4759-A556-FBF9CAD4DC2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BBE21D-9766-46C4-B36E-E568F9BCA505}">
      <dsp:nvSpPr>
        <dsp:cNvPr id="0" name=""/>
        <dsp:cNvSpPr/>
      </dsp:nvSpPr>
      <dsp:spPr>
        <a:xfrm rot="10800000">
          <a:off x="1278810" y="4429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Support a healthy start in life</a:t>
          </a:r>
          <a:endParaRPr lang="el-GR" sz="2000" b="1" kern="1200" dirty="0"/>
        </a:p>
      </dsp:txBody>
      <dsp:txXfrm rot="10800000">
        <a:off x="1278810" y="4429"/>
        <a:ext cx="4482792" cy="598744"/>
      </dsp:txXfrm>
    </dsp:sp>
    <dsp:sp modelId="{84C2F1A8-9933-4F5B-ADDD-7D5172352580}">
      <dsp:nvSpPr>
        <dsp:cNvPr id="0" name=""/>
        <dsp:cNvSpPr/>
      </dsp:nvSpPr>
      <dsp:spPr>
        <a:xfrm>
          <a:off x="979438" y="4429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92F7A510-77FB-4958-91C7-50EA0972E75C}">
      <dsp:nvSpPr>
        <dsp:cNvPr id="0" name=""/>
        <dsp:cNvSpPr/>
      </dsp:nvSpPr>
      <dsp:spPr>
        <a:xfrm rot="10800000">
          <a:off x="1278810" y="781904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Promote healthier environments, especially in schools and pre-schools</a:t>
          </a:r>
          <a:endParaRPr lang="el-GR" sz="2000" b="1" kern="1200" dirty="0"/>
        </a:p>
      </dsp:txBody>
      <dsp:txXfrm rot="10800000">
        <a:off x="1278810" y="781904"/>
        <a:ext cx="4482792" cy="598744"/>
      </dsp:txXfrm>
    </dsp:sp>
    <dsp:sp modelId="{E80260DC-6666-436B-A2CA-A6E98ADBFAF8}">
      <dsp:nvSpPr>
        <dsp:cNvPr id="0" name=""/>
        <dsp:cNvSpPr/>
      </dsp:nvSpPr>
      <dsp:spPr>
        <a:xfrm>
          <a:off x="979438" y="781904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C4981F3-0F36-4A36-821F-5EC36EE77263}">
      <dsp:nvSpPr>
        <dsp:cNvPr id="0" name=""/>
        <dsp:cNvSpPr/>
      </dsp:nvSpPr>
      <dsp:spPr>
        <a:xfrm rot="10800000">
          <a:off x="1278810" y="1559378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Make the healthy option the easier option</a:t>
          </a:r>
          <a:endParaRPr lang="el-GR" sz="2000" b="1" kern="1200" dirty="0"/>
        </a:p>
      </dsp:txBody>
      <dsp:txXfrm rot="10800000">
        <a:off x="1278810" y="1559378"/>
        <a:ext cx="4482792" cy="598744"/>
      </dsp:txXfrm>
    </dsp:sp>
    <dsp:sp modelId="{C486A90B-CDC3-46BC-8999-15BF7C33EA9C}">
      <dsp:nvSpPr>
        <dsp:cNvPr id="0" name=""/>
        <dsp:cNvSpPr/>
      </dsp:nvSpPr>
      <dsp:spPr>
        <a:xfrm>
          <a:off x="979438" y="1559378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9EA352B7-699D-4687-95D1-57DF6116992E}">
      <dsp:nvSpPr>
        <dsp:cNvPr id="0" name=""/>
        <dsp:cNvSpPr/>
      </dsp:nvSpPr>
      <dsp:spPr>
        <a:xfrm rot="10800000">
          <a:off x="1278810" y="2336853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Restrict marketing and advertising to children</a:t>
          </a:r>
          <a:endParaRPr lang="el-GR" sz="2000" b="1" kern="1200" dirty="0"/>
        </a:p>
      </dsp:txBody>
      <dsp:txXfrm rot="10800000">
        <a:off x="1278810" y="2336853"/>
        <a:ext cx="4482792" cy="598744"/>
      </dsp:txXfrm>
    </dsp:sp>
    <dsp:sp modelId="{EBA86340-F7BD-458E-814A-A43600099653}">
      <dsp:nvSpPr>
        <dsp:cNvPr id="0" name=""/>
        <dsp:cNvSpPr/>
      </dsp:nvSpPr>
      <dsp:spPr>
        <a:xfrm>
          <a:off x="979438" y="2336853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8457D8D-229D-40E1-97C5-35B95C673F0F}">
      <dsp:nvSpPr>
        <dsp:cNvPr id="0" name=""/>
        <dsp:cNvSpPr/>
      </dsp:nvSpPr>
      <dsp:spPr>
        <a:xfrm rot="10800000">
          <a:off x="1278810" y="3114327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Inform and empower families</a:t>
          </a:r>
        </a:p>
      </dsp:txBody>
      <dsp:txXfrm rot="10800000">
        <a:off x="1278810" y="3114327"/>
        <a:ext cx="4482792" cy="598744"/>
      </dsp:txXfrm>
    </dsp:sp>
    <dsp:sp modelId="{25D5DE3D-8F67-4EF2-99CA-E34CFE54FC35}">
      <dsp:nvSpPr>
        <dsp:cNvPr id="0" name=""/>
        <dsp:cNvSpPr/>
      </dsp:nvSpPr>
      <dsp:spPr>
        <a:xfrm>
          <a:off x="979438" y="3114327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484FDD57-581B-49C2-8FE0-F100201FCC43}">
      <dsp:nvSpPr>
        <dsp:cNvPr id="0" name=""/>
        <dsp:cNvSpPr/>
      </dsp:nvSpPr>
      <dsp:spPr>
        <a:xfrm rot="10800000">
          <a:off x="1278810" y="3923697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Encourage physical activity</a:t>
          </a:r>
          <a:endParaRPr lang="el-GR" sz="2000" b="1" kern="1200" dirty="0"/>
        </a:p>
      </dsp:txBody>
      <dsp:txXfrm rot="10800000">
        <a:off x="1278810" y="3923697"/>
        <a:ext cx="4482792" cy="598744"/>
      </dsp:txXfrm>
    </dsp:sp>
    <dsp:sp modelId="{FD19A6AF-A356-4185-9AC3-98268211B0C9}">
      <dsp:nvSpPr>
        <dsp:cNvPr id="0" name=""/>
        <dsp:cNvSpPr/>
      </dsp:nvSpPr>
      <dsp:spPr>
        <a:xfrm>
          <a:off x="979438" y="3891802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F098DDDA-ACB6-4B7D-940F-471EFC13A8D0}">
      <dsp:nvSpPr>
        <dsp:cNvPr id="0" name=""/>
        <dsp:cNvSpPr/>
      </dsp:nvSpPr>
      <dsp:spPr>
        <a:xfrm rot="10800000">
          <a:off x="1278810" y="4669276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Monitor and evaluate</a:t>
          </a:r>
          <a:endParaRPr lang="el-GR" sz="2000" b="1" kern="1200" dirty="0"/>
        </a:p>
      </dsp:txBody>
      <dsp:txXfrm rot="10800000">
        <a:off x="1278810" y="4669276"/>
        <a:ext cx="4482792" cy="598744"/>
      </dsp:txXfrm>
    </dsp:sp>
    <dsp:sp modelId="{4F9F286A-DCB1-425D-B0DE-895CD61E204E}">
      <dsp:nvSpPr>
        <dsp:cNvPr id="0" name=""/>
        <dsp:cNvSpPr/>
      </dsp:nvSpPr>
      <dsp:spPr>
        <a:xfrm>
          <a:off x="979438" y="4669276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976B0129-2D92-4759-A556-FBF9CAD4DC20}">
      <dsp:nvSpPr>
        <dsp:cNvPr id="0" name=""/>
        <dsp:cNvSpPr/>
      </dsp:nvSpPr>
      <dsp:spPr>
        <a:xfrm rot="10800000">
          <a:off x="1278810" y="5446751"/>
          <a:ext cx="4482792" cy="59874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3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Increase research</a:t>
          </a:r>
          <a:endParaRPr lang="el-GR" sz="2000" b="1" kern="1200" dirty="0"/>
        </a:p>
      </dsp:txBody>
      <dsp:txXfrm rot="10800000">
        <a:off x="1278810" y="5446751"/>
        <a:ext cx="4482792" cy="598744"/>
      </dsp:txXfrm>
    </dsp:sp>
    <dsp:sp modelId="{2B47BABD-ECC0-4FD8-9389-160F2BE4B36E}">
      <dsp:nvSpPr>
        <dsp:cNvPr id="0" name=""/>
        <dsp:cNvSpPr/>
      </dsp:nvSpPr>
      <dsp:spPr>
        <a:xfrm>
          <a:off x="979438" y="5446751"/>
          <a:ext cx="598744" cy="59874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l-GR" sz="1200"/>
            </a:lvl1pPr>
          </a:lstStyle>
          <a:p>
            <a:fld id="{CEEBDA6D-DC69-4DCE-BAF7-6763517D3376}" type="datetimeFigureOut">
              <a:rPr lang="el-GR"/>
              <a:pPr/>
              <a:t>9/5/2017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l-GR" sz="1200"/>
            </a:lvl1pPr>
          </a:lstStyle>
          <a:p>
            <a:fld id="{B2977E94-A6AB-4E02-8E43-E89F9CF4757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l-GR" sz="1200"/>
            </a:lvl1pPr>
          </a:lstStyle>
          <a:p>
            <a:fld id="{237F6C43-988E-4257-9A1C-C162EF036D58}" type="datetimeFigureOut">
              <a:rPr/>
              <a:pPr/>
              <a:t>26/1/2016</a:t>
            </a:fld>
            <a:endParaRPr lang="el-GR"/>
          </a:p>
        </p:txBody>
      </p:sp>
      <p:sp>
        <p:nvSpPr>
          <p:cNvPr id="4" name="Πλαίσι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Πλαίσι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l-GR" sz="1200"/>
            </a:lvl1pPr>
          </a:lstStyle>
          <a:p>
            <a:fld id="{DED491D0-8E1B-49C7-849B-A28568D94497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endParaRPr lang="en-GB" altLang="el-GR" smtClean="0"/>
          </a:p>
        </p:txBody>
      </p:sp>
      <p:sp>
        <p:nvSpPr>
          <p:cNvPr id="7066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EA877D-35F9-411B-A6BA-8FD1291BA0D0}" type="slidenum">
              <a:rPr altLang="el-G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el-GR" smtClean="0"/>
          </a:p>
        </p:txBody>
      </p:sp>
    </p:spTree>
    <p:extLst>
      <p:ext uri="{BB962C8B-B14F-4D97-AF65-F5344CB8AC3E}">
        <p14:creationId xmlns="" xmlns:p14="http://schemas.microsoft.com/office/powerpoint/2010/main" val="221897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endParaRPr lang="en-GB" altLang="el-GR" smtClean="0"/>
          </a:p>
        </p:txBody>
      </p:sp>
      <p:sp>
        <p:nvSpPr>
          <p:cNvPr id="7270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F5B99E-4DF1-41FE-BC93-02134E2D335C}" type="slidenum">
              <a:rPr altLang="el-G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altLang="el-GR" smtClean="0"/>
          </a:p>
        </p:txBody>
      </p:sp>
    </p:spTree>
    <p:extLst>
      <p:ext uri="{BB962C8B-B14F-4D97-AF65-F5344CB8AC3E}">
        <p14:creationId xmlns="" xmlns:p14="http://schemas.microsoft.com/office/powerpoint/2010/main" val="115376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l-GR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0DDC04-3968-43F3-88DB-288BA605B07E}" type="slidenum">
              <a:rPr altLang="el-G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el-GR" smtClean="0"/>
          </a:p>
        </p:txBody>
      </p:sp>
    </p:spTree>
    <p:extLst>
      <p:ext uri="{BB962C8B-B14F-4D97-AF65-F5344CB8AC3E}">
        <p14:creationId xmlns="" xmlns:p14="http://schemas.microsoft.com/office/powerpoint/2010/main" val="203691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Greece, unfortunately more less only 4 out of ten children follow med diet, and 10 percent of children population are far away from this dietary pattern. </a:t>
            </a:r>
            <a:endParaRPr 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A04D92-DDA6-4AAA-AE4D-195BED3AB820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2399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69D862-99F8-4D92-BCCB-4F18506A3009}" type="slidenum">
              <a:rPr altLang="el-G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altLang="el-GR" smtClean="0"/>
          </a:p>
        </p:txBody>
      </p:sp>
    </p:spTree>
    <p:extLst>
      <p:ext uri="{BB962C8B-B14F-4D97-AF65-F5344CB8AC3E}">
        <p14:creationId xmlns="" xmlns:p14="http://schemas.microsoft.com/office/powerpoint/2010/main" val="164319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 bwMode="inv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/>
          <p:cNvSpPr/>
          <p:nvPr/>
        </p:nvSpPr>
        <p:spPr>
          <a:xfrm>
            <a:off x="2124400" y="1371600"/>
            <a:ext cx="7019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/>
          <p:cNvSpPr/>
          <p:nvPr/>
        </p:nvSpPr>
        <p:spPr>
          <a:xfrm>
            <a:off x="2124400" y="4462272"/>
            <a:ext cx="7019600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 bwMode="black">
          <a:xfrm>
            <a:off x="2381399" y="1943842"/>
            <a:ext cx="6375047" cy="2387600"/>
          </a:xfrm>
        </p:spPr>
        <p:txBody>
          <a:bodyPr anchor="b"/>
          <a:lstStyle>
            <a:lvl1pPr algn="l" latinLnBrk="0">
              <a:lnSpc>
                <a:spcPct val="90000"/>
              </a:lnSpc>
              <a:defRPr lang="el-GR" sz="6000" b="1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381399" y="4538660"/>
            <a:ext cx="6375047" cy="865321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el-GR" sz="2400"/>
            </a:lvl1pPr>
            <a:lvl2pPr marL="457200" indent="0" algn="ctr" latinLnBrk="0">
              <a:buNone/>
              <a:defRPr lang="el-GR" sz="2000"/>
            </a:lvl2pPr>
            <a:lvl3pPr marL="914400" indent="0" algn="ctr" latinLnBrk="0">
              <a:buNone/>
              <a:defRPr lang="el-GR" sz="1800"/>
            </a:lvl3pPr>
            <a:lvl4pPr marL="1371600" indent="0" algn="ctr" latinLnBrk="0">
              <a:buNone/>
              <a:defRPr lang="el-GR" sz="1600"/>
            </a:lvl4pPr>
            <a:lvl5pPr marL="1828800" indent="0" algn="ctr" latinLnBrk="0">
              <a:buNone/>
              <a:defRPr lang="el-GR" sz="1600"/>
            </a:lvl5pPr>
            <a:lvl6pPr marL="2286000" indent="0" algn="ctr" latinLnBrk="0">
              <a:buNone/>
              <a:defRPr lang="el-GR" sz="1600"/>
            </a:lvl6pPr>
            <a:lvl7pPr marL="2743200" indent="0" algn="ctr" latinLnBrk="0">
              <a:buNone/>
              <a:defRPr lang="el-GR" sz="1600"/>
            </a:lvl7pPr>
            <a:lvl8pPr marL="3200400" indent="0" algn="ctr" latinLnBrk="0">
              <a:buNone/>
              <a:defRPr lang="el-GR" sz="1600"/>
            </a:lvl8pPr>
            <a:lvl9pPr marL="3657600" indent="0" algn="ctr" latinLnBrk="0">
              <a:buNone/>
              <a:defRPr lang="el-GR" sz="16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  <p:sp>
        <p:nvSpPr>
          <p:cNvPr id="11" name="Πλαίσιο κράτησης θέσης ημερομηνίας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12" name="Πλαίσιο κράτησης θέσης υποσέλιδου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" name="Πλαίσιο κράτησης θέσης αριθμού διαφάνειας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283649" y="462249"/>
            <a:ext cx="7269816" cy="5714714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>
          <a:xfrm>
            <a:off x="283650" y="6356351"/>
            <a:ext cx="1478960" cy="365125"/>
          </a:xfrm>
        </p:spPr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>
          <a:xfrm>
            <a:off x="1786780" y="6356351"/>
            <a:ext cx="4265840" cy="365125"/>
          </a:xfrm>
        </p:spPr>
        <p:txBody>
          <a:bodyPr/>
          <a:lstStyle/>
          <a:p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4785352" y="2914977"/>
            <a:ext cx="6857433" cy="1028615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 rot="5400000">
            <a:off x="5343503" y="3384990"/>
            <a:ext cx="6858000" cy="89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699761" y="462249"/>
            <a:ext cx="1028165" cy="5714714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076792" y="6356351"/>
            <a:ext cx="1476674" cy="365125"/>
          </a:xfrm>
        </p:spPr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 bwMode="inv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>
            <a:off x="2626614" y="-20637"/>
            <a:ext cx="54864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/>
          <p:cNvSpPr/>
          <p:nvPr/>
        </p:nvSpPr>
        <p:spPr>
          <a:xfrm>
            <a:off x="2626614" y="4462272"/>
            <a:ext cx="54864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 bwMode="black">
          <a:xfrm>
            <a:off x="2878511" y="658347"/>
            <a:ext cx="4948098" cy="3664417"/>
          </a:xfrm>
        </p:spPr>
        <p:txBody>
          <a:bodyPr anchor="b">
            <a:normAutofit/>
          </a:bodyPr>
          <a:lstStyle>
            <a:lvl1pPr latinLnBrk="0">
              <a:lnSpc>
                <a:spcPct val="90000"/>
              </a:lnSpc>
              <a:defRPr lang="el-GR" sz="5000" b="1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2878511" y="4589464"/>
            <a:ext cx="4948099" cy="1500187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el-GR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960120" y="2194560"/>
            <a:ext cx="3367278" cy="3986784"/>
          </a:xfrm>
        </p:spPr>
        <p:txBody>
          <a:bodyPr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4811526" y="2194560"/>
            <a:ext cx="3370068" cy="3986784"/>
          </a:xfrm>
        </p:spPr>
        <p:txBody>
          <a:bodyPr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960120" y="1828456"/>
            <a:ext cx="3367278" cy="830695"/>
          </a:xfrm>
        </p:spPr>
        <p:txBody>
          <a:bodyPr anchor="b"/>
          <a:lstStyle>
            <a:lvl1pPr marL="0" indent="0" latinLnBrk="0">
              <a:buNone/>
              <a:defRPr lang="el-GR" sz="2400" b="1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960120" y="2743195"/>
            <a:ext cx="3367278" cy="3433769"/>
          </a:xfrm>
        </p:spPr>
        <p:txBody>
          <a:bodyPr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4814316" y="1828456"/>
            <a:ext cx="3367278" cy="830695"/>
          </a:xfrm>
        </p:spPr>
        <p:txBody>
          <a:bodyPr anchor="b"/>
          <a:lstStyle>
            <a:lvl1pPr marL="0" indent="0" latinLnBrk="0">
              <a:buNone/>
              <a:defRPr lang="el-GR" sz="2400" b="1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4814316" y="2743195"/>
            <a:ext cx="3367278" cy="3433769"/>
          </a:xfrm>
        </p:spPr>
        <p:txBody>
          <a:bodyPr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latinLnBrk="0">
              <a:defRPr lang="el-GR" sz="3000"/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139172" y="2465294"/>
            <a:ext cx="4042421" cy="4392706"/>
          </a:xfrm>
        </p:spPr>
        <p:txBody>
          <a:bodyPr>
            <a:normAutofit/>
          </a:bodyPr>
          <a:lstStyle>
            <a:lvl1pPr latinLnBrk="0">
              <a:defRPr lang="el-GR" sz="2200"/>
            </a:lvl1pPr>
            <a:lvl2pPr latinLnBrk="0">
              <a:defRPr lang="el-GR" sz="2000"/>
            </a:lvl2pPr>
            <a:lvl3pPr latinLnBrk="0">
              <a:defRPr lang="el-GR" sz="1800"/>
            </a:lvl3pPr>
            <a:lvl4pPr latinLnBrk="0">
              <a:defRPr lang="el-GR" sz="1600"/>
            </a:lvl4pPr>
            <a:lvl5pPr latinLnBrk="0">
              <a:defRPr lang="el-GR" sz="1600"/>
            </a:lvl5pPr>
            <a:lvl6pPr latinLnBrk="0">
              <a:defRPr lang="el-GR" sz="1600"/>
            </a:lvl6pPr>
            <a:lvl7pPr latinLnBrk="0">
              <a:defRPr lang="el-GR" sz="1600"/>
            </a:lvl7pPr>
            <a:lvl8pPr latinLnBrk="0">
              <a:defRPr lang="el-GR" sz="1600"/>
            </a:lvl8pPr>
            <a:lvl9pPr latinLnBrk="0">
              <a:defRPr lang="el-GR" sz="16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968863" y="2465295"/>
            <a:ext cx="2876156" cy="3711669"/>
          </a:xfrm>
        </p:spPr>
        <p:txBody>
          <a:bodyPr>
            <a:normAutofit/>
          </a:bodyPr>
          <a:lstStyle>
            <a:lvl1pPr marL="0" indent="0" latinLnBrk="0">
              <a:spcBef>
                <a:spcPts val="1500"/>
              </a:spcBef>
              <a:buNone/>
              <a:defRPr lang="el-GR" sz="2200"/>
            </a:lvl1pPr>
            <a:lvl2pPr marL="457200" indent="0" latinLnBrk="0">
              <a:buNone/>
              <a:defRPr lang="el-GR" sz="1400"/>
            </a:lvl2pPr>
            <a:lvl3pPr marL="914400" indent="0" latinLnBrk="0">
              <a:buNone/>
              <a:defRPr lang="el-GR" sz="1200"/>
            </a:lvl3pPr>
            <a:lvl4pPr marL="1371600" indent="0" latinLnBrk="0">
              <a:buNone/>
              <a:defRPr lang="el-GR" sz="1000"/>
            </a:lvl4pPr>
            <a:lvl5pPr marL="1828800" indent="0" latinLnBrk="0">
              <a:buNone/>
              <a:defRPr lang="el-GR" sz="1000"/>
            </a:lvl5pPr>
            <a:lvl6pPr marL="2286000" indent="0" latinLnBrk="0">
              <a:buNone/>
              <a:defRPr lang="el-GR" sz="1000"/>
            </a:lvl6pPr>
            <a:lvl7pPr marL="2743200" indent="0" latinLnBrk="0">
              <a:buNone/>
              <a:defRPr lang="el-GR" sz="1000"/>
            </a:lvl7pPr>
            <a:lvl8pPr marL="3200400" indent="0" latinLnBrk="0">
              <a:buNone/>
              <a:defRPr lang="el-GR" sz="1000"/>
            </a:lvl8pPr>
            <a:lvl9pPr marL="3657600" indent="0" latinLnBrk="0">
              <a:buNone/>
              <a:defRPr lang="el-GR" sz="10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latinLnBrk="0">
              <a:defRPr lang="el-GR" sz="3000"/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4139172" y="1828456"/>
            <a:ext cx="4042421" cy="5029544"/>
          </a:xfrm>
        </p:spPr>
        <p:txBody>
          <a:bodyPr tIns="1371600">
            <a:normAutofit/>
          </a:bodyPr>
          <a:lstStyle>
            <a:lvl1pPr marL="0" indent="0" algn="ctr" latinLnBrk="0">
              <a:buNone/>
              <a:defRPr lang="el-GR" sz="2000"/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968864" y="2465294"/>
            <a:ext cx="2876156" cy="3711669"/>
          </a:xfrm>
        </p:spPr>
        <p:txBody>
          <a:bodyPr>
            <a:normAutofit/>
          </a:bodyPr>
          <a:lstStyle>
            <a:lvl1pPr marL="0" indent="0" latinLnBrk="0">
              <a:buNone/>
              <a:defRPr lang="el-GR" sz="2200"/>
            </a:lvl1pPr>
            <a:lvl2pPr marL="457200" indent="0" latinLnBrk="0">
              <a:buNone/>
              <a:defRPr lang="el-GR" sz="1400"/>
            </a:lvl2pPr>
            <a:lvl3pPr marL="914400" indent="0" latinLnBrk="0">
              <a:buNone/>
              <a:defRPr lang="el-GR" sz="1200"/>
            </a:lvl3pPr>
            <a:lvl4pPr marL="1371600" indent="0" latinLnBrk="0">
              <a:buNone/>
              <a:defRPr lang="el-GR" sz="1000"/>
            </a:lvl4pPr>
            <a:lvl5pPr marL="1828800" indent="0" latinLnBrk="0">
              <a:buNone/>
              <a:defRPr lang="el-GR" sz="1000"/>
            </a:lvl5pPr>
            <a:lvl6pPr marL="2286000" indent="0" latinLnBrk="0">
              <a:buNone/>
              <a:defRPr lang="el-GR" sz="1000"/>
            </a:lvl6pPr>
            <a:lvl7pPr marL="2743200" indent="0" latinLnBrk="0">
              <a:buNone/>
              <a:defRPr lang="el-GR" sz="1000"/>
            </a:lvl7pPr>
            <a:lvl8pPr marL="3200400" indent="0" latinLnBrk="0">
              <a:buNone/>
              <a:defRPr lang="el-GR" sz="1000"/>
            </a:lvl8pPr>
            <a:lvl9pPr marL="3657600" indent="0" latinLnBrk="0">
              <a:buNone/>
              <a:defRPr lang="el-GR" sz="10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/>
          <p:cNvSpPr/>
          <p:nvPr/>
        </p:nvSpPr>
        <p:spPr>
          <a:xfrm>
            <a:off x="0" y="347472"/>
            <a:ext cx="9141714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1"/>
            <a:ext cx="9141714" cy="1371257"/>
          </a:xfrm>
          <a:prstGeom prst="rect">
            <a:avLst/>
          </a:prstGeom>
        </p:spPr>
      </p:pic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 bwMode="black">
          <a:xfrm>
            <a:off x="960120" y="466344"/>
            <a:ext cx="7221474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960120" y="2190749"/>
            <a:ext cx="7221474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  <a:p>
            <a:pPr lvl="5"/>
            <a:r>
              <a:rPr lang="el-GR"/>
              <a:t>Έκτο</a:t>
            </a:r>
          </a:p>
          <a:p>
            <a:pPr lvl="6"/>
            <a:r>
              <a:rPr lang="el-GR"/>
              <a:t>Έβδομο</a:t>
            </a:r>
          </a:p>
          <a:p>
            <a:pPr lvl="7"/>
            <a:r>
              <a:rPr lang="el-GR"/>
              <a:t>Όγδοο</a:t>
            </a:r>
          </a:p>
          <a:p>
            <a:pPr lvl="8"/>
            <a:r>
              <a:rPr lang="el-GR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960121" y="6356351"/>
            <a:ext cx="1478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/>
              <a:pPr/>
              <a:t>26/1/2016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2439080" y="6356351"/>
            <a:ext cx="426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el-G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704920" y="6356351"/>
            <a:ext cx="147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lang="el-GR" sz="3000" b="0" i="0" u="none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lang="el-GR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lang="el-GR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w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Worksheet3.xls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6.wmf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E.Y.ZH.N.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National </a:t>
            </a:r>
            <a:r>
              <a:rPr lang="en-US" sz="4000" dirty="0"/>
              <a:t>Action for Health in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Primary </a:t>
            </a:r>
            <a:r>
              <a:rPr lang="en-US" sz="4000" dirty="0"/>
              <a:t>&amp; Secondary </a:t>
            </a:r>
            <a:r>
              <a:rPr lang="en-US" sz="4000" dirty="0" smtClean="0"/>
              <a:t>Education</a:t>
            </a:r>
            <a:endParaRPr lang="el-GR" sz="4000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>
          <a:xfrm>
            <a:off x="2338869" y="4528027"/>
            <a:ext cx="6375047" cy="865321"/>
          </a:xfrm>
        </p:spPr>
        <p:txBody>
          <a:bodyPr>
            <a:normAutofit fontScale="925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Giannis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Arnaoutis</a:t>
            </a:r>
            <a:r>
              <a:rPr lang="en-US" dirty="0" smtClean="0">
                <a:solidFill>
                  <a:schemeClr val="bg1"/>
                </a:solidFill>
              </a:rPr>
              <a:t> PhD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Teaching Associate, </a:t>
            </a:r>
            <a:r>
              <a:rPr lang="en-US" dirty="0" err="1" smtClean="0">
                <a:solidFill>
                  <a:schemeClr val="bg1"/>
                </a:solidFill>
              </a:rPr>
              <a:t>Harokopio</a:t>
            </a:r>
            <a:r>
              <a:rPr lang="en-US" dirty="0" smtClean="0">
                <a:solidFill>
                  <a:schemeClr val="bg1"/>
                </a:solidFill>
              </a:rPr>
              <a:t> University of Athens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50" name="Picture 2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0" y="1250845"/>
            <a:ext cx="1416620" cy="1174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68012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342990" y="5378452"/>
            <a:ext cx="2665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Standing Long Jump Test </a:t>
            </a:r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(</a:t>
            </a:r>
            <a:r>
              <a:rPr lang="en-US" dirty="0">
                <a:latin typeface="+mn-lt"/>
              </a:rPr>
              <a:t>Broad Jump)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1584" y="5384800"/>
            <a:ext cx="234083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Sit-Ups in 30 seconds </a:t>
            </a:r>
            <a:r>
              <a:rPr lang="el-GR" altLang="en-US" dirty="0" smtClean="0">
                <a:solidFill>
                  <a:srgbClr val="6F6F6F"/>
                </a:solidFill>
                <a:latin typeface="+mn-lt"/>
                <a:cs typeface="Tahoma" pitchFamily="34" charset="0"/>
              </a:rPr>
              <a:t>’’</a:t>
            </a:r>
            <a:endParaRPr lang="el-GR" altLang="en-US" dirty="0">
              <a:solidFill>
                <a:srgbClr val="6F6F6F"/>
              </a:solidFill>
              <a:latin typeface="+mn-lt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53" y="5297488"/>
            <a:ext cx="2068655" cy="6477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Sit and Reach Flexibility Test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488" y="1833563"/>
            <a:ext cx="2595375" cy="35562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833562"/>
            <a:ext cx="2609850" cy="35562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827262"/>
            <a:ext cx="2933200" cy="35625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Εικόνα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Fitness assessment  </a:t>
            </a:r>
            <a:endParaRPr lang="el-GR" sz="3600" b="1" dirty="0"/>
          </a:p>
        </p:txBody>
      </p:sp>
    </p:spTree>
    <p:extLst>
      <p:ext uri="{BB962C8B-B14F-4D97-AF65-F5344CB8AC3E}">
        <p14:creationId xmlns="" xmlns:p14="http://schemas.microsoft.com/office/powerpoint/2010/main" val="2270511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25511" y="4854576"/>
            <a:ext cx="2665313" cy="36933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r>
              <a:rPr lang="en-US" dirty="0">
                <a:latin typeface="+mn-lt"/>
              </a:rPr>
              <a:t>10 x 5m Shuttle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8287" y="4909066"/>
            <a:ext cx="27815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r>
              <a:rPr lang="en-US" dirty="0">
                <a:latin typeface="+mn-lt"/>
              </a:rPr>
              <a:t>20m Multistage Fitness Test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9" y="2264866"/>
            <a:ext cx="4201850" cy="2541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657" y="2264866"/>
            <a:ext cx="4301352" cy="2541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Εικόνα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Fitness assessment </a:t>
            </a:r>
            <a:endParaRPr lang="el-GR" sz="3600" b="1" dirty="0"/>
          </a:p>
        </p:txBody>
      </p:sp>
    </p:spTree>
    <p:extLst>
      <p:ext uri="{BB962C8B-B14F-4D97-AF65-F5344CB8AC3E}">
        <p14:creationId xmlns="" xmlns:p14="http://schemas.microsoft.com/office/powerpoint/2010/main" val="509252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3" y="2035176"/>
            <a:ext cx="7571966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0119" y="583307"/>
            <a:ext cx="7864903" cy="1362113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en-US" sz="3600" b="1" dirty="0">
                <a:latin typeface="+mn-lt"/>
                <a:cs typeface="Tahoma" pitchFamily="34" charset="0"/>
              </a:rPr>
              <a:t>Nutrition &amp; Physical activity Questionnaire</a:t>
            </a:r>
            <a:r>
              <a:rPr lang="el-GR" altLang="en-US" sz="3600" b="1" dirty="0">
                <a:latin typeface="+mn-lt"/>
                <a:cs typeface="Tahoma" pitchFamily="34" charset="0"/>
              </a:rPr>
              <a:t/>
            </a:r>
            <a:br>
              <a:rPr lang="el-GR" altLang="en-US" sz="3600" b="1" dirty="0">
                <a:latin typeface="+mn-lt"/>
                <a:cs typeface="Tahoma" pitchFamily="34" charset="0"/>
              </a:rPr>
            </a:br>
            <a:endParaRPr lang="el-GR" sz="3600" b="1" dirty="0"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80" y="3790950"/>
            <a:ext cx="2918421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6457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/>
        </p:nvSpPr>
        <p:spPr>
          <a:xfrm>
            <a:off x="200025" y="1254920"/>
            <a:ext cx="4517216" cy="2663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l-GR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altLang="el-GR" sz="2800" u="sng" baseline="300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nd</a:t>
            </a:r>
            <a:r>
              <a:rPr lang="en-US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altLang="el-GR" sz="2800" u="sng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και </a:t>
            </a:r>
            <a:r>
              <a:rPr lang="el-GR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en-US" altLang="el-GR" sz="2800" u="sng" baseline="300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rd</a:t>
            </a:r>
            <a:r>
              <a:rPr lang="en-US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el-GR" sz="2800" u="sng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Stages</a:t>
            </a:r>
            <a:r>
              <a:rPr lang="el-GR" altLang="el-GR" sz="28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: </a:t>
            </a:r>
            <a:endParaRPr lang="el-GR" altLang="el-GR" sz="28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altLang="el-GR" sz="28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Data entry / Algorithm </a:t>
            </a:r>
          </a:p>
          <a:p>
            <a:pPr algn="ctr"/>
            <a:r>
              <a:rPr lang="el-GR" altLang="el-GR" sz="28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altLang="el-GR" sz="28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και </a:t>
            </a:r>
            <a:r>
              <a:rPr lang="en-US" altLang="el-GR" sz="28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electronical production of Student’s Individual Report</a:t>
            </a:r>
            <a:endParaRPr lang="el-GR" altLang="en-US" sz="28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3796" name="Picture 4" descr="http://res.freestockphotos.biz/pictures/16/16588-illustration-of-an-open-envelope-p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23" y="3429000"/>
            <a:ext cx="493404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52" y="404815"/>
            <a:ext cx="3995588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Στρογγυλεμένο ορθογώνιο 8"/>
          <p:cNvSpPr>
            <a:spLocks noChangeArrowheads="1"/>
          </p:cNvSpPr>
          <p:nvPr/>
        </p:nvSpPr>
        <p:spPr bwMode="auto">
          <a:xfrm>
            <a:off x="6588254" y="549277"/>
            <a:ext cx="1151635" cy="1428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endParaRPr lang="el-GR" altLang="el-GR" sz="2000">
              <a:solidFill>
                <a:srgbClr val="33333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226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650" y="-147617"/>
            <a:ext cx="1477350" cy="5914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ACTIONS OF EYZHN</a:t>
            </a:r>
            <a:endParaRPr lang="el-GR" sz="36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626" y="1743733"/>
            <a:ext cx="8474149" cy="41248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National media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Newsletter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 -leaflets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 -learning (parents &amp; teachers)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Interactive presentations</a:t>
            </a:r>
          </a:p>
          <a:p>
            <a:pPr>
              <a:lnSpc>
                <a:spcPct val="150000"/>
              </a:lnSpc>
            </a:pPr>
            <a:endParaRPr lang="el-GR" sz="2400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0" t="49278" r="57671" b="25977"/>
          <a:stretch>
            <a:fillRect/>
          </a:stretch>
        </p:blipFill>
        <p:spPr bwMode="auto">
          <a:xfrm>
            <a:off x="7465753" y="1946209"/>
            <a:ext cx="1678247" cy="117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75" t="11806" r="60323" b="56686"/>
          <a:stretch>
            <a:fillRect/>
          </a:stretch>
        </p:blipFill>
        <p:spPr bwMode="auto">
          <a:xfrm>
            <a:off x="7721745" y="3342827"/>
            <a:ext cx="1422255" cy="146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Εικόνα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99" y="2032489"/>
            <a:ext cx="2570552" cy="192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5" name="Ομάδα 37"/>
          <p:cNvGrpSpPr>
            <a:grpSpLocks/>
          </p:cNvGrpSpPr>
          <p:nvPr/>
        </p:nvGrpSpPr>
        <p:grpSpPr bwMode="auto">
          <a:xfrm>
            <a:off x="0" y="5357295"/>
            <a:ext cx="5864215" cy="1500705"/>
            <a:chOff x="553138" y="1086474"/>
            <a:chExt cx="10721338" cy="4382611"/>
          </a:xfrm>
        </p:grpSpPr>
        <p:sp>
          <p:nvSpPr>
            <p:cNvPr id="16" name="Στρογγύλεμα διαγώνιας γωνίας του ορθογωνίου 38"/>
            <p:cNvSpPr/>
            <p:nvPr/>
          </p:nvSpPr>
          <p:spPr>
            <a:xfrm>
              <a:off x="553138" y="1086474"/>
              <a:ext cx="10721338" cy="4382611"/>
            </a:xfrm>
            <a:prstGeom prst="round2Diag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" name="Ορθογώνιο 39"/>
            <p:cNvSpPr/>
            <p:nvPr/>
          </p:nvSpPr>
          <p:spPr>
            <a:xfrm>
              <a:off x="1033175" y="1591773"/>
              <a:ext cx="2808370" cy="34122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18" name="Εικόνα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449" y="1756013"/>
              <a:ext cx="2535179" cy="257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195226" y="4228191"/>
              <a:ext cx="2562236" cy="1078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smtClean="0">
                  <a:solidFill>
                    <a:prstClr val="black"/>
                  </a:solidFill>
                </a:rPr>
                <a:t>Teachers</a:t>
              </a:r>
              <a:endParaRPr lang="en-US" b="1" kern="0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Ορθογώνιο 42"/>
            <p:cNvSpPr/>
            <p:nvPr/>
          </p:nvSpPr>
          <p:spPr>
            <a:xfrm>
              <a:off x="4118254" y="1593786"/>
              <a:ext cx="3323569" cy="341026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1" name="Εικόνα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196" y="1726966"/>
              <a:ext cx="3048000" cy="263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Ορθογώνιο 44"/>
            <p:cNvSpPr/>
            <p:nvPr/>
          </p:nvSpPr>
          <p:spPr>
            <a:xfrm>
              <a:off x="7723119" y="1593786"/>
              <a:ext cx="3181392" cy="341026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3" name="Εικόνα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05" y="1726966"/>
              <a:ext cx="2805366" cy="2691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218495" y="4226185"/>
              <a:ext cx="3048388" cy="4690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smtClean="0">
                  <a:solidFill>
                    <a:prstClr val="black"/>
                  </a:solidFill>
                  <a:latin typeface="+mn-lt"/>
                  <a:cs typeface="+mn-cs"/>
                </a:rPr>
                <a:t>Parents</a:t>
              </a:r>
              <a:endParaRPr lang="en-US" b="1" kern="0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09630" y="4199163"/>
              <a:ext cx="2805311" cy="4670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smtClean="0">
                  <a:solidFill>
                    <a:prstClr val="black"/>
                  </a:solidFill>
                  <a:latin typeface="+mn-lt"/>
                  <a:cs typeface="+mn-cs"/>
                </a:rPr>
                <a:t>Students </a:t>
              </a:r>
              <a:endParaRPr lang="en-US" sz="2000" b="1" kern="0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6" name="Εικόνα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45" b="4591"/>
          <a:stretch/>
        </p:blipFill>
        <p:spPr>
          <a:xfrm>
            <a:off x="6546527" y="5465172"/>
            <a:ext cx="2246599" cy="139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57942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EYZHN 2012-2016 - statistics</a:t>
            </a:r>
            <a:endParaRPr lang="el-GR" sz="3600" b="1" dirty="0"/>
          </a:p>
        </p:txBody>
      </p:sp>
      <p:sp>
        <p:nvSpPr>
          <p:cNvPr id="4" name="AutoShape 2" descr="https://encrypted-tbn2.gstatic.com/images?q=tbn:ANd9GcToYg2bVqSRrLbVuYVLdWJ1eVnFbGfvIhwSnDbFJh_UvLMQLV_9nA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4" descr="https://cdn.k0nsl.org/blog/k1/uploads/2012/11/summary01_k0nsl.jpg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81" y="2190751"/>
            <a:ext cx="4681057" cy="398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04216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Στρογγυλεμένο ορθογώνιο 5"/>
          <p:cNvSpPr/>
          <p:nvPr/>
        </p:nvSpPr>
        <p:spPr>
          <a:xfrm>
            <a:off x="462066" y="2492896"/>
            <a:ext cx="3893910" cy="1224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961"/>
          <a:stretch/>
        </p:blipFill>
        <p:spPr>
          <a:xfrm>
            <a:off x="-18888" y="4173354"/>
            <a:ext cx="9144000" cy="268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07504" y="1772816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2B8CA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2012-2016</a:t>
            </a:r>
            <a:endParaRPr lang="el-GR" sz="3200" b="1" dirty="0">
              <a:solidFill>
                <a:srgbClr val="2B8CA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Έλλειψη 11"/>
          <p:cNvSpPr/>
          <p:nvPr/>
        </p:nvSpPr>
        <p:spPr>
          <a:xfrm>
            <a:off x="611560" y="2723466"/>
            <a:ext cx="725560" cy="7637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8" y="2790727"/>
            <a:ext cx="554507" cy="5545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9632" y="2793122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&gt;1.100.000 students</a:t>
            </a:r>
          </a:p>
          <a:p>
            <a:pPr algn="ctr"/>
            <a:r>
              <a:rPr lang="el-G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5-18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years</a:t>
            </a:r>
            <a:endParaRPr lang="el-GR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4792694" y="2492896"/>
            <a:ext cx="3811754" cy="1224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Έλλειψη 16"/>
          <p:cNvSpPr/>
          <p:nvPr/>
        </p:nvSpPr>
        <p:spPr>
          <a:xfrm>
            <a:off x="4932040" y="2749933"/>
            <a:ext cx="715411" cy="75107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89" y="2780928"/>
            <a:ext cx="594711" cy="5947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59108" y="2749933"/>
            <a:ext cx="294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 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5.000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schools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all over Greece</a:t>
            </a:r>
            <a:endParaRPr lang="el-GR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Τίτλος 1"/>
          <p:cNvSpPr>
            <a:spLocks noGrp="1"/>
          </p:cNvSpPr>
          <p:nvPr>
            <p:ph type="title"/>
          </p:nvPr>
        </p:nvSpPr>
        <p:spPr>
          <a:xfrm>
            <a:off x="960120" y="466344"/>
            <a:ext cx="7221474" cy="136211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Assessment overall</a:t>
            </a:r>
            <a:endParaRPr lang="el-GR" sz="3600" b="1" dirty="0"/>
          </a:p>
        </p:txBody>
      </p:sp>
    </p:spTree>
    <p:extLst>
      <p:ext uri="{BB962C8B-B14F-4D97-AF65-F5344CB8AC3E}">
        <p14:creationId xmlns="" xmlns:p14="http://schemas.microsoft.com/office/powerpoint/2010/main" val="4288813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323528" y="1052736"/>
            <a:ext cx="8352928" cy="5488384"/>
          </a:xfrm>
          <a:prstGeom prst="rect">
            <a:avLst/>
          </a:prstGeom>
          <a:noFill/>
        </p:spPr>
      </p:sp>
      <p:sp>
        <p:nvSpPr>
          <p:cNvPr id="5" name="Ελεύθερη σχεδίαση 4"/>
          <p:cNvSpPr/>
          <p:nvPr/>
        </p:nvSpPr>
        <p:spPr>
          <a:xfrm>
            <a:off x="3175179" y="1903228"/>
            <a:ext cx="2749091" cy="1072268"/>
          </a:xfrm>
          <a:custGeom>
            <a:avLst/>
            <a:gdLst>
              <a:gd name="connsiteX0" fmla="*/ 0 w 2437599"/>
              <a:gd name="connsiteY0" fmla="*/ 195300 h 1171775"/>
              <a:gd name="connsiteX1" fmla="*/ 195300 w 2437599"/>
              <a:gd name="connsiteY1" fmla="*/ 0 h 1171775"/>
              <a:gd name="connsiteX2" fmla="*/ 2242299 w 2437599"/>
              <a:gd name="connsiteY2" fmla="*/ 0 h 1171775"/>
              <a:gd name="connsiteX3" fmla="*/ 2437599 w 2437599"/>
              <a:gd name="connsiteY3" fmla="*/ 195300 h 1171775"/>
              <a:gd name="connsiteX4" fmla="*/ 2437599 w 2437599"/>
              <a:gd name="connsiteY4" fmla="*/ 976475 h 1171775"/>
              <a:gd name="connsiteX5" fmla="*/ 2242299 w 2437599"/>
              <a:gd name="connsiteY5" fmla="*/ 1171775 h 1171775"/>
              <a:gd name="connsiteX6" fmla="*/ 195300 w 2437599"/>
              <a:gd name="connsiteY6" fmla="*/ 1171775 h 1171775"/>
              <a:gd name="connsiteX7" fmla="*/ 0 w 2437599"/>
              <a:gd name="connsiteY7" fmla="*/ 976475 h 1171775"/>
              <a:gd name="connsiteX8" fmla="*/ 0 w 2437599"/>
              <a:gd name="connsiteY8" fmla="*/ 195300 h 11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7599" h="1171775">
                <a:moveTo>
                  <a:pt x="0" y="195300"/>
                </a:moveTo>
                <a:cubicBezTo>
                  <a:pt x="0" y="87439"/>
                  <a:pt x="87439" y="0"/>
                  <a:pt x="195300" y="0"/>
                </a:cubicBezTo>
                <a:lnTo>
                  <a:pt x="2242299" y="0"/>
                </a:lnTo>
                <a:cubicBezTo>
                  <a:pt x="2350160" y="0"/>
                  <a:pt x="2437599" y="87439"/>
                  <a:pt x="2437599" y="195300"/>
                </a:cubicBezTo>
                <a:lnTo>
                  <a:pt x="2437599" y="976475"/>
                </a:lnTo>
                <a:cubicBezTo>
                  <a:pt x="2437599" y="1084336"/>
                  <a:pt x="2350160" y="1171775"/>
                  <a:pt x="2242299" y="1171775"/>
                </a:cubicBezTo>
                <a:lnTo>
                  <a:pt x="195300" y="1171775"/>
                </a:lnTo>
                <a:cubicBezTo>
                  <a:pt x="87439" y="1171775"/>
                  <a:pt x="0" y="1084336"/>
                  <a:pt x="0" y="976475"/>
                </a:cubicBezTo>
                <a:lnTo>
                  <a:pt x="0" y="1953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111" tIns="99111" rIns="99111" bIns="9911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0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3-4</a:t>
            </a: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out 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overweight/obese </a:t>
            </a:r>
            <a:endParaRPr lang="el-GR" sz="20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9" name="Ελεύθερη σχεδίαση 8"/>
          <p:cNvSpPr/>
          <p:nvPr/>
        </p:nvSpPr>
        <p:spPr>
          <a:xfrm>
            <a:off x="2094087" y="1600318"/>
            <a:ext cx="4684506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28540" y="384802"/>
                </a:moveTo>
                <a:arcTo wR="2342253" hR="2342253" stAng="18198592" swAng="943373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Ελεύθερη σχεδίαση 9"/>
          <p:cNvSpPr/>
          <p:nvPr/>
        </p:nvSpPr>
        <p:spPr>
          <a:xfrm>
            <a:off x="6317772" y="2690036"/>
            <a:ext cx="2358683" cy="1891091"/>
          </a:xfrm>
          <a:custGeom>
            <a:avLst/>
            <a:gdLst>
              <a:gd name="connsiteX0" fmla="*/ 0 w 1774482"/>
              <a:gd name="connsiteY0" fmla="*/ 295753 h 1809221"/>
              <a:gd name="connsiteX1" fmla="*/ 295753 w 1774482"/>
              <a:gd name="connsiteY1" fmla="*/ 0 h 1809221"/>
              <a:gd name="connsiteX2" fmla="*/ 1478729 w 1774482"/>
              <a:gd name="connsiteY2" fmla="*/ 0 h 1809221"/>
              <a:gd name="connsiteX3" fmla="*/ 1774482 w 1774482"/>
              <a:gd name="connsiteY3" fmla="*/ 295753 h 1809221"/>
              <a:gd name="connsiteX4" fmla="*/ 1774482 w 1774482"/>
              <a:gd name="connsiteY4" fmla="*/ 1513468 h 1809221"/>
              <a:gd name="connsiteX5" fmla="*/ 1478729 w 1774482"/>
              <a:gd name="connsiteY5" fmla="*/ 1809221 h 1809221"/>
              <a:gd name="connsiteX6" fmla="*/ 295753 w 1774482"/>
              <a:gd name="connsiteY6" fmla="*/ 1809221 h 1809221"/>
              <a:gd name="connsiteX7" fmla="*/ 0 w 1774482"/>
              <a:gd name="connsiteY7" fmla="*/ 1513468 h 1809221"/>
              <a:gd name="connsiteX8" fmla="*/ 0 w 1774482"/>
              <a:gd name="connsiteY8" fmla="*/ 295753 h 180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4482" h="1809221">
                <a:moveTo>
                  <a:pt x="0" y="295753"/>
                </a:moveTo>
                <a:cubicBezTo>
                  <a:pt x="0" y="132413"/>
                  <a:pt x="132413" y="0"/>
                  <a:pt x="295753" y="0"/>
                </a:cubicBezTo>
                <a:lnTo>
                  <a:pt x="1478729" y="0"/>
                </a:lnTo>
                <a:cubicBezTo>
                  <a:pt x="1642069" y="0"/>
                  <a:pt x="1774482" y="132413"/>
                  <a:pt x="1774482" y="295753"/>
                </a:cubicBezTo>
                <a:lnTo>
                  <a:pt x="1774482" y="1513468"/>
                </a:lnTo>
                <a:cubicBezTo>
                  <a:pt x="1774482" y="1676808"/>
                  <a:pt x="1642069" y="1809221"/>
                  <a:pt x="1478729" y="1809221"/>
                </a:cubicBezTo>
                <a:lnTo>
                  <a:pt x="295753" y="1809221"/>
                </a:lnTo>
                <a:cubicBezTo>
                  <a:pt x="132413" y="1809221"/>
                  <a:pt x="0" y="1676808"/>
                  <a:pt x="0" y="1513468"/>
                </a:cubicBezTo>
                <a:lnTo>
                  <a:pt x="0" y="2957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7142"/>
              <a:satOff val="-12023"/>
              <a:lumOff val="2059"/>
              <a:alphaOff val="0"/>
            </a:schemeClr>
          </a:fillRef>
          <a:effectRef idx="0">
            <a:schemeClr val="accent3">
              <a:hueOff val="107142"/>
              <a:satOff val="-12023"/>
              <a:lumOff val="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13" tIns="120913" rIns="120913" bIns="120913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0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10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↑ %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obesity boys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  <a:endParaRPr lang="el-GR" sz="20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2136298" y="1675543"/>
            <a:ext cx="4955982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74658" y="2556809"/>
                </a:moveTo>
                <a:arcTo wR="2342253" hR="2342253" stAng="315349" swAng="1643265"/>
              </a:path>
            </a:pathLst>
          </a:custGeom>
          <a:noFill/>
        </p:spPr>
        <p:style>
          <a:lnRef idx="1">
            <a:schemeClr val="accent3">
              <a:hueOff val="107142"/>
              <a:satOff val="-12023"/>
              <a:lumOff val="2059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Ελεύθερη σχεδίαση 13"/>
          <p:cNvSpPr/>
          <p:nvPr/>
        </p:nvSpPr>
        <p:spPr>
          <a:xfrm>
            <a:off x="5114260" y="5022594"/>
            <a:ext cx="3338912" cy="1442001"/>
          </a:xfrm>
          <a:custGeom>
            <a:avLst/>
            <a:gdLst>
              <a:gd name="connsiteX0" fmla="*/ 0 w 2169425"/>
              <a:gd name="connsiteY0" fmla="*/ 195300 h 1171775"/>
              <a:gd name="connsiteX1" fmla="*/ 195300 w 2169425"/>
              <a:gd name="connsiteY1" fmla="*/ 0 h 1171775"/>
              <a:gd name="connsiteX2" fmla="*/ 1974125 w 2169425"/>
              <a:gd name="connsiteY2" fmla="*/ 0 h 1171775"/>
              <a:gd name="connsiteX3" fmla="*/ 2169425 w 2169425"/>
              <a:gd name="connsiteY3" fmla="*/ 195300 h 1171775"/>
              <a:gd name="connsiteX4" fmla="*/ 2169425 w 2169425"/>
              <a:gd name="connsiteY4" fmla="*/ 976475 h 1171775"/>
              <a:gd name="connsiteX5" fmla="*/ 1974125 w 2169425"/>
              <a:gd name="connsiteY5" fmla="*/ 1171775 h 1171775"/>
              <a:gd name="connsiteX6" fmla="*/ 195300 w 2169425"/>
              <a:gd name="connsiteY6" fmla="*/ 1171775 h 1171775"/>
              <a:gd name="connsiteX7" fmla="*/ 0 w 2169425"/>
              <a:gd name="connsiteY7" fmla="*/ 976475 h 1171775"/>
              <a:gd name="connsiteX8" fmla="*/ 0 w 2169425"/>
              <a:gd name="connsiteY8" fmla="*/ 195300 h 11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25" h="1171775">
                <a:moveTo>
                  <a:pt x="0" y="195300"/>
                </a:moveTo>
                <a:cubicBezTo>
                  <a:pt x="0" y="87439"/>
                  <a:pt x="87439" y="0"/>
                  <a:pt x="195300" y="0"/>
                </a:cubicBezTo>
                <a:lnTo>
                  <a:pt x="1974125" y="0"/>
                </a:lnTo>
                <a:cubicBezTo>
                  <a:pt x="2081986" y="0"/>
                  <a:pt x="2169425" y="87439"/>
                  <a:pt x="2169425" y="195300"/>
                </a:cubicBezTo>
                <a:lnTo>
                  <a:pt x="2169425" y="976475"/>
                </a:lnTo>
                <a:cubicBezTo>
                  <a:pt x="2169425" y="1084336"/>
                  <a:pt x="2081986" y="1171775"/>
                  <a:pt x="1974125" y="1171775"/>
                </a:cubicBezTo>
                <a:lnTo>
                  <a:pt x="195300" y="1171775"/>
                </a:lnTo>
                <a:cubicBezTo>
                  <a:pt x="87439" y="1171775"/>
                  <a:pt x="0" y="1084336"/>
                  <a:pt x="0" y="976475"/>
                </a:cubicBezTo>
                <a:lnTo>
                  <a:pt x="0" y="1953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4284"/>
              <a:satOff val="-24046"/>
              <a:lumOff val="4118"/>
              <a:alphaOff val="0"/>
            </a:schemeClr>
          </a:fillRef>
          <a:effectRef idx="0">
            <a:schemeClr val="accent3">
              <a:hueOff val="214284"/>
              <a:satOff val="-24046"/>
              <a:lumOff val="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111" tIns="99111" rIns="99111" bIns="9911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↑ %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socio-economic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l-GR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123728" y="1668788"/>
            <a:ext cx="4923693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06148" y="4638108"/>
                </a:moveTo>
                <a:arcTo wR="2342253" hR="2342253" stAng="4714605" swAng="877233"/>
              </a:path>
            </a:pathLst>
          </a:custGeom>
          <a:noFill/>
        </p:spPr>
        <p:style>
          <a:lnRef idx="1">
            <a:schemeClr val="accent3">
              <a:hueOff val="214284"/>
              <a:satOff val="-24046"/>
              <a:lumOff val="4118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Ελεύθερη σχεδίαση 15"/>
          <p:cNvSpPr/>
          <p:nvPr/>
        </p:nvSpPr>
        <p:spPr>
          <a:xfrm>
            <a:off x="925033" y="5007935"/>
            <a:ext cx="2913320" cy="1454587"/>
          </a:xfrm>
          <a:custGeom>
            <a:avLst/>
            <a:gdLst>
              <a:gd name="connsiteX0" fmla="*/ 0 w 2278634"/>
              <a:gd name="connsiteY0" fmla="*/ 195300 h 1171775"/>
              <a:gd name="connsiteX1" fmla="*/ 195300 w 2278634"/>
              <a:gd name="connsiteY1" fmla="*/ 0 h 1171775"/>
              <a:gd name="connsiteX2" fmla="*/ 2083334 w 2278634"/>
              <a:gd name="connsiteY2" fmla="*/ 0 h 1171775"/>
              <a:gd name="connsiteX3" fmla="*/ 2278634 w 2278634"/>
              <a:gd name="connsiteY3" fmla="*/ 195300 h 1171775"/>
              <a:gd name="connsiteX4" fmla="*/ 2278634 w 2278634"/>
              <a:gd name="connsiteY4" fmla="*/ 976475 h 1171775"/>
              <a:gd name="connsiteX5" fmla="*/ 2083334 w 2278634"/>
              <a:gd name="connsiteY5" fmla="*/ 1171775 h 1171775"/>
              <a:gd name="connsiteX6" fmla="*/ 195300 w 2278634"/>
              <a:gd name="connsiteY6" fmla="*/ 1171775 h 1171775"/>
              <a:gd name="connsiteX7" fmla="*/ 0 w 2278634"/>
              <a:gd name="connsiteY7" fmla="*/ 976475 h 1171775"/>
              <a:gd name="connsiteX8" fmla="*/ 0 w 2278634"/>
              <a:gd name="connsiteY8" fmla="*/ 195300 h 11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8634" h="1171775">
                <a:moveTo>
                  <a:pt x="0" y="195300"/>
                </a:moveTo>
                <a:cubicBezTo>
                  <a:pt x="0" y="87439"/>
                  <a:pt x="87439" y="0"/>
                  <a:pt x="195300" y="0"/>
                </a:cubicBezTo>
                <a:lnTo>
                  <a:pt x="2083334" y="0"/>
                </a:lnTo>
                <a:cubicBezTo>
                  <a:pt x="2191195" y="0"/>
                  <a:pt x="2278634" y="87439"/>
                  <a:pt x="2278634" y="195300"/>
                </a:cubicBezTo>
                <a:lnTo>
                  <a:pt x="2278634" y="976475"/>
                </a:lnTo>
                <a:cubicBezTo>
                  <a:pt x="2278634" y="1084336"/>
                  <a:pt x="2191195" y="1171775"/>
                  <a:pt x="2083334" y="1171775"/>
                </a:cubicBezTo>
                <a:lnTo>
                  <a:pt x="195300" y="1171775"/>
                </a:lnTo>
                <a:cubicBezTo>
                  <a:pt x="87439" y="1171775"/>
                  <a:pt x="0" y="1084336"/>
                  <a:pt x="0" y="976475"/>
                </a:cubicBezTo>
                <a:lnTo>
                  <a:pt x="0" y="1953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21426"/>
              <a:satOff val="-36069"/>
              <a:lumOff val="6177"/>
              <a:alphaOff val="0"/>
            </a:schemeClr>
          </a:fillRef>
          <a:effectRef idx="0">
            <a:schemeClr val="accent3">
              <a:hueOff val="321426"/>
              <a:satOff val="-36069"/>
              <a:lumOff val="6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541" tIns="110541" rIns="110541" bIns="11054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u="sng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Greek islands</a:t>
            </a:r>
            <a:r>
              <a:rPr lang="el-GR" sz="2000" b="1" u="sng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l-GR" sz="20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obese</a:t>
            </a:r>
            <a:endParaRPr lang="el-GR" sz="20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  <a:endParaRPr lang="el-GR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Ελεύθερη σχεδίαση 16"/>
          <p:cNvSpPr/>
          <p:nvPr/>
        </p:nvSpPr>
        <p:spPr>
          <a:xfrm>
            <a:off x="2136769" y="1694624"/>
            <a:ext cx="4684506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57495" y="3585992"/>
                </a:moveTo>
                <a:arcTo wR="2342253" hR="2342253" stAng="8875612" swAng="1742069"/>
              </a:path>
            </a:pathLst>
          </a:custGeom>
          <a:noFill/>
        </p:spPr>
        <p:style>
          <a:lnRef idx="1">
            <a:schemeClr val="accent3">
              <a:hueOff val="321426"/>
              <a:satOff val="-36069"/>
              <a:lumOff val="6177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Ελεύθερη σχεδίαση 17"/>
          <p:cNvSpPr/>
          <p:nvPr/>
        </p:nvSpPr>
        <p:spPr>
          <a:xfrm>
            <a:off x="612648" y="2775098"/>
            <a:ext cx="2273411" cy="1717965"/>
          </a:xfrm>
          <a:custGeom>
            <a:avLst/>
            <a:gdLst>
              <a:gd name="connsiteX0" fmla="*/ 0 w 1767956"/>
              <a:gd name="connsiteY0" fmla="*/ 294665 h 1819427"/>
              <a:gd name="connsiteX1" fmla="*/ 294665 w 1767956"/>
              <a:gd name="connsiteY1" fmla="*/ 0 h 1819427"/>
              <a:gd name="connsiteX2" fmla="*/ 1473291 w 1767956"/>
              <a:gd name="connsiteY2" fmla="*/ 0 h 1819427"/>
              <a:gd name="connsiteX3" fmla="*/ 1767956 w 1767956"/>
              <a:gd name="connsiteY3" fmla="*/ 294665 h 1819427"/>
              <a:gd name="connsiteX4" fmla="*/ 1767956 w 1767956"/>
              <a:gd name="connsiteY4" fmla="*/ 1524762 h 1819427"/>
              <a:gd name="connsiteX5" fmla="*/ 1473291 w 1767956"/>
              <a:gd name="connsiteY5" fmla="*/ 1819427 h 1819427"/>
              <a:gd name="connsiteX6" fmla="*/ 294665 w 1767956"/>
              <a:gd name="connsiteY6" fmla="*/ 1819427 h 1819427"/>
              <a:gd name="connsiteX7" fmla="*/ 0 w 1767956"/>
              <a:gd name="connsiteY7" fmla="*/ 1524762 h 1819427"/>
              <a:gd name="connsiteX8" fmla="*/ 0 w 1767956"/>
              <a:gd name="connsiteY8" fmla="*/ 294665 h 181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956" h="1819427">
                <a:moveTo>
                  <a:pt x="0" y="294665"/>
                </a:moveTo>
                <a:cubicBezTo>
                  <a:pt x="0" y="131926"/>
                  <a:pt x="131926" y="0"/>
                  <a:pt x="294665" y="0"/>
                </a:cubicBezTo>
                <a:lnTo>
                  <a:pt x="1473291" y="0"/>
                </a:lnTo>
                <a:cubicBezTo>
                  <a:pt x="1636030" y="0"/>
                  <a:pt x="1767956" y="131926"/>
                  <a:pt x="1767956" y="294665"/>
                </a:cubicBezTo>
                <a:lnTo>
                  <a:pt x="1767956" y="1524762"/>
                </a:lnTo>
                <a:cubicBezTo>
                  <a:pt x="1767956" y="1687501"/>
                  <a:pt x="1636030" y="1819427"/>
                  <a:pt x="1473291" y="1819427"/>
                </a:cubicBezTo>
                <a:lnTo>
                  <a:pt x="294665" y="1819427"/>
                </a:lnTo>
                <a:cubicBezTo>
                  <a:pt x="131926" y="1819427"/>
                  <a:pt x="0" y="1687501"/>
                  <a:pt x="0" y="1524762"/>
                </a:cubicBezTo>
                <a:lnTo>
                  <a:pt x="0" y="29466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28568"/>
              <a:satOff val="-48092"/>
              <a:lumOff val="8236"/>
              <a:alphaOff val="0"/>
            </a:schemeClr>
          </a:fillRef>
          <a:effectRef idx="0">
            <a:schemeClr val="accent3">
              <a:hueOff val="428568"/>
              <a:satOff val="-48092"/>
              <a:lumOff val="823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4404" tIns="124404" rIns="124404" bIns="124404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2007 – 2016: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childhood obesity in Greece</a:t>
            </a:r>
            <a:endParaRPr lang="el-GR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Ελεύθερη σχεδίαση 18"/>
          <p:cNvSpPr/>
          <p:nvPr/>
        </p:nvSpPr>
        <p:spPr>
          <a:xfrm>
            <a:off x="2077524" y="1685271"/>
            <a:ext cx="4684506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33017" y="640339"/>
                </a:moveTo>
                <a:arcTo wR="2342253" hR="2342253" stAng="13596197" swAng="847339"/>
              </a:path>
            </a:pathLst>
          </a:custGeom>
          <a:noFill/>
        </p:spPr>
        <p:style>
          <a:lnRef idx="1">
            <a:schemeClr val="accent3">
              <a:hueOff val="428568"/>
              <a:satOff val="-48092"/>
              <a:lumOff val="8236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l-G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Βέλος προς τα επάνω 7"/>
          <p:cNvSpPr/>
          <p:nvPr/>
        </p:nvSpPr>
        <p:spPr>
          <a:xfrm>
            <a:off x="1571671" y="3198780"/>
            <a:ext cx="288032" cy="360040"/>
          </a:xfrm>
          <a:prstGeom prst="up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Βέλος προς τα επάνω 10"/>
          <p:cNvSpPr/>
          <p:nvPr/>
        </p:nvSpPr>
        <p:spPr>
          <a:xfrm>
            <a:off x="1577905" y="5603379"/>
            <a:ext cx="216024" cy="288032"/>
          </a:xfrm>
          <a:prstGeom prst="up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Βέλος προς τα κάτω 11"/>
          <p:cNvSpPr/>
          <p:nvPr/>
        </p:nvSpPr>
        <p:spPr>
          <a:xfrm>
            <a:off x="1033782" y="5982146"/>
            <a:ext cx="216024" cy="288032"/>
          </a:xfrm>
          <a:prstGeom prst="down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Αποτέλεσμα εικόνας για boy girl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374" y="2869142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Εικόνα 20"/>
          <p:cNvPicPr>
            <a:picLocks noChangeAspect="1"/>
          </p:cNvPicPr>
          <p:nvPr/>
        </p:nvPicPr>
        <p:blipFill rotWithShape="1">
          <a:blip r:embed="rId3" cstate="print"/>
          <a:srcRect l="49349"/>
          <a:stretch/>
        </p:blipFill>
        <p:spPr>
          <a:xfrm>
            <a:off x="3694317" y="3103300"/>
            <a:ext cx="1815198" cy="1477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0934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88"/>
            <a:ext cx="9367284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7612912" y="1669312"/>
            <a:ext cx="1052623" cy="9037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8378455" y="1499191"/>
            <a:ext cx="765545" cy="9037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idx="4294967295"/>
          </p:nvPr>
        </p:nvSpPr>
        <p:spPr>
          <a:xfrm>
            <a:off x="1" y="466726"/>
            <a:ext cx="7222331" cy="1362075"/>
          </a:xfrm>
        </p:spPr>
        <p:txBody>
          <a:bodyPr/>
          <a:lstStyle/>
          <a:p>
            <a:r>
              <a:rPr lang="en-US" dirty="0" smtClean="0"/>
              <a:t>The problem…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0633" y="2304429"/>
            <a:ext cx="451236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/>
              <a:t>What is the major public health problem affecting school-age children? </a:t>
            </a:r>
            <a:endParaRPr lang="el-GR" sz="3200" b="1" dirty="0" smtClean="0"/>
          </a:p>
        </p:txBody>
      </p:sp>
      <p:pic>
        <p:nvPicPr>
          <p:cNvPr id="7" name="Εικόνα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childhoodobesitypsa.weebly.com/uploads/3/8/8/1/38819957/2933210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36" y="1119117"/>
            <a:ext cx="4406631" cy="356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6419" y="5358819"/>
            <a:ext cx="616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CHILDHOOD OBESITY</a:t>
            </a:r>
            <a:endParaRPr lang="en-US" sz="36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188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323528" y="1052736"/>
            <a:ext cx="8352928" cy="5488384"/>
          </a:xfrm>
          <a:prstGeom prst="rect">
            <a:avLst/>
          </a:prstGeom>
          <a:noFill/>
        </p:spPr>
      </p:sp>
      <p:sp>
        <p:nvSpPr>
          <p:cNvPr id="5" name="Ελεύθερη σχεδίαση 4"/>
          <p:cNvSpPr/>
          <p:nvPr/>
        </p:nvSpPr>
        <p:spPr>
          <a:xfrm>
            <a:off x="3175179" y="1796902"/>
            <a:ext cx="2749091" cy="1263655"/>
          </a:xfrm>
          <a:custGeom>
            <a:avLst/>
            <a:gdLst>
              <a:gd name="connsiteX0" fmla="*/ 0 w 2437599"/>
              <a:gd name="connsiteY0" fmla="*/ 195300 h 1171775"/>
              <a:gd name="connsiteX1" fmla="*/ 195300 w 2437599"/>
              <a:gd name="connsiteY1" fmla="*/ 0 h 1171775"/>
              <a:gd name="connsiteX2" fmla="*/ 2242299 w 2437599"/>
              <a:gd name="connsiteY2" fmla="*/ 0 h 1171775"/>
              <a:gd name="connsiteX3" fmla="*/ 2437599 w 2437599"/>
              <a:gd name="connsiteY3" fmla="*/ 195300 h 1171775"/>
              <a:gd name="connsiteX4" fmla="*/ 2437599 w 2437599"/>
              <a:gd name="connsiteY4" fmla="*/ 976475 h 1171775"/>
              <a:gd name="connsiteX5" fmla="*/ 2242299 w 2437599"/>
              <a:gd name="connsiteY5" fmla="*/ 1171775 h 1171775"/>
              <a:gd name="connsiteX6" fmla="*/ 195300 w 2437599"/>
              <a:gd name="connsiteY6" fmla="*/ 1171775 h 1171775"/>
              <a:gd name="connsiteX7" fmla="*/ 0 w 2437599"/>
              <a:gd name="connsiteY7" fmla="*/ 976475 h 1171775"/>
              <a:gd name="connsiteX8" fmla="*/ 0 w 2437599"/>
              <a:gd name="connsiteY8" fmla="*/ 195300 h 11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7599" h="1171775">
                <a:moveTo>
                  <a:pt x="0" y="195300"/>
                </a:moveTo>
                <a:cubicBezTo>
                  <a:pt x="0" y="87439"/>
                  <a:pt x="87439" y="0"/>
                  <a:pt x="195300" y="0"/>
                </a:cubicBezTo>
                <a:lnTo>
                  <a:pt x="2242299" y="0"/>
                </a:lnTo>
                <a:cubicBezTo>
                  <a:pt x="2350160" y="0"/>
                  <a:pt x="2437599" y="87439"/>
                  <a:pt x="2437599" y="195300"/>
                </a:cubicBezTo>
                <a:lnTo>
                  <a:pt x="2437599" y="976475"/>
                </a:lnTo>
                <a:cubicBezTo>
                  <a:pt x="2437599" y="1084336"/>
                  <a:pt x="2350160" y="1171775"/>
                  <a:pt x="2242299" y="1171775"/>
                </a:cubicBezTo>
                <a:lnTo>
                  <a:pt x="195300" y="1171775"/>
                </a:lnTo>
                <a:cubicBezTo>
                  <a:pt x="87439" y="1171775"/>
                  <a:pt x="0" y="1084336"/>
                  <a:pt x="0" y="976475"/>
                </a:cubicBezTo>
                <a:lnTo>
                  <a:pt x="0" y="1953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111" tIns="99111" rIns="99111" bIns="9911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0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~5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the children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not follow Mediterranean Diet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9" name="Ελεύθερη σχεδίαση 8"/>
          <p:cNvSpPr/>
          <p:nvPr/>
        </p:nvSpPr>
        <p:spPr>
          <a:xfrm>
            <a:off x="2094087" y="1600318"/>
            <a:ext cx="4684506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28540" y="384802"/>
                </a:moveTo>
                <a:arcTo wR="2342253" hR="2342253" stAng="18198592" swAng="943373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Ελεύθερη σχεδίαση 9"/>
          <p:cNvSpPr/>
          <p:nvPr/>
        </p:nvSpPr>
        <p:spPr>
          <a:xfrm>
            <a:off x="6317773" y="2647506"/>
            <a:ext cx="1837400" cy="1933621"/>
          </a:xfrm>
          <a:custGeom>
            <a:avLst/>
            <a:gdLst>
              <a:gd name="connsiteX0" fmla="*/ 0 w 1774482"/>
              <a:gd name="connsiteY0" fmla="*/ 295753 h 1809221"/>
              <a:gd name="connsiteX1" fmla="*/ 295753 w 1774482"/>
              <a:gd name="connsiteY1" fmla="*/ 0 h 1809221"/>
              <a:gd name="connsiteX2" fmla="*/ 1478729 w 1774482"/>
              <a:gd name="connsiteY2" fmla="*/ 0 h 1809221"/>
              <a:gd name="connsiteX3" fmla="*/ 1774482 w 1774482"/>
              <a:gd name="connsiteY3" fmla="*/ 295753 h 1809221"/>
              <a:gd name="connsiteX4" fmla="*/ 1774482 w 1774482"/>
              <a:gd name="connsiteY4" fmla="*/ 1513468 h 1809221"/>
              <a:gd name="connsiteX5" fmla="*/ 1478729 w 1774482"/>
              <a:gd name="connsiteY5" fmla="*/ 1809221 h 1809221"/>
              <a:gd name="connsiteX6" fmla="*/ 295753 w 1774482"/>
              <a:gd name="connsiteY6" fmla="*/ 1809221 h 1809221"/>
              <a:gd name="connsiteX7" fmla="*/ 0 w 1774482"/>
              <a:gd name="connsiteY7" fmla="*/ 1513468 h 1809221"/>
              <a:gd name="connsiteX8" fmla="*/ 0 w 1774482"/>
              <a:gd name="connsiteY8" fmla="*/ 295753 h 180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4482" h="1809221">
                <a:moveTo>
                  <a:pt x="0" y="295753"/>
                </a:moveTo>
                <a:cubicBezTo>
                  <a:pt x="0" y="132413"/>
                  <a:pt x="132413" y="0"/>
                  <a:pt x="295753" y="0"/>
                </a:cubicBezTo>
                <a:lnTo>
                  <a:pt x="1478729" y="0"/>
                </a:lnTo>
                <a:cubicBezTo>
                  <a:pt x="1642069" y="0"/>
                  <a:pt x="1774482" y="132413"/>
                  <a:pt x="1774482" y="295753"/>
                </a:cubicBezTo>
                <a:lnTo>
                  <a:pt x="1774482" y="1513468"/>
                </a:lnTo>
                <a:cubicBezTo>
                  <a:pt x="1774482" y="1676808"/>
                  <a:pt x="1642069" y="1809221"/>
                  <a:pt x="1478729" y="1809221"/>
                </a:cubicBezTo>
                <a:lnTo>
                  <a:pt x="295753" y="1809221"/>
                </a:lnTo>
                <a:cubicBezTo>
                  <a:pt x="132413" y="1809221"/>
                  <a:pt x="0" y="1676808"/>
                  <a:pt x="0" y="1513468"/>
                </a:cubicBezTo>
                <a:lnTo>
                  <a:pt x="0" y="2957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7142"/>
              <a:satOff val="-12023"/>
              <a:lumOff val="2059"/>
              <a:alphaOff val="0"/>
            </a:schemeClr>
          </a:fillRef>
          <a:effectRef idx="0">
            <a:schemeClr val="accent3">
              <a:hueOff val="107142"/>
              <a:satOff val="-12023"/>
              <a:lumOff val="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13" tIns="120913" rIns="120913" bIns="120913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Western type diet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sodas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junk food etc)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2136298" y="1675543"/>
            <a:ext cx="4955982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74658" y="2556809"/>
                </a:moveTo>
                <a:arcTo wR="2342253" hR="2342253" stAng="315349" swAng="1643265"/>
              </a:path>
            </a:pathLst>
          </a:custGeom>
          <a:noFill/>
        </p:spPr>
        <p:style>
          <a:lnRef idx="1">
            <a:schemeClr val="accent3">
              <a:hueOff val="107142"/>
              <a:satOff val="-12023"/>
              <a:lumOff val="2059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Ελεύθερη σχεδίαση 13"/>
          <p:cNvSpPr/>
          <p:nvPr/>
        </p:nvSpPr>
        <p:spPr>
          <a:xfrm>
            <a:off x="138217" y="2806995"/>
            <a:ext cx="2838895" cy="1095153"/>
          </a:xfrm>
          <a:custGeom>
            <a:avLst/>
            <a:gdLst>
              <a:gd name="connsiteX0" fmla="*/ 0 w 2169425"/>
              <a:gd name="connsiteY0" fmla="*/ 195300 h 1171775"/>
              <a:gd name="connsiteX1" fmla="*/ 195300 w 2169425"/>
              <a:gd name="connsiteY1" fmla="*/ 0 h 1171775"/>
              <a:gd name="connsiteX2" fmla="*/ 1974125 w 2169425"/>
              <a:gd name="connsiteY2" fmla="*/ 0 h 1171775"/>
              <a:gd name="connsiteX3" fmla="*/ 2169425 w 2169425"/>
              <a:gd name="connsiteY3" fmla="*/ 195300 h 1171775"/>
              <a:gd name="connsiteX4" fmla="*/ 2169425 w 2169425"/>
              <a:gd name="connsiteY4" fmla="*/ 976475 h 1171775"/>
              <a:gd name="connsiteX5" fmla="*/ 1974125 w 2169425"/>
              <a:gd name="connsiteY5" fmla="*/ 1171775 h 1171775"/>
              <a:gd name="connsiteX6" fmla="*/ 195300 w 2169425"/>
              <a:gd name="connsiteY6" fmla="*/ 1171775 h 1171775"/>
              <a:gd name="connsiteX7" fmla="*/ 0 w 2169425"/>
              <a:gd name="connsiteY7" fmla="*/ 976475 h 1171775"/>
              <a:gd name="connsiteX8" fmla="*/ 0 w 2169425"/>
              <a:gd name="connsiteY8" fmla="*/ 195300 h 11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25" h="1171775">
                <a:moveTo>
                  <a:pt x="0" y="195300"/>
                </a:moveTo>
                <a:cubicBezTo>
                  <a:pt x="0" y="87439"/>
                  <a:pt x="87439" y="0"/>
                  <a:pt x="195300" y="0"/>
                </a:cubicBezTo>
                <a:lnTo>
                  <a:pt x="1974125" y="0"/>
                </a:lnTo>
                <a:cubicBezTo>
                  <a:pt x="2081986" y="0"/>
                  <a:pt x="2169425" y="87439"/>
                  <a:pt x="2169425" y="195300"/>
                </a:cubicBezTo>
                <a:lnTo>
                  <a:pt x="2169425" y="976475"/>
                </a:lnTo>
                <a:cubicBezTo>
                  <a:pt x="2169425" y="1084336"/>
                  <a:pt x="2081986" y="1171775"/>
                  <a:pt x="1974125" y="1171775"/>
                </a:cubicBezTo>
                <a:lnTo>
                  <a:pt x="195300" y="1171775"/>
                </a:lnTo>
                <a:cubicBezTo>
                  <a:pt x="87439" y="1171775"/>
                  <a:pt x="0" y="1084336"/>
                  <a:pt x="0" y="976475"/>
                </a:cubicBezTo>
                <a:lnTo>
                  <a:pt x="0" y="1953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4284"/>
              <a:satOff val="-24046"/>
              <a:lumOff val="4118"/>
              <a:alphaOff val="0"/>
            </a:schemeClr>
          </a:fillRef>
          <a:effectRef idx="0">
            <a:schemeClr val="accent3">
              <a:hueOff val="214284"/>
              <a:satOff val="-24046"/>
              <a:lumOff val="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111" tIns="99111" rIns="99111" bIns="9911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boys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30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girls do not exercise outside school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006770" y="1658156"/>
            <a:ext cx="4923693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06148" y="4638108"/>
                </a:moveTo>
                <a:arcTo wR="2342253" hR="2342253" stAng="4714605" swAng="877233"/>
              </a:path>
            </a:pathLst>
          </a:custGeom>
          <a:noFill/>
        </p:spPr>
        <p:style>
          <a:lnRef idx="1">
            <a:schemeClr val="accent3">
              <a:hueOff val="214284"/>
              <a:satOff val="-24046"/>
              <a:lumOff val="4118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Ελεύθερη σχεδίαση 15"/>
          <p:cNvSpPr/>
          <p:nvPr/>
        </p:nvSpPr>
        <p:spPr>
          <a:xfrm>
            <a:off x="1371599" y="5348178"/>
            <a:ext cx="2647507" cy="1297172"/>
          </a:xfrm>
          <a:custGeom>
            <a:avLst/>
            <a:gdLst>
              <a:gd name="connsiteX0" fmla="*/ 0 w 2278634"/>
              <a:gd name="connsiteY0" fmla="*/ 195300 h 1171775"/>
              <a:gd name="connsiteX1" fmla="*/ 195300 w 2278634"/>
              <a:gd name="connsiteY1" fmla="*/ 0 h 1171775"/>
              <a:gd name="connsiteX2" fmla="*/ 2083334 w 2278634"/>
              <a:gd name="connsiteY2" fmla="*/ 0 h 1171775"/>
              <a:gd name="connsiteX3" fmla="*/ 2278634 w 2278634"/>
              <a:gd name="connsiteY3" fmla="*/ 195300 h 1171775"/>
              <a:gd name="connsiteX4" fmla="*/ 2278634 w 2278634"/>
              <a:gd name="connsiteY4" fmla="*/ 976475 h 1171775"/>
              <a:gd name="connsiteX5" fmla="*/ 2083334 w 2278634"/>
              <a:gd name="connsiteY5" fmla="*/ 1171775 h 1171775"/>
              <a:gd name="connsiteX6" fmla="*/ 195300 w 2278634"/>
              <a:gd name="connsiteY6" fmla="*/ 1171775 h 1171775"/>
              <a:gd name="connsiteX7" fmla="*/ 0 w 2278634"/>
              <a:gd name="connsiteY7" fmla="*/ 976475 h 1171775"/>
              <a:gd name="connsiteX8" fmla="*/ 0 w 2278634"/>
              <a:gd name="connsiteY8" fmla="*/ 195300 h 11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8634" h="1171775">
                <a:moveTo>
                  <a:pt x="0" y="195300"/>
                </a:moveTo>
                <a:cubicBezTo>
                  <a:pt x="0" y="87439"/>
                  <a:pt x="87439" y="0"/>
                  <a:pt x="195300" y="0"/>
                </a:cubicBezTo>
                <a:lnTo>
                  <a:pt x="2083334" y="0"/>
                </a:lnTo>
                <a:cubicBezTo>
                  <a:pt x="2191195" y="0"/>
                  <a:pt x="2278634" y="87439"/>
                  <a:pt x="2278634" y="195300"/>
                </a:cubicBezTo>
                <a:lnTo>
                  <a:pt x="2278634" y="976475"/>
                </a:lnTo>
                <a:cubicBezTo>
                  <a:pt x="2278634" y="1084336"/>
                  <a:pt x="2191195" y="1171775"/>
                  <a:pt x="2083334" y="1171775"/>
                </a:cubicBezTo>
                <a:lnTo>
                  <a:pt x="195300" y="1171775"/>
                </a:lnTo>
                <a:cubicBezTo>
                  <a:pt x="87439" y="1171775"/>
                  <a:pt x="0" y="1084336"/>
                  <a:pt x="0" y="976475"/>
                </a:cubicBezTo>
                <a:lnTo>
                  <a:pt x="0" y="1953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21426"/>
              <a:satOff val="-36069"/>
              <a:lumOff val="6177"/>
              <a:alphaOff val="0"/>
            </a:schemeClr>
          </a:fillRef>
          <a:effectRef idx="0">
            <a:schemeClr val="accent3">
              <a:hueOff val="321426"/>
              <a:satOff val="-36069"/>
              <a:lumOff val="6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541" tIns="110541" rIns="110541" bIns="11054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45%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day for sedentary activities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Ελεύθερη σχεδίαση 16"/>
          <p:cNvSpPr/>
          <p:nvPr/>
        </p:nvSpPr>
        <p:spPr>
          <a:xfrm>
            <a:off x="2136769" y="1694624"/>
            <a:ext cx="4684506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57495" y="3585992"/>
                </a:moveTo>
                <a:arcTo wR="2342253" hR="2342253" stAng="8875612" swAng="1742069"/>
              </a:path>
            </a:pathLst>
          </a:custGeom>
          <a:noFill/>
        </p:spPr>
        <p:style>
          <a:lnRef idx="1">
            <a:schemeClr val="accent3">
              <a:hueOff val="321426"/>
              <a:satOff val="-36069"/>
              <a:lumOff val="6177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Ελεύθερη σχεδίαση 17"/>
          <p:cNvSpPr/>
          <p:nvPr/>
        </p:nvSpPr>
        <p:spPr>
          <a:xfrm>
            <a:off x="4897568" y="5369440"/>
            <a:ext cx="2273411" cy="1286539"/>
          </a:xfrm>
          <a:custGeom>
            <a:avLst/>
            <a:gdLst>
              <a:gd name="connsiteX0" fmla="*/ 0 w 1767956"/>
              <a:gd name="connsiteY0" fmla="*/ 294665 h 1819427"/>
              <a:gd name="connsiteX1" fmla="*/ 294665 w 1767956"/>
              <a:gd name="connsiteY1" fmla="*/ 0 h 1819427"/>
              <a:gd name="connsiteX2" fmla="*/ 1473291 w 1767956"/>
              <a:gd name="connsiteY2" fmla="*/ 0 h 1819427"/>
              <a:gd name="connsiteX3" fmla="*/ 1767956 w 1767956"/>
              <a:gd name="connsiteY3" fmla="*/ 294665 h 1819427"/>
              <a:gd name="connsiteX4" fmla="*/ 1767956 w 1767956"/>
              <a:gd name="connsiteY4" fmla="*/ 1524762 h 1819427"/>
              <a:gd name="connsiteX5" fmla="*/ 1473291 w 1767956"/>
              <a:gd name="connsiteY5" fmla="*/ 1819427 h 1819427"/>
              <a:gd name="connsiteX6" fmla="*/ 294665 w 1767956"/>
              <a:gd name="connsiteY6" fmla="*/ 1819427 h 1819427"/>
              <a:gd name="connsiteX7" fmla="*/ 0 w 1767956"/>
              <a:gd name="connsiteY7" fmla="*/ 1524762 h 1819427"/>
              <a:gd name="connsiteX8" fmla="*/ 0 w 1767956"/>
              <a:gd name="connsiteY8" fmla="*/ 294665 h 181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956" h="1819427">
                <a:moveTo>
                  <a:pt x="0" y="294665"/>
                </a:moveTo>
                <a:cubicBezTo>
                  <a:pt x="0" y="131926"/>
                  <a:pt x="131926" y="0"/>
                  <a:pt x="294665" y="0"/>
                </a:cubicBezTo>
                <a:lnTo>
                  <a:pt x="1473291" y="0"/>
                </a:lnTo>
                <a:cubicBezTo>
                  <a:pt x="1636030" y="0"/>
                  <a:pt x="1767956" y="131926"/>
                  <a:pt x="1767956" y="294665"/>
                </a:cubicBezTo>
                <a:lnTo>
                  <a:pt x="1767956" y="1524762"/>
                </a:lnTo>
                <a:cubicBezTo>
                  <a:pt x="1767956" y="1687501"/>
                  <a:pt x="1636030" y="1819427"/>
                  <a:pt x="1473291" y="1819427"/>
                </a:cubicBezTo>
                <a:lnTo>
                  <a:pt x="294665" y="1819427"/>
                </a:lnTo>
                <a:cubicBezTo>
                  <a:pt x="131926" y="1819427"/>
                  <a:pt x="0" y="1687501"/>
                  <a:pt x="0" y="1524762"/>
                </a:cubicBezTo>
                <a:lnTo>
                  <a:pt x="0" y="29466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28568"/>
              <a:satOff val="-48092"/>
              <a:lumOff val="8236"/>
              <a:alphaOff val="0"/>
            </a:schemeClr>
          </a:fillRef>
          <a:effectRef idx="0">
            <a:schemeClr val="accent3">
              <a:hueOff val="428568"/>
              <a:satOff val="-48092"/>
              <a:lumOff val="823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4404" tIns="124404" rIns="124404" bIns="124404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45%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1h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daily physical activity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Ελεύθερη σχεδίαση 18"/>
          <p:cNvSpPr/>
          <p:nvPr/>
        </p:nvSpPr>
        <p:spPr>
          <a:xfrm>
            <a:off x="1886138" y="1812862"/>
            <a:ext cx="4684506" cy="46845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33017" y="640339"/>
                </a:moveTo>
                <a:arcTo wR="2342253" hR="2342253" stAng="13596197" swAng="847339"/>
              </a:path>
            </a:pathLst>
          </a:custGeom>
          <a:noFill/>
        </p:spPr>
        <p:style>
          <a:lnRef idx="1">
            <a:schemeClr val="accent3">
              <a:hueOff val="428568"/>
              <a:satOff val="-48092"/>
              <a:lumOff val="8236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2" descr="Αποτέλεσμα εικόνας για mediterranean pyram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7" y="3147420"/>
            <a:ext cx="1551709" cy="1471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eko-ms.oekoschule.at/sites/default/files/Projektwoche%20Somm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890" r="-1"/>
          <a:stretch/>
        </p:blipFill>
        <p:spPr bwMode="auto">
          <a:xfrm>
            <a:off x="3105121" y="2933813"/>
            <a:ext cx="1533100" cy="2183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Τίτλος 1"/>
          <p:cNvSpPr txBox="1">
            <a:spLocks/>
          </p:cNvSpPr>
          <p:nvPr/>
        </p:nvSpPr>
        <p:spPr bwMode="black">
          <a:xfrm>
            <a:off x="910502" y="491153"/>
            <a:ext cx="7221474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Results</a:t>
            </a:r>
            <a:endParaRPr kumimoji="0" lang="el-GR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9948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z="3600" dirty="0" smtClean="0"/>
              <a:t>GREECE, </a:t>
            </a:r>
            <a:r>
              <a:rPr lang="el-GR" altLang="el-GR" sz="3600" dirty="0" smtClean="0"/>
              <a:t>201</a:t>
            </a:r>
            <a:r>
              <a:rPr lang="en-US" altLang="el-GR" sz="3600" dirty="0" smtClean="0"/>
              <a:t>2</a:t>
            </a:r>
            <a:r>
              <a:rPr lang="el-GR" altLang="el-GR" sz="3600" dirty="0" smtClean="0"/>
              <a:t>-201</a:t>
            </a:r>
            <a:r>
              <a:rPr lang="en-US" altLang="el-GR" sz="3600" dirty="0" smtClean="0"/>
              <a:t>6</a:t>
            </a:r>
            <a:r>
              <a:rPr lang="el-GR" altLang="el-GR" sz="3600" dirty="0" smtClean="0"/>
              <a:t> </a:t>
            </a:r>
            <a:r>
              <a:rPr lang="el-GR" altLang="el-GR" sz="2800" dirty="0" smtClean="0"/>
              <a:t> </a:t>
            </a:r>
            <a:r>
              <a:rPr lang="en-US" altLang="el-GR" sz="2800" dirty="0" smtClean="0"/>
              <a:t>8-18 yrs</a:t>
            </a:r>
            <a:endParaRPr lang="el-GR" altLang="el-GR" sz="3600" dirty="0" smtClean="0"/>
          </a:p>
        </p:txBody>
      </p:sp>
      <p:graphicFrame>
        <p:nvGraphicFramePr>
          <p:cNvPr id="1026" name="Content Placeholder 11"/>
          <p:cNvGraphicFramePr>
            <a:graphicFrameLocks noGrp="1"/>
          </p:cNvGraphicFramePr>
          <p:nvPr>
            <p:ph idx="1"/>
          </p:nvPr>
        </p:nvGraphicFramePr>
        <p:xfrm>
          <a:off x="419100" y="1793875"/>
          <a:ext cx="4705350" cy="4781550"/>
        </p:xfrm>
        <a:graphic>
          <a:graphicData uri="http://schemas.openxmlformats.org/presentationml/2006/ole">
            <p:oleObj spid="_x0000_s1026" name="Worksheet" r:id="rId4" imgW="4705339" imgH="4781603" progId="Excel.Sheet.8">
              <p:embed/>
            </p:oleObj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2977043" y="1961375"/>
            <a:ext cx="2952750" cy="639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ADHERENCE TO MD</a:t>
            </a:r>
            <a:endParaRPr lang="en-US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27" name="Content Placeholder 11"/>
          <p:cNvGraphicFramePr>
            <a:graphicFrameLocks/>
          </p:cNvGraphicFramePr>
          <p:nvPr/>
        </p:nvGraphicFramePr>
        <p:xfrm>
          <a:off x="5026025" y="2483861"/>
          <a:ext cx="3055938" cy="2257425"/>
        </p:xfrm>
        <a:graphic>
          <a:graphicData uri="http://schemas.openxmlformats.org/presentationml/2006/ole">
            <p:oleObj spid="_x0000_s1027" name="Worksheet" r:id="rId5" imgW="3057620" imgH="2257455" progId="Excel.Sheet.8">
              <p:embed/>
            </p:oleObj>
          </a:graphicData>
        </a:graphic>
      </p:graphicFrame>
      <p:graphicFrame>
        <p:nvGraphicFramePr>
          <p:cNvPr id="1028" name="Content Placeholder 11"/>
          <p:cNvGraphicFramePr>
            <a:graphicFrameLocks/>
          </p:cNvGraphicFramePr>
          <p:nvPr/>
        </p:nvGraphicFramePr>
        <p:xfrm>
          <a:off x="5026025" y="4694620"/>
          <a:ext cx="3055938" cy="2257425"/>
        </p:xfrm>
        <a:graphic>
          <a:graphicData uri="http://schemas.openxmlformats.org/presentationml/2006/ole">
            <p:oleObj spid="_x0000_s1028" name="Worksheet" r:id="rId6" imgW="3057620" imgH="2257455" progId="Excel.Sheet.8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35150" y="2349500"/>
            <a:ext cx="7191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Total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32" name="Picture 9" descr="http://clipartzebraz.com//cliparts/girl-clipart/cliparti1_girl-clipart_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65337" y="5177207"/>
            <a:ext cx="7366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http://clipartzebraz.com//cliparts/boy-clipart/cliparti1_boy-clipart_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0225" y="2778052"/>
            <a:ext cx="936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Εικόνα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253163"/>
            <a:ext cx="795338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271590" cy="728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441712" cy="684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71316" y="95535"/>
            <a:ext cx="4566058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874" indent="0">
              <a:lnSpc>
                <a:spcPct val="140000"/>
              </a:lnSpc>
              <a:buNone/>
            </a:pPr>
            <a:r>
              <a:rPr lang="el-GR" altLang="el-GR" sz="3600" b="1" dirty="0"/>
              <a:t>8 </a:t>
            </a:r>
            <a:r>
              <a:rPr lang="en-US" sz="3600" b="1" dirty="0"/>
              <a:t>key areas for </a:t>
            </a:r>
            <a:r>
              <a:rPr lang="en-US" sz="3600" b="1" dirty="0" smtClean="0"/>
              <a:t>action..</a:t>
            </a:r>
            <a:endParaRPr lang="el-GR" altLang="el-GR" sz="3200" b="1" dirty="0"/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="" xmlns:p14="http://schemas.microsoft.com/office/powerpoint/2010/main" val="3351713883"/>
              </p:ext>
            </p:extLst>
          </p:nvPr>
        </p:nvGraphicFramePr>
        <p:xfrm>
          <a:off x="159488" y="808074"/>
          <a:ext cx="6741042" cy="604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91505" y="946448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1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0872" y="1668611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2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0873" y="2501052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9608" y="3205901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4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7710" y="3957712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5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7710" y="4768888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6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9608" y="5529115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7</a:t>
            </a:r>
            <a:endParaRPr lang="el-GR" sz="24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0243" y="6257446"/>
            <a:ext cx="61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8</a:t>
            </a:r>
            <a:endParaRPr lang="el-GR" sz="2400" b="1" dirty="0">
              <a:solidFill>
                <a:schemeClr val="bg2"/>
              </a:solidFill>
            </a:endParaRPr>
          </a:p>
        </p:txBody>
      </p:sp>
      <p:pic>
        <p:nvPicPr>
          <p:cNvPr id="16" name="Εικόνα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05" y="6132064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European Commissio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04" y="0"/>
            <a:ext cx="918983" cy="84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mages.clipartpanda.com/school-house-images-7ianLEjiA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65" y="2741589"/>
            <a:ext cx="1473491" cy="2117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Ευθύγραμμο βέλος σύνδεσης 7"/>
          <p:cNvCxnSpPr>
            <a:stCxn id="3074" idx="1"/>
          </p:cNvCxnSpPr>
          <p:nvPr/>
        </p:nvCxnSpPr>
        <p:spPr>
          <a:xfrm flipH="1" flipV="1">
            <a:off x="5885597" y="2101756"/>
            <a:ext cx="1372068" cy="169834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 flipH="1">
            <a:off x="5793475" y="3843315"/>
            <a:ext cx="1517076" cy="3465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/>
          <p:nvPr/>
        </p:nvCxnSpPr>
        <p:spPr>
          <a:xfrm flipH="1">
            <a:off x="5783239" y="3859238"/>
            <a:ext cx="1529018" cy="10676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 flipH="1">
            <a:off x="5793475" y="3847865"/>
            <a:ext cx="1520488" cy="18296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0700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2651" y="1754190"/>
            <a:ext cx="8617024" cy="5184774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Parents </a:t>
            </a:r>
            <a:r>
              <a:rPr lang="en-US" sz="2400" b="1" dirty="0"/>
              <a:t>are responsible for shaping </a:t>
            </a:r>
            <a:r>
              <a:rPr lang="en-US" sz="2400" dirty="0"/>
              <a:t>their children's first food choices and play an influential role in the formation of eating and activity </a:t>
            </a:r>
            <a:r>
              <a:rPr lang="en-US" sz="2400" dirty="0" smtClean="0"/>
              <a:t>habits</a:t>
            </a:r>
          </a:p>
          <a:p>
            <a:pPr algn="just"/>
            <a:r>
              <a:rPr lang="en-US" sz="2400" dirty="0" smtClean="0"/>
              <a:t>The </a:t>
            </a:r>
            <a:r>
              <a:rPr lang="en-US" sz="2400" dirty="0"/>
              <a:t>impact of parents (as role models, </a:t>
            </a:r>
            <a:r>
              <a:rPr lang="en-US" sz="2400" dirty="0" smtClean="0"/>
              <a:t>by </a:t>
            </a:r>
            <a:r>
              <a:rPr lang="en-US" sz="2400" dirty="0"/>
              <a:t>setting rules and boundaries and by means of specific parenting </a:t>
            </a:r>
            <a:r>
              <a:rPr lang="en-US" sz="2400" dirty="0" smtClean="0"/>
              <a:t>behaviors) </a:t>
            </a:r>
            <a:r>
              <a:rPr lang="en-US" sz="2400" dirty="0"/>
              <a:t>appears to be </a:t>
            </a:r>
            <a:r>
              <a:rPr lang="en-US" sz="2400" dirty="0" smtClean="0"/>
              <a:t>crucial. </a:t>
            </a:r>
            <a:endParaRPr lang="en-US" sz="2400" dirty="0" smtClean="0"/>
          </a:p>
          <a:p>
            <a:pPr algn="just"/>
            <a:r>
              <a:rPr lang="en-US" sz="2400" b="1" dirty="0"/>
              <a:t>Tools that can help parents </a:t>
            </a:r>
            <a:r>
              <a:rPr lang="en-US" sz="2400" b="1" dirty="0" smtClean="0"/>
              <a:t>to recognize </a:t>
            </a:r>
            <a:r>
              <a:rPr lang="en-US" sz="2400" dirty="0"/>
              <a:t>when their child may be becoming overweight or obese and that can guide their response can </a:t>
            </a:r>
            <a:r>
              <a:rPr lang="en-US" sz="2400" dirty="0" smtClean="0"/>
              <a:t>be proven </a:t>
            </a:r>
            <a:r>
              <a:rPr lang="en-US" sz="2400" dirty="0" smtClean="0"/>
              <a:t>useful.</a:t>
            </a:r>
          </a:p>
          <a:p>
            <a:pPr algn="just"/>
            <a:r>
              <a:rPr lang="en-US" sz="2400" b="1" dirty="0"/>
              <a:t>Nutritional information </a:t>
            </a:r>
            <a:r>
              <a:rPr lang="en-US" sz="2400" dirty="0"/>
              <a:t>needs to </a:t>
            </a:r>
            <a:r>
              <a:rPr lang="en-US" sz="2400" dirty="0" smtClean="0"/>
              <a:t>become </a:t>
            </a:r>
            <a:r>
              <a:rPr lang="en-US" sz="2400" dirty="0"/>
              <a:t>more useful and easy to understand for everyone</a:t>
            </a:r>
            <a:endParaRPr altLang="el-GR" sz="2400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9292" y="452696"/>
            <a:ext cx="7221474" cy="1362113"/>
          </a:xfrm>
        </p:spPr>
        <p:txBody>
          <a:bodyPr>
            <a:normAutofit/>
          </a:bodyPr>
          <a:lstStyle/>
          <a:p>
            <a:r>
              <a:rPr lang="en-US" sz="3600" b="1" dirty="0"/>
              <a:t>Inform and empower families </a:t>
            </a:r>
            <a:endParaRPr lang="el-GR" sz="3600" b="1" dirty="0"/>
          </a:p>
        </p:txBody>
      </p:sp>
      <p:pic>
        <p:nvPicPr>
          <p:cNvPr id="7" name="Εικόνα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29976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23" t="37572" r="20872" b="31117"/>
          <a:stretch>
            <a:fillRect/>
          </a:stretch>
        </p:blipFill>
        <p:spPr bwMode="auto">
          <a:xfrm>
            <a:off x="292970" y="3573463"/>
            <a:ext cx="413611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45" t="37015" r="20657" b="31282"/>
          <a:stretch>
            <a:fillRect/>
          </a:stretch>
        </p:blipFill>
        <p:spPr bwMode="auto">
          <a:xfrm>
            <a:off x="397772" y="5373688"/>
            <a:ext cx="4050371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16" t="37292" r="20033" b="32304"/>
          <a:stretch>
            <a:fillRect/>
          </a:stretch>
        </p:blipFill>
        <p:spPr bwMode="auto">
          <a:xfrm>
            <a:off x="4551754" y="5445127"/>
            <a:ext cx="438026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55" t="37671" r="20909" b="30363"/>
          <a:stretch>
            <a:fillRect/>
          </a:stretch>
        </p:blipFill>
        <p:spPr bwMode="auto">
          <a:xfrm>
            <a:off x="4676803" y="3525840"/>
            <a:ext cx="4158746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40647" y="3133725"/>
            <a:ext cx="3843148" cy="325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Parents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5877" y="3133725"/>
            <a:ext cx="4020597" cy="325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Children &amp; Teens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8038" y="4975225"/>
            <a:ext cx="3815756" cy="325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Teachers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45877" y="4975225"/>
            <a:ext cx="4020597" cy="325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Scientific community 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2234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64" t="15195" r="21088" b="67673"/>
          <a:stretch>
            <a:fillRect/>
          </a:stretch>
        </p:blipFill>
        <p:spPr bwMode="auto">
          <a:xfrm>
            <a:off x="257242" y="1577975"/>
            <a:ext cx="867477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Website : </a:t>
            </a:r>
            <a:r>
              <a:rPr lang="en-US" altLang="el-GR" sz="3600" b="1" dirty="0">
                <a:latin typeface="Tahoma" pitchFamily="34" charset="0"/>
                <a:cs typeface="Tahoma" pitchFamily="34" charset="0"/>
              </a:rPr>
              <a:t>eyzin.minedu.gov.gr</a:t>
            </a:r>
            <a:r>
              <a:rPr lang="el-GR" altLang="en-US" sz="3600" dirty="0">
                <a:latin typeface="Tahoma" pitchFamily="34" charset="0"/>
                <a:cs typeface="Tahoma" pitchFamily="34" charset="0"/>
              </a:rPr>
              <a:t/>
            </a:r>
            <a:br>
              <a:rPr lang="el-GR" altLang="en-US" sz="3600" dirty="0">
                <a:latin typeface="Tahoma" pitchFamily="34" charset="0"/>
                <a:cs typeface="Tahoma" pitchFamily="34" charset="0"/>
              </a:rPr>
            </a:br>
            <a:endParaRPr lang="el-GR" sz="3600" dirty="0"/>
          </a:p>
        </p:txBody>
      </p:sp>
    </p:spTree>
    <p:extLst>
      <p:ext uri="{BB962C8B-B14F-4D97-AF65-F5344CB8AC3E}">
        <p14:creationId xmlns="" xmlns:p14="http://schemas.microsoft.com/office/powerpoint/2010/main" val="986405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61" y="1188841"/>
            <a:ext cx="4937143" cy="284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2214" y="1647561"/>
            <a:ext cx="4101786" cy="3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26" y="4077949"/>
            <a:ext cx="4937143" cy="143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33" y="463446"/>
            <a:ext cx="1087892" cy="901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908724">
            <a:off x="6415087" y="5557453"/>
            <a:ext cx="250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radley Hand ITC" panose="03070402050302030203" pitchFamily="66" charset="0"/>
              </a:rPr>
              <a:t>Thank You! </a:t>
            </a:r>
            <a:endParaRPr lang="el-GR" sz="3600" b="1" dirty="0"/>
          </a:p>
        </p:txBody>
      </p:sp>
    </p:spTree>
    <p:extLst>
      <p:ext uri="{BB962C8B-B14F-4D97-AF65-F5344CB8AC3E}">
        <p14:creationId xmlns="" xmlns:p14="http://schemas.microsoft.com/office/powerpoint/2010/main" val="3003206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181" y="2322152"/>
            <a:ext cx="3933993" cy="3986784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b="1" dirty="0" smtClean="0"/>
              <a:t>Helps prevent: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Heart attacks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Strokes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Sudden cardiac death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Cancer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Weight gain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Alzheimer , Parkinson d.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Total mortality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Childhood asthma</a:t>
            </a:r>
          </a:p>
          <a:p>
            <a:pPr lv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b="1" dirty="0" smtClean="0">
                <a:solidFill>
                  <a:prstClr val="black"/>
                </a:solidFill>
              </a:rPr>
              <a:t>Also increases: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Quality of life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Children school performance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 smtClean="0"/>
          </a:p>
          <a:p>
            <a:pPr lv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100" b="1" dirty="0" smtClean="0">
              <a:solidFill>
                <a:prstClr val="black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037" y="1888821"/>
            <a:ext cx="4038600" cy="4641379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To enjoy these health advantages, follow these dietary guidelines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>
              <a:solidFill>
                <a:srgbClr val="0066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6600"/>
                </a:solidFill>
              </a:rPr>
              <a:t>Eat More: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Fruits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Vegetables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Nuts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Legumes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Whole grains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Fish in place of red meat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Olive oil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Eat less: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Red/processed meats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Sugar and baked goods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100" dirty="0" smtClean="0"/>
              <a:t>Sweets and soft drinks</a:t>
            </a:r>
            <a:endParaRPr lang="en-US" sz="2100" dirty="0"/>
          </a:p>
        </p:txBody>
      </p:sp>
      <p:sp>
        <p:nvSpPr>
          <p:cNvPr id="38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z="3600" b="1" dirty="0" smtClean="0"/>
              <a:t>In Summary, Mediterranean Diet</a:t>
            </a:r>
            <a:endParaRPr lang="en-US" altLang="el-GR" b="1" dirty="0" smtClean="0"/>
          </a:p>
        </p:txBody>
      </p:sp>
      <p:pic>
        <p:nvPicPr>
          <p:cNvPr id="38917" name="Picture 2" descr="C:\Users\don.WELLSOURCE\AppData\Local\Microsoft\Windows\Temporary Internet Files\Content.IE5\GL4WCQMB\MP900438787[1].jpg"/>
          <p:cNvPicPr>
            <a:picLocks noChangeAspect="1" noChangeArrowheads="1"/>
          </p:cNvPicPr>
          <p:nvPr/>
        </p:nvPicPr>
        <p:blipFill>
          <a:blip r:embed="rId2" cstate="print"/>
          <a:srcRect l="8083" t="9544" r="6168" b="10455"/>
          <a:stretch>
            <a:fillRect/>
          </a:stretch>
        </p:blipFill>
        <p:spPr bwMode="auto">
          <a:xfrm>
            <a:off x="7162800" y="2564904"/>
            <a:ext cx="19812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Εικόνα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3430" y="6253163"/>
            <a:ext cx="795338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6" y="445849"/>
            <a:ext cx="8041402" cy="553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705325" y="2106490"/>
            <a:ext cx="584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Prevalence of overweight among boys aged 7 years </a:t>
            </a:r>
            <a:r>
              <a:rPr lang="en-US" b="1" i="1" dirty="0" smtClean="0"/>
              <a:t>– 2010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7194275" y="5896834"/>
            <a:ext cx="1810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(source: WHO-Europe)</a:t>
            </a:r>
            <a:endParaRPr lang="el-GR" sz="1400" i="1" dirty="0"/>
          </a:p>
        </p:txBody>
      </p:sp>
      <p:pic>
        <p:nvPicPr>
          <p:cNvPr id="5" name="Εικόνα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32064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g00108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21467">
            <a:off x="1132664" y="1275506"/>
            <a:ext cx="731837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49841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test2.biolution.net/img/public/obesity/childhood_obesity_map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81" y="1746005"/>
            <a:ext cx="4483197" cy="5230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Prevalence (%) of overweight among children aged 7-11 years across </a:t>
            </a:r>
            <a:r>
              <a:rPr lang="en-US" b="1" dirty="0" smtClean="0"/>
              <a:t>Europe (IOTF)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577286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27732" y="530225"/>
            <a:ext cx="6225017" cy="990600"/>
          </a:xfrm>
        </p:spPr>
        <p:txBody>
          <a:bodyPr>
            <a:normAutofit fontScale="90000"/>
          </a:bodyPr>
          <a:lstStyle/>
          <a:p>
            <a:r>
              <a:rPr lang="en-US" altLang="el-GR" sz="4000" b="1" dirty="0" smtClean="0">
                <a:solidFill>
                  <a:schemeClr val="bg2"/>
                </a:solidFill>
                <a:cs typeface="Arial" charset="0"/>
              </a:rPr>
              <a:t>What is the EYZHN program? </a:t>
            </a:r>
            <a:endParaRPr lang="en-GB" altLang="el-GR" sz="4800" b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255181" y="1820894"/>
            <a:ext cx="6483542" cy="430656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2000"/>
              </a:spcAft>
              <a:buClr>
                <a:srgbClr val="7F7F7F"/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dirty="0"/>
              <a:t> </a:t>
            </a:r>
            <a:r>
              <a:rPr lang="en-US" dirty="0" smtClean="0"/>
              <a:t>national</a:t>
            </a:r>
            <a:r>
              <a:rPr lang="en-US" dirty="0"/>
              <a:t>, </a:t>
            </a:r>
            <a:r>
              <a:rPr lang="en-US" b="1" dirty="0"/>
              <a:t>school-based </a:t>
            </a:r>
            <a:r>
              <a:rPr lang="en-US" b="1" dirty="0" smtClean="0"/>
              <a:t>program</a:t>
            </a:r>
            <a:r>
              <a:rPr lang="en-US" dirty="0" smtClean="0"/>
              <a:t>, </a:t>
            </a:r>
            <a:r>
              <a:rPr lang="en-US" dirty="0"/>
              <a:t>coordinated by the </a:t>
            </a:r>
            <a:r>
              <a:rPr lang="en-US" dirty="0" err="1"/>
              <a:t>Harokopio</a:t>
            </a:r>
            <a:r>
              <a:rPr lang="en-US" dirty="0"/>
              <a:t> University </a:t>
            </a:r>
            <a:r>
              <a:rPr lang="en-US" dirty="0" smtClean="0"/>
              <a:t>(</a:t>
            </a:r>
            <a:r>
              <a:rPr lang="en-US" dirty="0" err="1" smtClean="0"/>
              <a:t>Dpt</a:t>
            </a:r>
            <a:r>
              <a:rPr lang="en-US" dirty="0" smtClean="0"/>
              <a:t> of Nutrition and Dietetics)</a:t>
            </a:r>
            <a:endParaRPr lang="en-US" dirty="0"/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2000"/>
              </a:spcAft>
              <a:buClr>
                <a:srgbClr val="7F7F7F"/>
              </a:buClr>
              <a:buSzPct val="70000"/>
              <a:buFont typeface="Wingdings" panose="05000000000000000000" pitchFamily="2" charset="2"/>
              <a:buChar char="ü"/>
            </a:pPr>
            <a:r>
              <a:rPr lang="en-GB" dirty="0"/>
              <a:t>I</a:t>
            </a:r>
            <a:r>
              <a:rPr lang="en-GB" dirty="0" smtClean="0"/>
              <a:t>mplemented </a:t>
            </a:r>
            <a:r>
              <a:rPr lang="en-GB" dirty="0"/>
              <a:t>in cooperation with the Ministry of Education, Research and Religious Affairs </a:t>
            </a:r>
            <a:r>
              <a:rPr lang="en-US" altLang="el-GR" dirty="0" smtClean="0">
                <a:solidFill>
                  <a:srgbClr val="000000"/>
                </a:solidFill>
                <a:cs typeface="Arial" charset="0"/>
              </a:rPr>
              <a:t>from 2012 </a:t>
            </a:r>
            <a:endParaRPr altLang="el-GR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485" name="Picture 2" descr="http://www.neolaia.gr/wp-content/uploads/2013/01/xarokope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21" y="2139922"/>
            <a:ext cx="2070152" cy="183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Πεντάγωνο 5"/>
          <p:cNvSpPr/>
          <p:nvPr/>
        </p:nvSpPr>
        <p:spPr>
          <a:xfrm>
            <a:off x="444237" y="5124892"/>
            <a:ext cx="6927452" cy="1733107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</a:rPr>
              <a:t>Aims </a:t>
            </a:r>
            <a:r>
              <a:rPr lang="en-US" sz="2600" b="1" dirty="0">
                <a:solidFill>
                  <a:schemeClr val="bg1"/>
                </a:solidFill>
              </a:rPr>
              <a:t>at promoting a </a:t>
            </a:r>
            <a:r>
              <a:rPr lang="en-US" sz="2600" b="1" u="sng" dirty="0">
                <a:solidFill>
                  <a:schemeClr val="bg1"/>
                </a:solidFill>
              </a:rPr>
              <a:t>healthy lifestyle </a:t>
            </a:r>
            <a:r>
              <a:rPr lang="en-US" sz="2600" b="1" dirty="0">
                <a:solidFill>
                  <a:schemeClr val="bg1"/>
                </a:solidFill>
              </a:rPr>
              <a:t>of the </a:t>
            </a:r>
            <a:r>
              <a:rPr lang="en-US" sz="2600" b="1" dirty="0" smtClean="0">
                <a:solidFill>
                  <a:schemeClr val="bg1"/>
                </a:solidFill>
              </a:rPr>
              <a:t>pediatric </a:t>
            </a:r>
            <a:r>
              <a:rPr lang="en-US" sz="2600" b="1" dirty="0">
                <a:solidFill>
                  <a:schemeClr val="bg1"/>
                </a:solidFill>
              </a:rPr>
              <a:t>school population of </a:t>
            </a:r>
            <a:r>
              <a:rPr lang="en-US" sz="2600" b="1" dirty="0" smtClean="0">
                <a:solidFill>
                  <a:schemeClr val="bg1"/>
                </a:solidFill>
              </a:rPr>
              <a:t>Greece &amp; ultimately </a:t>
            </a:r>
            <a:r>
              <a:rPr lang="en-US" sz="2600" b="1" dirty="0">
                <a:solidFill>
                  <a:schemeClr val="bg1"/>
                </a:solidFill>
              </a:rPr>
              <a:t>establishing </a:t>
            </a:r>
            <a:r>
              <a:rPr lang="en-US" sz="2600" b="1" u="sng" dirty="0">
                <a:solidFill>
                  <a:schemeClr val="bg1"/>
                </a:solidFill>
              </a:rPr>
              <a:t>good </a:t>
            </a:r>
            <a:r>
              <a:rPr lang="en-US" sz="2600" b="1" u="sng" dirty="0" smtClean="0">
                <a:solidFill>
                  <a:schemeClr val="bg1"/>
                </a:solidFill>
              </a:rPr>
              <a:t>health</a:t>
            </a:r>
            <a:endParaRPr lang="el-GR" sz="2600" b="1" dirty="0">
              <a:solidFill>
                <a:schemeClr val="bg1"/>
              </a:solidFill>
            </a:endParaRPr>
          </a:p>
        </p:txBody>
      </p:sp>
      <p:pic>
        <p:nvPicPr>
          <p:cNvPr id="9" name="Εικόνα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1490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Specific Goals </a:t>
            </a:r>
            <a:endParaRPr lang="el-GR" sz="36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986815"/>
            <a:ext cx="8984512" cy="4495799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</a:rPr>
              <a:t>Offering </a:t>
            </a:r>
            <a:r>
              <a:rPr lang="en-US" b="1" dirty="0">
                <a:latin typeface="Calibri" panose="020F0502020204030204" pitchFamily="34" charset="0"/>
              </a:rPr>
              <a:t>access to all students and parents </a:t>
            </a:r>
            <a:r>
              <a:rPr lang="en-US" dirty="0">
                <a:latin typeface="Calibri" panose="020F0502020204030204" pitchFamily="34" charset="0"/>
              </a:rPr>
              <a:t>to valuable services related to their health </a:t>
            </a:r>
            <a:r>
              <a:rPr lang="en-US" dirty="0" smtClean="0">
                <a:latin typeface="Calibri" panose="020F0502020204030204" pitchFamily="34" charset="0"/>
              </a:rPr>
              <a:t> -even </a:t>
            </a:r>
            <a:r>
              <a:rPr lang="en-US" dirty="0">
                <a:latin typeface="Calibri" panose="020F0502020204030204" pitchFamily="34" charset="0"/>
              </a:rPr>
              <a:t>in cases where access is not feasible due to geographic, economic or other </a:t>
            </a:r>
            <a:r>
              <a:rPr lang="en-US" dirty="0" smtClean="0">
                <a:latin typeface="Calibri" panose="020F0502020204030204" pitchFamily="34" charset="0"/>
              </a:rPr>
              <a:t>barriers-</a:t>
            </a:r>
            <a:endParaRPr lang="en-US" dirty="0" smtClean="0">
              <a:latin typeface="Calibri" panose="020F0502020204030204" pitchFamily="34" charset="0"/>
            </a:endParaRPr>
          </a:p>
          <a:p>
            <a:pPr algn="just"/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Preventing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</a:rPr>
              <a:t>dealing with risk factors for the health of </a:t>
            </a:r>
            <a:r>
              <a:rPr lang="en-US" dirty="0" smtClean="0">
                <a:latin typeface="Calibri" panose="020F0502020204030204" pitchFamily="34" charset="0"/>
              </a:rPr>
              <a:t>children</a:t>
            </a:r>
          </a:p>
          <a:p>
            <a:pPr algn="just"/>
            <a:r>
              <a:rPr lang="el-GR" b="1" dirty="0" smtClean="0">
                <a:latin typeface="Calibri" panose="020F0502020204030204" pitchFamily="34" charset="0"/>
              </a:rPr>
              <a:t>Τ</a:t>
            </a:r>
            <a:r>
              <a:rPr lang="en-US" b="1" dirty="0">
                <a:latin typeface="Calibri" panose="020F0502020204030204" pitchFamily="34" charset="0"/>
              </a:rPr>
              <a:t>raining the educational community</a:t>
            </a:r>
            <a:r>
              <a:rPr lang="en-US" dirty="0">
                <a:latin typeface="Calibri" panose="020F0502020204030204" pitchFamily="34" charset="0"/>
              </a:rPr>
              <a:t> on issues related to promoting the health of </a:t>
            </a:r>
            <a:r>
              <a:rPr lang="en-US" dirty="0" smtClean="0">
                <a:latin typeface="Calibri" panose="020F0502020204030204" pitchFamily="34" charset="0"/>
              </a:rPr>
              <a:t>students</a:t>
            </a:r>
          </a:p>
          <a:p>
            <a:pPr algn="just"/>
            <a:r>
              <a:rPr lang="en-US" dirty="0" smtClean="0">
                <a:latin typeface="Calibri" panose="020F0502020204030204" pitchFamily="34" charset="0"/>
              </a:rPr>
              <a:t>Creating </a:t>
            </a:r>
            <a:r>
              <a:rPr lang="en-US" b="1" dirty="0">
                <a:latin typeface="Calibri" panose="020F0502020204030204" pitchFamily="34" charset="0"/>
              </a:rPr>
              <a:t>a link between school, family and society</a:t>
            </a:r>
            <a:r>
              <a:rPr lang="en-US" dirty="0">
                <a:latin typeface="Calibri" panose="020F0502020204030204" pitchFamily="34" charset="0"/>
              </a:rPr>
              <a:t>, through collaboration between parents and teachers, including the parallel actions implemented for the </a:t>
            </a:r>
            <a:r>
              <a:rPr lang="en-US" dirty="0" smtClean="0">
                <a:latin typeface="Calibri" panose="020F0502020204030204" pitchFamily="34" charset="0"/>
              </a:rPr>
              <a:t>community</a:t>
            </a:r>
          </a:p>
          <a:p>
            <a:pPr algn="just"/>
            <a:r>
              <a:rPr lang="en-US" dirty="0" smtClean="0">
                <a:latin typeface="Calibri" panose="020F0502020204030204" pitchFamily="34" charset="0"/>
              </a:rPr>
              <a:t>Resulting </a:t>
            </a:r>
            <a:r>
              <a:rPr lang="en-US" dirty="0">
                <a:latin typeface="Calibri" panose="020F0502020204030204" pitchFamily="34" charset="0"/>
              </a:rPr>
              <a:t>to design and provide </a:t>
            </a:r>
            <a:r>
              <a:rPr lang="en-US" b="1" dirty="0">
                <a:latin typeface="Calibri" panose="020F0502020204030204" pitchFamily="34" charset="0"/>
              </a:rPr>
              <a:t>targeted health policies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algn="just"/>
            <a:endParaRPr lang="el-GR" dirty="0">
              <a:latin typeface="Calibri" panose="020F0502020204030204" pitchFamily="34" charset="0"/>
            </a:endParaRPr>
          </a:p>
          <a:p>
            <a:pPr algn="just"/>
            <a:endParaRPr lang="el-GR" dirty="0">
              <a:latin typeface="Calibri" panose="020F0502020204030204" pitchFamily="34" charset="0"/>
            </a:endParaRPr>
          </a:p>
        </p:txBody>
      </p:sp>
      <p:pic>
        <p:nvPicPr>
          <p:cNvPr id="8" name="Εικόνα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3501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sz="3600" b="1" dirty="0" smtClean="0">
                <a:solidFill>
                  <a:schemeClr val="bg1"/>
                </a:solidFill>
                <a:cs typeface="Arial" charset="0"/>
              </a:rPr>
              <a:t>Assessment</a:t>
            </a: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>
          <a:xfrm>
            <a:off x="735924" y="4256728"/>
            <a:ext cx="3078567" cy="4286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8000" tIns="76200" rIns="108000" bIns="76200" anchor="ctr"/>
          <a:lstStyle>
            <a:lvl1pPr defTabSz="889000"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>
              <a:spcAft>
                <a:spcPct val="35000"/>
              </a:spcAft>
            </a:pPr>
            <a:r>
              <a:rPr lang="en-US" altLang="el-GR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Quality of diet</a:t>
            </a:r>
            <a:endParaRPr lang="el-GR" altLang="el-GR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Freeform 13"/>
          <p:cNvSpPr/>
          <p:nvPr/>
        </p:nvSpPr>
        <p:spPr>
          <a:xfrm>
            <a:off x="4462477" y="2046061"/>
            <a:ext cx="3117869" cy="4175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8000" tIns="76200" rIns="108000" bIns="76200" anchor="ctr"/>
          <a:lstStyle>
            <a:lvl1pPr defTabSz="889000"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>
              <a:spcAft>
                <a:spcPct val="35000"/>
              </a:spcAft>
            </a:pPr>
            <a:r>
              <a:rPr lang="en-US" altLang="el-GR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Physical activity</a:t>
            </a:r>
            <a:endParaRPr lang="el-GR" altLang="el-GR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Freeform 15"/>
          <p:cNvSpPr/>
          <p:nvPr/>
        </p:nvSpPr>
        <p:spPr>
          <a:xfrm>
            <a:off x="4462477" y="4273325"/>
            <a:ext cx="3117869" cy="4286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8000" tIns="76200" rIns="108000" bIns="76200" anchor="ctr"/>
          <a:lstStyle>
            <a:lvl1pPr defTabSz="889000"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>
              <a:spcAft>
                <a:spcPct val="35000"/>
              </a:spcAft>
            </a:pPr>
            <a:r>
              <a:rPr lang="en-US" altLang="el-GR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Physical fitness</a:t>
            </a:r>
            <a:endParaRPr lang="el-GR" altLang="el-GR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http://www.nutrimed.gr/assets/media/photos/Diaitologikes/5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56" r="749"/>
          <a:stretch/>
        </p:blipFill>
        <p:spPr bwMode="auto">
          <a:xfrm>
            <a:off x="654606" y="2595298"/>
            <a:ext cx="1620602" cy="1418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minervahorio.gr/wp-content/uploads/2013/05/pos-tha-mathete-to-pedi-na-troi-frouta-lachanika-psari-ke-ospri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44"/>
          <a:stretch/>
        </p:blipFill>
        <p:spPr bwMode="auto">
          <a:xfrm>
            <a:off x="709800" y="4775589"/>
            <a:ext cx="1565513" cy="1418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9"/>
          <p:cNvSpPr/>
          <p:nvPr/>
        </p:nvSpPr>
        <p:spPr>
          <a:xfrm>
            <a:off x="665898" y="2054295"/>
            <a:ext cx="3078567" cy="434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8000" tIns="76200" rIns="108000" bIns="76200" anchor="ctr"/>
          <a:lstStyle>
            <a:lvl1pPr defTabSz="889000"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defTabSz="88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>
              <a:spcAft>
                <a:spcPct val="35000"/>
              </a:spcAft>
            </a:pPr>
            <a:r>
              <a:rPr lang="en-US" altLang="el-GR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Growth rate</a:t>
            </a:r>
            <a:endParaRPr lang="el-GR" altLang="el-GR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Εικόνα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45" y="6024759"/>
            <a:ext cx="1811363" cy="96664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89" y="2595856"/>
            <a:ext cx="1589981" cy="141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13" y="4775589"/>
            <a:ext cx="1557125" cy="138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62" y="2607895"/>
            <a:ext cx="1580683" cy="137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25" y="2606764"/>
            <a:ext cx="1553825" cy="138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39" y="4796112"/>
            <a:ext cx="1654403" cy="138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95"/>
          <a:stretch/>
        </p:blipFill>
        <p:spPr>
          <a:xfrm>
            <a:off x="6052079" y="4799653"/>
            <a:ext cx="1497641" cy="138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38341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dirty="0" smtClean="0">
                <a:cs typeface="Tahoma" pitchFamily="34" charset="0"/>
              </a:rPr>
              <a:t>1</a:t>
            </a:r>
            <a:r>
              <a:rPr lang="en-US" altLang="en-US" sz="3600" b="1" baseline="30000" dirty="0" smtClean="0">
                <a:cs typeface="Tahoma" pitchFamily="34" charset="0"/>
              </a:rPr>
              <a:t>st</a:t>
            </a:r>
            <a:r>
              <a:rPr lang="en-US" altLang="en-US" sz="3600" b="1" dirty="0" smtClean="0">
                <a:cs typeface="Tahoma" pitchFamily="34" charset="0"/>
              </a:rPr>
              <a:t> stage: Measurements-Questionnaires</a:t>
            </a:r>
            <a:r>
              <a:rPr lang="el-GR" altLang="el-GR" sz="3600" dirty="0">
                <a:cs typeface="Tahoma" pitchFamily="34" charset="0"/>
              </a:rPr>
              <a:t/>
            </a:r>
            <a:br>
              <a:rPr lang="el-GR" altLang="el-GR" sz="3600" dirty="0">
                <a:cs typeface="Tahoma" pitchFamily="34" charset="0"/>
              </a:rPr>
            </a:br>
            <a:endParaRPr lang="el-GR" sz="3600" dirty="0"/>
          </a:p>
        </p:txBody>
      </p:sp>
      <p:graphicFrame>
        <p:nvGraphicFramePr>
          <p:cNvPr id="27" name="Πίνακας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985742"/>
              </p:ext>
            </p:extLst>
          </p:nvPr>
        </p:nvGraphicFramePr>
        <p:xfrm>
          <a:off x="358379" y="1960563"/>
          <a:ext cx="8457009" cy="4372929"/>
        </p:xfrm>
        <a:graphic>
          <a:graphicData uri="http://schemas.openxmlformats.org/drawingml/2006/table">
            <a:tbl>
              <a:tblPr/>
              <a:tblGrid>
                <a:gridCol w="2456259"/>
                <a:gridCol w="1853055"/>
                <a:gridCol w="1833120"/>
                <a:gridCol w="2314575"/>
              </a:tblGrid>
              <a:tr h="10287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Educational Level</a:t>
                      </a: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Anthropometry</a:t>
                      </a:r>
                      <a:endParaRPr kumimoji="0" lang="el-G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Fitness assessment </a:t>
                      </a:r>
                      <a:endParaRPr kumimoji="0" lang="el-G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Nutrition &amp; Physical activity Questionnaire</a:t>
                      </a:r>
                      <a:endParaRPr kumimoji="0" lang="el-G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4746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Kindergarten </a:t>
                      </a: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83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Elementary school –Year 1</a:t>
                      </a: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F6F6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*</a:t>
                      </a: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46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Elementary school –Year 2</a:t>
                      </a: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Elementary school –Years 3-6</a:t>
                      </a: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46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Middle School</a:t>
                      </a:r>
                      <a:r>
                        <a:rPr kumimoji="0" lang="el-GR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 </a:t>
                      </a: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46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High school</a:t>
                      </a: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91416" marR="914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Clr>
                          <a:schemeClr val="tx1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F6F6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16" marR="914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8" name="Ομάδα 25"/>
          <p:cNvGrpSpPr>
            <a:grpSpLocks/>
          </p:cNvGrpSpPr>
          <p:nvPr/>
        </p:nvGrpSpPr>
        <p:grpSpPr bwMode="auto">
          <a:xfrm>
            <a:off x="3198019" y="3141663"/>
            <a:ext cx="4829175" cy="2819800"/>
            <a:chOff x="3239951" y="3446162"/>
            <a:chExt cx="4830211" cy="2820290"/>
          </a:xfrm>
        </p:grpSpPr>
        <p:pic>
          <p:nvPicPr>
            <p:cNvPr id="29" name="Εικόνα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501008"/>
              <a:ext cx="360040" cy="40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Εικόνα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344" y="3504976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Εικόνα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547" y="3446162"/>
              <a:ext cx="360040" cy="40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Εικόνα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251" y="3850250"/>
              <a:ext cx="360040" cy="40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Εικόνα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109" y="4293096"/>
              <a:ext cx="360040" cy="40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Εικόνα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344" y="4368116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Εικόνα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51" y="4849516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Εικόνα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344" y="5357637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Εικόνα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100" y="5808599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Εικόνα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100" y="3941896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Εικόνα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554" y="4320180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Εικόνα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161" y="4801580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Εικόνα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554" y="5309701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Εικόνα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310" y="5817823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Εικόνα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999" y="4818161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Εικόνα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392" y="5326282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Εικόνα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148" y="5834404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Εικόνα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798" y="3911847"/>
              <a:ext cx="43701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449780" y="6442501"/>
            <a:ext cx="276075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r>
              <a:rPr lang="el-GR" altLang="el-GR" sz="1600" b="1" dirty="0" smtClean="0">
                <a:solidFill>
                  <a:srgbClr val="6F6F6F"/>
                </a:solidFill>
                <a:latin typeface="+mn-lt"/>
                <a:cs typeface="Tahoma" pitchFamily="34" charset="0"/>
              </a:rPr>
              <a:t>*</a:t>
            </a:r>
            <a:r>
              <a:rPr lang="en-US" altLang="el-GR" sz="1600" b="1" dirty="0">
                <a:solidFill>
                  <a:srgbClr val="6F6F6F"/>
                </a:solidFill>
                <a:latin typeface="+mn-lt"/>
                <a:cs typeface="Tahoma" pitchFamily="34" charset="0"/>
              </a:rPr>
              <a:t> </a:t>
            </a:r>
            <a:r>
              <a:rPr lang="en-US" altLang="el-GR" sz="1600" b="1" dirty="0" smtClean="0">
                <a:solidFill>
                  <a:srgbClr val="6F6F6F"/>
                </a:solidFill>
                <a:latin typeface="+mn-lt"/>
                <a:cs typeface="Tahoma" pitchFamily="34" charset="0"/>
              </a:rPr>
              <a:t>Except 20m  shuttle run test</a:t>
            </a:r>
            <a:r>
              <a:rPr lang="el-GR" altLang="en-US" sz="1600" dirty="0" smtClean="0">
                <a:solidFill>
                  <a:srgbClr val="6F6F6F"/>
                </a:solidFill>
                <a:latin typeface="+mn-lt"/>
                <a:cs typeface="Tahoma" pitchFamily="34" charset="0"/>
              </a:rPr>
              <a:t>.</a:t>
            </a:r>
            <a:endParaRPr lang="el-GR" altLang="en-US" sz="1600" dirty="0">
              <a:solidFill>
                <a:srgbClr val="6F6F6F"/>
              </a:solidFill>
              <a:latin typeface="+mn-lt"/>
              <a:cs typeface="Tahoma" pitchFamily="34" charset="0"/>
            </a:endParaRPr>
          </a:p>
          <a:p>
            <a:endParaRPr lang="el-GR" altLang="el-GR" sz="1600" b="1" dirty="0">
              <a:solidFill>
                <a:srgbClr val="6F6F6F"/>
              </a:solidFill>
              <a:latin typeface="+mn-lt"/>
              <a:cs typeface="Tahoma" pitchFamily="34" charset="0"/>
            </a:endParaRPr>
          </a:p>
          <a:p>
            <a:endParaRPr lang="el-GR" altLang="el-GR" sz="1600" dirty="0">
              <a:latin typeface="+mn-lt"/>
              <a:cs typeface="Tahoma" pitchFamily="34" charset="0"/>
            </a:endParaRPr>
          </a:p>
        </p:txBody>
      </p:sp>
      <p:pic>
        <p:nvPicPr>
          <p:cNvPr id="49" name="Εικόνα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78931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1" y="1979498"/>
            <a:ext cx="2739253" cy="3529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9879" y="1979498"/>
            <a:ext cx="2644243" cy="3529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7546" y="1979499"/>
            <a:ext cx="2739254" cy="35492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1366673" y="5445125"/>
            <a:ext cx="920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altLang="el-GR" dirty="0" smtClean="0">
                <a:latin typeface="Tahoma" pitchFamily="34" charset="0"/>
                <a:cs typeface="Tahoma" pitchFamily="34" charset="0"/>
              </a:rPr>
              <a:t>Height </a:t>
            </a:r>
            <a:endParaRPr lang="el-GR" altLang="el-GR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4173330" y="5445125"/>
            <a:ext cx="892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altLang="el-GR" dirty="0" smtClean="0">
                <a:latin typeface="Tahoma" pitchFamily="34" charset="0"/>
                <a:cs typeface="Tahoma" pitchFamily="34" charset="0"/>
              </a:rPr>
              <a:t>Weight</a:t>
            </a:r>
            <a:endParaRPr lang="el-GR" altLang="el-GR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704" name="TextBox 9"/>
          <p:cNvSpPr txBox="1">
            <a:spLocks noChangeArrowheads="1"/>
          </p:cNvSpPr>
          <p:nvPr/>
        </p:nvSpPr>
        <p:spPr bwMode="auto">
          <a:xfrm>
            <a:off x="6332471" y="5445126"/>
            <a:ext cx="23051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en-US" altLang="el-GR" dirty="0" smtClean="0">
                <a:latin typeface="Tahoma" pitchFamily="34" charset="0"/>
                <a:cs typeface="Tahoma" pitchFamily="34" charset="0"/>
              </a:rPr>
              <a:t>Waist circumference </a:t>
            </a:r>
            <a:endParaRPr lang="el-GR" altLang="el-GR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Εικόνα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28" y="6186486"/>
            <a:ext cx="1813272" cy="725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Anthropometry </a:t>
            </a:r>
            <a:endParaRPr lang="el-GR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59772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E.Y.ZH.N. National Action for Health in  Primary &amp;amp; Secondary Education&amp;quot;&quot;/&gt;&lt;property id=&quot;20307&quot; value=&quot;270&quot;/&gt;&lt;/object&gt;&lt;object type=&quot;3&quot; unique_id=&quot;10004&quot;&gt;&lt;property id=&quot;20148&quot; value=&quot;5&quot;/&gt;&lt;property id=&quot;20300&quot; value=&quot;Slide 3 - &amp;quot;The problem…&amp;quot;&quot;/&gt;&lt;property id=&quot;20307&quot; value=&quot;272&quot;/&gt;&lt;/object&gt;&lt;object type=&quot;3&quot; unique_id=&quot;10005&quot;&gt;&lt;property id=&quot;20148&quot; value=&quot;5&quot;/&gt;&lt;property id=&quot;20300&quot; value=&quot;Slide 4&quot;/&gt;&lt;property id=&quot;20307&quot; value=&quot;304&quot;/&gt;&lt;/object&gt;&lt;object type=&quot;3&quot; unique_id=&quot;10006&quot;&gt;&lt;property id=&quot;20148&quot; value=&quot;5&quot;/&gt;&lt;property id=&quot;20300&quot; value=&quot;Slide 5 - &amp;quot;Prevalence (%) of overweight among children aged 7-11 years across Europe (IOTF)&amp;quot;&quot;/&gt;&lt;property id=&quot;20307&quot; value=&quot;303&quot;/&gt;&lt;/object&gt;&lt;object type=&quot;3&quot; unique_id=&quot;10007&quot;&gt;&lt;property id=&quot;20148&quot; value=&quot;5&quot;/&gt;&lt;property id=&quot;20300&quot; value=&quot;Slide 6 - &amp;quot;Reported overweight (including obesity) among 15-year-olds, 2009-10&amp;quot;&quot;/&gt;&lt;property id=&quot;20307&quot; value=&quot;302&quot;/&gt;&lt;/object&gt;&lt;object type=&quot;3&quot; unique_id=&quot;10008&quot;&gt;&lt;property id=&quot;20148&quot; value=&quot;5&quot;/&gt;&lt;property id=&quot;20300&quot; value=&quot;Slide 7 - &amp;quot;EU Action Plan on Childhood Obesity 2014-2020&amp;quot;&quot;/&gt;&lt;property id=&quot;20307&quot; value=&quot;273&quot;/&gt;&lt;/object&gt;&lt;object type=&quot;3&quot; unique_id=&quot;10009&quot;&gt;&lt;property id=&quot;20148&quot; value=&quot;5&quot;/&gt;&lt;property id=&quot;20300&quot; value=&quot;Slide 8 - &amp;quot;EU Action Plan on Childhood Obesity 2014-2020&amp;quot;&quot;/&gt;&lt;property id=&quot;20307&quot; value=&quot;274&quot;/&gt;&lt;/object&gt;&lt;object type=&quot;3&quot; unique_id=&quot;10010&quot;&gt;&lt;property id=&quot;20148&quot; value=&quot;5&quot;/&gt;&lt;property id=&quot;20300&quot; value=&quot;Slide 9&quot;/&gt;&lt;property id=&quot;20307&quot; value=&quot;275&quot;/&gt;&lt;/object&gt;&lt;object type=&quot;3&quot; unique_id=&quot;10011&quot;&gt;&lt;property id=&quot;20148&quot; value=&quot;5&quot;/&gt;&lt;property id=&quot;20300&quot; value=&quot;Slide 10 - &amp;quot;Inform and empower families &amp;quot;&quot;/&gt;&lt;property id=&quot;20307&quot; value=&quot;276&quot;/&gt;&lt;/object&gt;&lt;object type=&quot;3&quot; unique_id=&quot;10012&quot;&gt;&lt;property id=&quot;20148&quot; value=&quot;5&quot;/&gt;&lt;property id=&quot;20300&quot; value=&quot;Slide 11 - &amp;quot;What is the EYZHN program? &amp;quot;&quot;/&gt;&lt;property id=&quot;20307&quot; value=&quot;306&quot;/&gt;&lt;/object&gt;&lt;object type=&quot;3&quot; unique_id=&quot;10013&quot;&gt;&lt;property id=&quot;20148&quot; value=&quot;5&quot;/&gt;&lt;property id=&quot;20300&quot; value=&quot;Slide 12 - &amp;quot;Specific Goals &amp;quot;&quot;/&gt;&lt;property id=&quot;20307&quot; value=&quot;280&quot;/&gt;&lt;/object&gt;&lt;object type=&quot;3&quot; unique_id=&quot;10014&quot;&gt;&lt;property id=&quot;20148&quot; value=&quot;5&quot;/&gt;&lt;property id=&quot;20300&quot; value=&quot;Slide 13&quot;/&gt;&lt;property id=&quot;20307&quot; value=&quot;307&quot;/&gt;&lt;/object&gt;&lt;object type=&quot;3&quot; unique_id=&quot;10015&quot;&gt;&lt;property id=&quot;20148&quot; value=&quot;5&quot;/&gt;&lt;property id=&quot;20300&quot; value=&quot;Slide 15&quot;/&gt;&lt;property id=&quot;20307&quot; value=&quot;309&quot;/&gt;&lt;/object&gt;&lt;object type=&quot;3&quot; unique_id=&quot;10016&quot;&gt;&lt;property id=&quot;20148&quot; value=&quot;5&quot;/&gt;&lt;property id=&quot;20300&quot; value=&quot;Slide 14 - &amp;quot;Innovation of the EYZHN program &amp;quot;&quot;/&gt;&lt;property id=&quot;20307&quot; value=&quot;339&quot;/&gt;&lt;/object&gt;&lt;object type=&quot;3&quot; unique_id=&quot;10017&quot;&gt;&lt;property id=&quot;20148&quot; value=&quot;5&quot;/&gt;&lt;property id=&quot;20300&quot; value=&quot;Slide 16 - &amp;quot;Assessment&amp;quot;&quot;/&gt;&lt;property id=&quot;20307&quot; value=&quot;310&quot;/&gt;&lt;/object&gt;&lt;object type=&quot;3&quot; unique_id=&quot;10018&quot;&gt;&lt;property id=&quot;20148&quot; value=&quot;5&quot;/&gt;&lt;property id=&quot;20300&quot; value=&quot;Slide 17 - &amp;quot;Assessment &amp;quot;&quot;/&gt;&lt;property id=&quot;20307&quot; value=&quot;311&quot;/&gt;&lt;/object&gt;&lt;object type=&quot;3&quot; unique_id=&quot;10019&quot;&gt;&lt;property id=&quot;20148&quot; value=&quot;5&quot;/&gt;&lt;property id=&quot;20300&quot; value=&quot;Slide 18 - &amp;quot;Assessment &amp;quot;&quot;/&gt;&lt;property id=&quot;20307&quot; value=&quot;312&quot;/&gt;&lt;/object&gt;&lt;object type=&quot;3&quot; unique_id=&quot;10020&quot;&gt;&lt;property id=&quot;20148&quot; value=&quot;5&quot;/&gt;&lt;property id=&quot;20300&quot; value=&quot;Slide 19 - &amp;quot;1st stage: Measurements-Questionnaires &amp;quot;&quot;/&gt;&lt;property id=&quot;20307&quot; value=&quot;313&quot;/&gt;&lt;/object&gt;&lt;object type=&quot;3&quot; unique_id=&quot;10021&quot;&gt;&lt;property id=&quot;20148&quot; value=&quot;5&quot;/&gt;&lt;property id=&quot;20300&quot; value=&quot;Slide 20 - &amp;quot;Anthropometry &amp;quot;&quot;/&gt;&lt;property id=&quot;20307&quot; value=&quot;314&quot;/&gt;&lt;/object&gt;&lt;object type=&quot;3&quot; unique_id=&quot;10022&quot;&gt;&lt;property id=&quot;20148&quot; value=&quot;5&quot;/&gt;&lt;property id=&quot;20300&quot; value=&quot;Slide 21 - &amp;quot;Fitness assessment  &amp;quot;&quot;/&gt;&lt;property id=&quot;20307&quot; value=&quot;315&quot;/&gt;&lt;/object&gt;&lt;object type=&quot;3&quot; unique_id=&quot;10023&quot;&gt;&lt;property id=&quot;20148&quot; value=&quot;5&quot;/&gt;&lt;property id=&quot;20300&quot; value=&quot;Slide 22 - &amp;quot;Fitness assessment &amp;quot;&quot;/&gt;&lt;property id=&quot;20307&quot; value=&quot;316&quot;/&gt;&lt;/object&gt;&lt;object type=&quot;3&quot; unique_id=&quot;10024&quot;&gt;&lt;property id=&quot;20148&quot; value=&quot;5&quot;/&gt;&lt;property id=&quot;20300&quot; value=&quot;Slide 23 - &amp;quot;Nutrition &amp;amp; Physical activity Questionnaire &amp;quot;&quot;/&gt;&lt;property id=&quot;20307&quot; value=&quot;317&quot;/&gt;&lt;/object&gt;&lt;object type=&quot;3&quot; unique_id=&quot;10025&quot;&gt;&lt;property id=&quot;20148&quot; value=&quot;5&quot;/&gt;&lt;property id=&quot;20300&quot; value=&quot;Slide 24&quot;/&gt;&lt;property id=&quot;20307&quot; value=&quot;318&quot;/&gt;&lt;/object&gt;&lt;object type=&quot;3&quot; unique_id=&quot;10027&quot;&gt;&lt;property id=&quot;20148&quot; value=&quot;5&quot;/&gt;&lt;property id=&quot;20300&quot; value=&quot;Slide 25 - &amp;quot;Website : eyzin.minedu.gov.gr &amp;quot;&quot;/&gt;&lt;property id=&quot;20307&quot; value=&quot;320&quot;/&gt;&lt;/object&gt;&lt;object type=&quot;3&quot; unique_id=&quot;10028&quot;&gt;&lt;property id=&quot;20148&quot; value=&quot;5&quot;/&gt;&lt;property id=&quot;20300&quot; value=&quot;Slide 26 - &amp;quot;National media&amp;quot;&quot;/&gt;&lt;property id=&quot;20307&quot; value=&quot;321&quot;/&gt;&lt;/object&gt;&lt;object type=&quot;3&quot; unique_id=&quot;10029&quot;&gt;&lt;property id=&quot;20148&quot; value=&quot;5&quot;/&gt;&lt;property id=&quot;20300&quot; value=&quot;Slide 27 - &amp;quot;Newsletter &amp;quot;&quot;/&gt;&lt;property id=&quot;20307&quot; value=&quot;322&quot;/&gt;&lt;/object&gt;&lt;object type=&quot;3&quot; unique_id=&quot;10030&quot;&gt;&lt;property id=&quot;20148&quot; value=&quot;5&quot;/&gt;&lt;property id=&quot;20300&quot; value=&quot;Slide 28 - &amp;quot;e-Leaflets &amp;quot;&quot;/&gt;&lt;property id=&quot;20307&quot; value=&quot;323&quot;/&gt;&lt;/object&gt;&lt;object type=&quot;3&quot; unique_id=&quot;10031&quot;&gt;&lt;property id=&quot;20148&quot; value=&quot;5&quot;/&gt;&lt;property id=&quot;20300&quot; value=&quot;Slide 29 - &amp;quot;e-Learning&amp;quot;&quot;/&gt;&lt;property id=&quot;20307&quot; value=&quot;324&quot;/&gt;&lt;/object&gt;&lt;object type=&quot;3&quot; unique_id=&quot;10032&quot;&gt;&lt;property id=&quot;20148&quot; value=&quot;5&quot;/&gt;&lt;property id=&quot;20300&quot; value=&quot;Slide 30 - &amp;quot;e-Learning &amp;quot;&quot;/&gt;&lt;property id=&quot;20307&quot; value=&quot;325&quot;/&gt;&lt;/object&gt;&lt;object type=&quot;3&quot; unique_id=&quot;10033&quot;&gt;&lt;property id=&quot;20148&quot; value=&quot;5&quot;/&gt;&lt;property id=&quot;20300&quot; value=&quot;Slide 31 - &amp;quot;e-Presentations/Videos&amp;quot;&quot;/&gt;&lt;property id=&quot;20307&quot; value=&quot;326&quot;/&gt;&lt;/object&gt;&lt;object type=&quot;3&quot; unique_id=&quot;10034&quot;&gt;&lt;property id=&quot;20148&quot; value=&quot;5&quot;/&gt;&lt;property id=&quot;20300&quot; value=&quot;Slide 32 - &amp;quot;Interactive presentations&amp;quot;&quot;/&gt;&lt;property id=&quot;20307&quot; value=&quot;327&quot;/&gt;&lt;/object&gt;&lt;object type=&quot;3&quot; unique_id=&quot;10035&quot;&gt;&lt;property id=&quot;20148&quot; value=&quot;5&quot;/&gt;&lt;property id=&quot;20300&quot; value=&quot;Slide 33 - &amp;quot;e-Resources for Public Health Promotion&amp;quot;&quot;/&gt;&lt;property id=&quot;20307&quot; value=&quot;328&quot;/&gt;&lt;/object&gt;&lt;object type=&quot;3&quot; unique_id=&quot;10036&quot;&gt;&lt;property id=&quot;20148&quot; value=&quot;5&quot;/&gt;&lt;property id=&quot;20300&quot; value=&quot;Slide 34 - &amp;quot;EYZHN 2012-2015 -statistics&amp;quot;&quot;/&gt;&lt;property id=&quot;20307&quot; value=&quot;338&quot;/&gt;&lt;/object&gt;&lt;object type=&quot;3&quot; unique_id=&quot;10302&quot;&gt;&lt;property id=&quot;20148&quot; value=&quot;5&quot;/&gt;&lt;property id=&quot;20300&quot; value=&quot;Slide 2 - &amp;quot;“EY ZHN” = Well-being &amp;quot;&quot;/&gt;&lt;property id=&quot;20307&quot; value=&quot;340&quot;/&gt;&lt;/object&gt;&lt;object type=&quot;3&quot; unique_id=&quot;10837&quot;&gt;&lt;property id=&quot;20148&quot; value=&quot;5&quot;/&gt;&lt;property id=&quot;20300&quot; value=&quot;Slide 40 - &amp;quot;The EYZHN scientific team &amp;quot;&quot;/&gt;&lt;property id=&quot;20307&quot; value=&quot;341&quot;/&gt;&lt;/object&gt;&lt;object type=&quot;3&quot; unique_id=&quot;10838&quot;&gt;&lt;property id=&quot;20148&quot; value=&quot;5&quot;/&gt;&lt;property id=&quot;20300&quot; value=&quot;Slide 41&quot;/&gt;&lt;property id=&quot;20307&quot; value=&quot;342&quot;/&gt;&lt;/object&gt;&lt;object type=&quot;3&quot; unique_id=&quot;10979&quot;&gt;&lt;property id=&quot;20148&quot; value=&quot;5&quot;/&gt;&lt;property id=&quot;20300&quot; value=&quot;Slide 42&quot;/&gt;&lt;property id=&quot;20307&quot; value=&quot;344&quot;/&gt;&lt;/object&gt;&lt;object type=&quot;3&quot; unique_id=&quot;11347&quot;&gt;&lt;property id=&quot;20148&quot; value=&quot;5&quot;/&gt;&lt;property id=&quot;20300&quot; value=&quot;Slide 35 - &amp;quot;Assessment overall&amp;quot;&quot;/&gt;&lt;property id=&quot;20307&quot; value=&quot;345&quot;/&gt;&lt;/object&gt;&lt;object type=&quot;3&quot; unique_id=&quot;11348&quot;&gt;&lt;property id=&quot;20148&quot; value=&quot;5&quot;/&gt;&lt;property id=&quot;20300&quot; value=&quot;Slide 36 - &amp;quot;Education overall&amp;quot;&quot;/&gt;&lt;property id=&quot;20307&quot; value=&quot;346&quot;/&gt;&lt;/object&gt;&lt;object type=&quot;3&quot; unique_id=&quot;11530&quot;&gt;&lt;property id=&quot;20148&quot; value=&quot;5&quot;/&gt;&lt;property id=&quot;20300&quot; value=&quot;Slide 37 - &amp;quot;Education overall&amp;quot;&quot;/&gt;&lt;property id=&quot;20307&quot; value=&quot;347&quot;/&gt;&lt;/object&gt;&lt;object type=&quot;3&quot; unique_id=&quot;11531&quot;&gt;&lt;property id=&quot;20148&quot; value=&quot;5&quot;/&gt;&lt;property id=&quot;20300&quot; value=&quot;Slide 38 - &amp;quot;Intervention overall&amp;quot;&quot;/&gt;&lt;property id=&quot;20307&quot; value=&quot;348&quot;/&gt;&lt;/object&gt;&lt;object type=&quot;3&quot; unique_id=&quot;11669&quot;&gt;&lt;property id=&quot;20148&quot; value=&quot;5&quot;/&gt;&lt;property id=&quot;20300&quot; value=&quot;Slide 39 - &amp;quot;Program promotion&amp;quot;&quot;/&gt;&lt;property id=&quot;20307&quot; value=&quot;349&quot;/&gt;&lt;/object&gt;&lt;/object&gt;&lt;object type=&quot;8&quot; unique_id=&quot;1008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Εκπαίδευση 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0D82F2D07894AAAA635B01A2BD7F7" ma:contentTypeVersion="0" ma:contentTypeDescription="Create a new document." ma:contentTypeScope="" ma:versionID="f84d982e1fe28f6bcf117a5f39a8ef3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4b0eaa1e994b8737127d5469f4f17d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42B8EA-5B28-4D73-94AD-B080448EC2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1D40CC-6342-4122-AD46-A4CEA26C7F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1BC99BC-3A63-4255-9D4F-38C5B80A3193}">
  <ds:schemaRefs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743</Words>
  <Application>Microsoft Office PowerPoint</Application>
  <PresentationFormat>On-screen Show (4:3)</PresentationFormat>
  <Paragraphs>164</Paragraphs>
  <Slides>28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Εκπαίδευση 16x9</vt:lpstr>
      <vt:lpstr>Worksheet</vt:lpstr>
      <vt:lpstr>E.Y.ZH.N. National Action for Health in  Primary &amp; Secondary Education</vt:lpstr>
      <vt:lpstr>The problem…</vt:lpstr>
      <vt:lpstr>Slide 3</vt:lpstr>
      <vt:lpstr>Prevalence (%) of overweight among children aged 7-11 years across Europe (IOTF)</vt:lpstr>
      <vt:lpstr>What is the EYZHN program? </vt:lpstr>
      <vt:lpstr>Specific Goals </vt:lpstr>
      <vt:lpstr>Assessment</vt:lpstr>
      <vt:lpstr>1st stage: Measurements-Questionnaires </vt:lpstr>
      <vt:lpstr>Anthropometry </vt:lpstr>
      <vt:lpstr>Fitness assessment  </vt:lpstr>
      <vt:lpstr>Fitness assessment </vt:lpstr>
      <vt:lpstr>Nutrition &amp; Physical activity Questionnaire </vt:lpstr>
      <vt:lpstr>Slide 13</vt:lpstr>
      <vt:lpstr>ACTIONS OF EYZHN</vt:lpstr>
      <vt:lpstr>EYZHN 2012-2016 - statistics</vt:lpstr>
      <vt:lpstr>Assessment overall</vt:lpstr>
      <vt:lpstr>Results</vt:lpstr>
      <vt:lpstr>Slide 18</vt:lpstr>
      <vt:lpstr>Slide 19</vt:lpstr>
      <vt:lpstr>Slide 20</vt:lpstr>
      <vt:lpstr>GREECE, 2012-2016  8-18 yrs</vt:lpstr>
      <vt:lpstr>Slide 22</vt:lpstr>
      <vt:lpstr>Slide 23</vt:lpstr>
      <vt:lpstr>Slide 24</vt:lpstr>
      <vt:lpstr>Inform and empower families </vt:lpstr>
      <vt:lpstr>Website : eyzin.minedu.gov.gr </vt:lpstr>
      <vt:lpstr>Slide 27</vt:lpstr>
      <vt:lpstr>In Summary, Mediterranean Diet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2012-09-21T18:31:34Z</dcterms:created>
  <dcterms:modified xsi:type="dcterms:W3CDTF">2017-05-09T13:35:54Z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0x01010080A0D82F2D07894AAAA635B01A2BD7F7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