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1"/>
    <p:sldMasterId id="2147483672" r:id="rId2"/>
    <p:sldMasterId id="2147483733" r:id="rId3"/>
  </p:sldMasterIdLst>
  <p:notesMasterIdLst>
    <p:notesMasterId r:id="rId43"/>
  </p:notesMasterIdLst>
  <p:handoutMasterIdLst>
    <p:handoutMasterId r:id="rId44"/>
  </p:handoutMasterIdLst>
  <p:sldIdLst>
    <p:sldId id="256" r:id="rId4"/>
    <p:sldId id="426" r:id="rId5"/>
    <p:sldId id="418" r:id="rId6"/>
    <p:sldId id="322" r:id="rId7"/>
    <p:sldId id="376" r:id="rId8"/>
    <p:sldId id="416" r:id="rId9"/>
    <p:sldId id="379" r:id="rId10"/>
    <p:sldId id="383" r:id="rId11"/>
    <p:sldId id="380" r:id="rId12"/>
    <p:sldId id="384" r:id="rId13"/>
    <p:sldId id="386" r:id="rId14"/>
    <p:sldId id="381" r:id="rId15"/>
    <p:sldId id="415" r:id="rId16"/>
    <p:sldId id="392" r:id="rId17"/>
    <p:sldId id="393" r:id="rId18"/>
    <p:sldId id="394" r:id="rId19"/>
    <p:sldId id="395" r:id="rId20"/>
    <p:sldId id="396" r:id="rId21"/>
    <p:sldId id="388" r:id="rId22"/>
    <p:sldId id="387" r:id="rId23"/>
    <p:sldId id="408" r:id="rId24"/>
    <p:sldId id="409" r:id="rId25"/>
    <p:sldId id="411" r:id="rId26"/>
    <p:sldId id="427" r:id="rId27"/>
    <p:sldId id="403" r:id="rId28"/>
    <p:sldId id="406" r:id="rId29"/>
    <p:sldId id="407" r:id="rId30"/>
    <p:sldId id="412" r:id="rId31"/>
    <p:sldId id="414" r:id="rId32"/>
    <p:sldId id="390" r:id="rId33"/>
    <p:sldId id="391" r:id="rId34"/>
    <p:sldId id="356" r:id="rId35"/>
    <p:sldId id="419" r:id="rId36"/>
    <p:sldId id="420" r:id="rId37"/>
    <p:sldId id="421" r:id="rId38"/>
    <p:sldId id="422" r:id="rId39"/>
    <p:sldId id="423" r:id="rId40"/>
    <p:sldId id="424" r:id="rId41"/>
    <p:sldId id="425" r:id="rId42"/>
  </p:sldIdLst>
  <p:sldSz cx="9144000" cy="6858000" type="screen4x3"/>
  <p:notesSz cx="6742113" cy="9872663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63F"/>
    <a:srgbClr val="F8F8F8"/>
    <a:srgbClr val="FF9900"/>
    <a:srgbClr val="0075F6"/>
    <a:srgbClr val="000000"/>
    <a:srgbClr val="FF9933"/>
    <a:srgbClr val="FFCC00"/>
    <a:srgbClr val="FF00FF"/>
    <a:srgbClr val="00CC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799"/>
  </p:normalViewPr>
  <p:slideViewPr>
    <p:cSldViewPr snapToGrid="0" snapToObjects="1">
      <p:cViewPr varScale="1">
        <p:scale>
          <a:sx n="96" d="100"/>
          <a:sy n="96" d="100"/>
        </p:scale>
        <p:origin x="120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4DB44-8318-4D4B-A31D-C4D63F772ACF}" type="datetimeFigureOut">
              <a:rPr lang="fi-FI" smtClean="0"/>
              <a:pPr/>
              <a:t>17.5.2019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1F986-3D21-744C-B29A-EF5715DA12C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78860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C4C18A-DE29-3744-A6F5-E9453D76A132}" type="datetimeFigureOut">
              <a:rPr lang="fi-FI" smtClean="0"/>
              <a:pPr/>
              <a:t>17.5.2019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48225D-FEDE-FA47-A1F1-95B654695E9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766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708375" y="2403286"/>
            <a:ext cx="5727252" cy="1906777"/>
          </a:xfrm>
          <a:effectLst/>
        </p:spPr>
        <p:txBody>
          <a:bodyPr anchor="b">
            <a:noAutofit/>
          </a:bodyPr>
          <a:lstStyle>
            <a:lvl1pPr algn="ctr">
              <a:defRPr sz="4000" b="1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708374" y="4539932"/>
            <a:ext cx="5727252" cy="875930"/>
          </a:xfrm>
          <a:effectLst/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rgbClr val="C7C9C8"/>
                </a:solidFill>
                <a:latin typeface="Helvetic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360" y="1045883"/>
            <a:ext cx="2047442" cy="1332265"/>
          </a:xfrm>
          <a:prstGeom prst="rect">
            <a:avLst/>
          </a:prstGeom>
        </p:spPr>
      </p:pic>
      <p:sp>
        <p:nvSpPr>
          <p:cNvPr id="13" name="Suorakulmio 12"/>
          <p:cNvSpPr/>
          <p:nvPr userDrawn="1"/>
        </p:nvSpPr>
        <p:spPr>
          <a:xfrm>
            <a:off x="0" y="6693646"/>
            <a:ext cx="9144000" cy="17048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FF0000"/>
              </a:solidFill>
              <a:latin typeface="Helvetica" pitchFamily="34" charset="0"/>
            </a:endParaRPr>
          </a:p>
        </p:txBody>
      </p:sp>
      <p:sp>
        <p:nvSpPr>
          <p:cNvPr id="1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424451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chemeClr val="accent1"/>
                </a:solidFill>
              </a:rPr>
              <a:t>JYU. Since 1863. Bottas</a:t>
            </a:r>
            <a:endParaRPr lang="fi-FI" b="1" dirty="0"/>
          </a:p>
        </p:txBody>
      </p:sp>
      <p:sp>
        <p:nvSpPr>
          <p:cNvPr id="1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424451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7" name="Suora yhdysviiva 16"/>
          <p:cNvCxnSpPr/>
          <p:nvPr userDrawn="1"/>
        </p:nvCxnSpPr>
        <p:spPr>
          <a:xfrm>
            <a:off x="8503899" y="6424451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uora yhdysviiva 17"/>
          <p:cNvCxnSpPr/>
          <p:nvPr userDrawn="1"/>
        </p:nvCxnSpPr>
        <p:spPr>
          <a:xfrm>
            <a:off x="7552916" y="6424451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424380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5C8CDE9D-6932-4FDB-AE25-147529A37FED}" type="datetime1">
              <a:rPr lang="fi-FI" smtClean="0"/>
              <a:t>17.5.2019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0111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9" name="Suora yhdysviiva 8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7FAD850F-7EE3-408B-AA76-6FAD824EDC4C}" type="datetime1">
              <a:rPr lang="fi-FI" smtClean="0"/>
              <a:t>17.5.2019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2733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6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341344"/>
            <a:ext cx="3008313" cy="1162050"/>
          </a:xfrm>
        </p:spPr>
        <p:txBody>
          <a:bodyPr anchor="b">
            <a:normAutofit/>
          </a:bodyPr>
          <a:lstStyle>
            <a:lvl1pPr algn="l">
              <a:defRPr sz="2400" b="1"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1341344"/>
            <a:ext cx="5111750" cy="5001185"/>
          </a:xfrm>
        </p:spPr>
        <p:txBody>
          <a:bodyPr>
            <a:normAutofit/>
          </a:bodyPr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2503394"/>
            <a:ext cx="3008313" cy="3839135"/>
          </a:xfrm>
        </p:spPr>
        <p:txBody>
          <a:bodyPr/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2" name="Suora yhdysviiva 11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E83C9A45-DED0-4625-A57A-A4C2C9D0A279}" type="datetime1">
              <a:rPr lang="fi-FI" smtClean="0"/>
              <a:t>17.5.2019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7054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400" b="1"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Helvetica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9" name="Suora yhdysviiva 8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C4FAE870-6708-4110-B10E-BA52F852C4C6}" type="datetime1">
              <a:rPr lang="fi-FI" smtClean="0"/>
              <a:t>17.5.2019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7522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7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3" name="Suora yhdysviiva 12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021FBA4-9C9C-4124-972F-3195ED54AA2C}" type="datetime1">
              <a:rPr lang="fi-FI" smtClean="0"/>
              <a:t>17.5.2019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6268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 baseline="0"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fi-FI" noProof="0"/>
              <a:t>Muokkaa tekstin perustyylejä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8162C8F-18F2-49BD-A6BD-B13A012BBB6F}" type="datetime1">
              <a:rPr lang="fi-FI" smtClean="0"/>
              <a:pPr/>
              <a:t>17.5.2019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A60BA0E-20D0-4E7C-B286-26C960A6788F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916454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5753100" y="274638"/>
            <a:ext cx="2057400" cy="5851525"/>
          </a:xfrm>
        </p:spPr>
        <p:txBody>
          <a:bodyPr vert="eaVert"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143500" cy="5851525"/>
          </a:xfrm>
        </p:spPr>
        <p:txBody>
          <a:bodyPr vert="eaVert"/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3" name="Suora yhdysviiva 12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uorakulmio 14"/>
          <p:cNvSpPr/>
          <p:nvPr userDrawn="1"/>
        </p:nvSpPr>
        <p:spPr>
          <a:xfrm rot="5400000">
            <a:off x="8248258" y="142284"/>
            <a:ext cx="763388" cy="102809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pic>
        <p:nvPicPr>
          <p:cNvPr id="16" name="Kuva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448116" y="288127"/>
            <a:ext cx="323551" cy="736410"/>
          </a:xfrm>
          <a:prstGeom prst="rect">
            <a:avLst/>
          </a:prstGeom>
        </p:spPr>
      </p:pic>
      <p:sp>
        <p:nvSpPr>
          <p:cNvPr id="17" name="Päivämäärän paikkamerkki 3"/>
          <p:cNvSpPr>
            <a:spLocks noGrp="1"/>
          </p:cNvSpPr>
          <p:nvPr userDrawn="1"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7F94828-22B4-48E6-B34D-EA38EAC32EA8}" type="datetime1">
              <a:rPr lang="fi-FI" smtClean="0"/>
              <a:t>17.5.2019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5545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3945499" y="0"/>
            <a:ext cx="5198502" cy="6540500"/>
          </a:xfrm>
          <a:custGeom>
            <a:avLst/>
            <a:gdLst>
              <a:gd name="connsiteX0" fmla="*/ 0 w 5198502"/>
              <a:gd name="connsiteY0" fmla="*/ 0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0 w 5198502"/>
              <a:gd name="connsiteY4" fmla="*/ 0 h 6540500"/>
              <a:gd name="connsiteX0" fmla="*/ 2422782 w 5198502"/>
              <a:gd name="connsiteY0" fmla="*/ 18496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22782 w 5198502"/>
              <a:gd name="connsiteY4" fmla="*/ 18496 h 6540500"/>
              <a:gd name="connsiteX0" fmla="*/ 2694035 w 5198502"/>
              <a:gd name="connsiteY0" fmla="*/ 0 h 6583656"/>
              <a:gd name="connsiteX1" fmla="*/ 5198502 w 5198502"/>
              <a:gd name="connsiteY1" fmla="*/ 43156 h 6583656"/>
              <a:gd name="connsiteX2" fmla="*/ 5198502 w 5198502"/>
              <a:gd name="connsiteY2" fmla="*/ 6583656 h 6583656"/>
              <a:gd name="connsiteX3" fmla="*/ 0 w 5198502"/>
              <a:gd name="connsiteY3" fmla="*/ 6583656 h 6583656"/>
              <a:gd name="connsiteX4" fmla="*/ 2694035 w 5198502"/>
              <a:gd name="connsiteY4" fmla="*/ 0 h 6583656"/>
              <a:gd name="connsiteX0" fmla="*/ 2435112 w 5198502"/>
              <a:gd name="connsiteY0" fmla="*/ 36991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35112 w 5198502"/>
              <a:gd name="connsiteY4" fmla="*/ 36991 h 6540500"/>
              <a:gd name="connsiteX0" fmla="*/ 2428947 w 5198502"/>
              <a:gd name="connsiteY0" fmla="*/ 6165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28947 w 5198502"/>
              <a:gd name="connsiteY4" fmla="*/ 6165 h 654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98502" h="6540500">
                <a:moveTo>
                  <a:pt x="2428947" y="6165"/>
                </a:moveTo>
                <a:lnTo>
                  <a:pt x="5198502" y="0"/>
                </a:lnTo>
                <a:lnTo>
                  <a:pt x="5198502" y="6540500"/>
                </a:lnTo>
                <a:lnTo>
                  <a:pt x="0" y="6540500"/>
                </a:lnTo>
                <a:lnTo>
                  <a:pt x="2428947" y="6165"/>
                </a:lnTo>
                <a:close/>
              </a:path>
            </a:pathLst>
          </a:custGeom>
          <a:solidFill>
            <a:schemeClr val="accent5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  <a:latin typeface="Helvetica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7" name="Suorakulmio 6"/>
          <p:cNvSpPr/>
          <p:nvPr userDrawn="1"/>
        </p:nvSpPr>
        <p:spPr>
          <a:xfrm>
            <a:off x="0" y="0"/>
            <a:ext cx="6375120" cy="6864136"/>
          </a:xfrm>
          <a:custGeom>
            <a:avLst/>
            <a:gdLst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6553200 w 6553200"/>
              <a:gd name="connsiteY2" fmla="*/ 6858000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3737066 w 6553200"/>
              <a:gd name="connsiteY2" fmla="*/ 6858000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3914992 w 6553200"/>
              <a:gd name="connsiteY2" fmla="*/ 6839594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64136"/>
              <a:gd name="connsiteX1" fmla="*/ 6553200 w 6553200"/>
              <a:gd name="connsiteY1" fmla="*/ 0 h 6864136"/>
              <a:gd name="connsiteX2" fmla="*/ 3921127 w 6553200"/>
              <a:gd name="connsiteY2" fmla="*/ 6864136 h 6864136"/>
              <a:gd name="connsiteX3" fmla="*/ 0 w 6553200"/>
              <a:gd name="connsiteY3" fmla="*/ 6858000 h 6864136"/>
              <a:gd name="connsiteX4" fmla="*/ 0 w 6553200"/>
              <a:gd name="connsiteY4" fmla="*/ 0 h 686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53200" h="6864136">
                <a:moveTo>
                  <a:pt x="0" y="0"/>
                </a:moveTo>
                <a:lnTo>
                  <a:pt x="6553200" y="0"/>
                </a:lnTo>
                <a:lnTo>
                  <a:pt x="3921127" y="6864136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2"/>
              </a:solidFill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1516842"/>
            <a:ext cx="4741260" cy="1589105"/>
          </a:xfrm>
        </p:spPr>
        <p:txBody>
          <a:bodyPr/>
          <a:lstStyle>
            <a:lvl1pPr algn="l">
              <a:defRPr b="1" i="0">
                <a:solidFill>
                  <a:schemeClr val="tx2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382046"/>
            <a:ext cx="3620636" cy="29234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2"/>
                </a:solidFill>
                <a:latin typeface="Helvetica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8" name="Suorakulmio 7"/>
          <p:cNvSpPr/>
          <p:nvPr userDrawn="1"/>
        </p:nvSpPr>
        <p:spPr>
          <a:xfrm>
            <a:off x="-1" y="6540486"/>
            <a:ext cx="9144000" cy="3236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C05E4ED-A37A-4345-8BEE-70D70D0AFC00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6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chemeClr val="accent1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 userDrawn="1"/>
        </p:nvGrpSpPr>
        <p:grpSpPr>
          <a:xfrm>
            <a:off x="457201" y="0"/>
            <a:ext cx="763388" cy="1028096"/>
            <a:chOff x="457200" y="0"/>
            <a:chExt cx="763388" cy="1028096"/>
          </a:xfrm>
        </p:grpSpPr>
        <p:sp>
          <p:nvSpPr>
            <p:cNvPr id="20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1" name="Kuva 2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90906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3473450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473450">
                <a:moveTo>
                  <a:pt x="0" y="0"/>
                </a:moveTo>
                <a:lnTo>
                  <a:pt x="460678" y="2505"/>
                </a:lnTo>
                <a:cubicBezTo>
                  <a:pt x="467258" y="181367"/>
                  <a:pt x="460712" y="888442"/>
                  <a:pt x="463631" y="1023384"/>
                </a:cubicBezTo>
                <a:lnTo>
                  <a:pt x="1217523" y="1024449"/>
                </a:lnTo>
                <a:cubicBezTo>
                  <a:pt x="1217622" y="1021952"/>
                  <a:pt x="1212357" y="439565"/>
                  <a:pt x="1213464" y="1935"/>
                </a:cubicBezTo>
                <a:lnTo>
                  <a:pt x="9144000" y="0"/>
                </a:lnTo>
                <a:lnTo>
                  <a:pt x="9144000" y="3473450"/>
                </a:lnTo>
                <a:lnTo>
                  <a:pt x="4776273" y="3473378"/>
                </a:lnTo>
                <a:lnTo>
                  <a:pt x="4776273" y="2723070"/>
                </a:lnTo>
                <a:lnTo>
                  <a:pt x="424558" y="2719410"/>
                </a:lnTo>
                <a:lnTo>
                  <a:pt x="428218" y="3473378"/>
                </a:lnTo>
                <a:lnTo>
                  <a:pt x="0" y="3473450"/>
                </a:lnTo>
                <a:lnTo>
                  <a:pt x="0" y="0"/>
                </a:ln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13" name="Suorakulmio 12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1" name="Suorakulmio 10"/>
          <p:cNvSpPr/>
          <p:nvPr userDrawn="1"/>
        </p:nvSpPr>
        <p:spPr>
          <a:xfrm>
            <a:off x="425824" y="2719294"/>
            <a:ext cx="4347882" cy="2099235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1764" y="3227296"/>
            <a:ext cx="3541059" cy="1763058"/>
          </a:xfrm>
        </p:spPr>
        <p:txBody>
          <a:bodyPr anchor="t">
            <a:normAutofit/>
          </a:bodyPr>
          <a:lstStyle>
            <a:lvl1pPr algn="l">
              <a:defRPr sz="3600" b="1" cap="none"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21764" y="5162831"/>
            <a:ext cx="3541059" cy="1142345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  <a:latin typeface="Helvetica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smtClean="0">
                <a:solidFill>
                  <a:schemeClr val="accent1"/>
                </a:solidFill>
              </a:rPr>
              <a:t>JYU. Since 1863. Bottas</a:t>
            </a:r>
            <a:endParaRPr lang="fi-FI" dirty="0" smtClean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Sisällön paikkamerkki 2"/>
          <p:cNvSpPr>
            <a:spLocks noGrp="1"/>
          </p:cNvSpPr>
          <p:nvPr>
            <p:ph sz="half" idx="11"/>
          </p:nvPr>
        </p:nvSpPr>
        <p:spPr>
          <a:xfrm>
            <a:off x="4908176" y="3937000"/>
            <a:ext cx="3904130" cy="2368176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DB910B11-BE91-41A0-8D43-3F616F27E596}" type="datetime1">
              <a:rPr lang="fi-FI" smtClean="0"/>
              <a:t>17.5.2019</a:t>
            </a:fld>
            <a:endParaRPr lang="fi-FI" dirty="0"/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457201" y="0"/>
            <a:ext cx="763388" cy="1028096"/>
            <a:chOff x="457200" y="0"/>
            <a:chExt cx="763388" cy="1028096"/>
          </a:xfrm>
        </p:grpSpPr>
        <p:sp>
          <p:nvSpPr>
            <p:cNvPr id="23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4" name="Kuva 2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62793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orakulmio 6"/>
          <p:cNvSpPr/>
          <p:nvPr userDrawn="1"/>
        </p:nvSpPr>
        <p:spPr>
          <a:xfrm>
            <a:off x="0" y="3877234"/>
            <a:ext cx="9144000" cy="2980766"/>
          </a:xfrm>
          <a:prstGeom prst="rect">
            <a:avLst/>
          </a:prstGeom>
          <a:solidFill>
            <a:srgbClr val="F156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-2" y="-1"/>
            <a:ext cx="9144001" cy="3769783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363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991824 w 9144000"/>
              <a:gd name="connsiteY9" fmla="*/ 31427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1008757 w 9144000"/>
              <a:gd name="connsiteY9" fmla="*/ 31512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473450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769783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638684 h 3769783"/>
              <a:gd name="connsiteX8" fmla="*/ 0 w 9144000"/>
              <a:gd name="connsiteY8" fmla="*/ 0 h 3769783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763813 h 3769783"/>
              <a:gd name="connsiteX8" fmla="*/ 0 w 9144000"/>
              <a:gd name="connsiteY8" fmla="*/ 0 h 3769783"/>
              <a:gd name="connsiteX0" fmla="*/ 1 w 9144001"/>
              <a:gd name="connsiteY0" fmla="*/ 0 h 3769783"/>
              <a:gd name="connsiteX1" fmla="*/ 460679 w 9144001"/>
              <a:gd name="connsiteY1" fmla="*/ 2505 h 3769783"/>
              <a:gd name="connsiteX2" fmla="*/ 463632 w 9144001"/>
              <a:gd name="connsiteY2" fmla="*/ 1023384 h 3769783"/>
              <a:gd name="connsiteX3" fmla="*/ 1217524 w 9144001"/>
              <a:gd name="connsiteY3" fmla="*/ 1024449 h 3769783"/>
              <a:gd name="connsiteX4" fmla="*/ 1213465 w 9144001"/>
              <a:gd name="connsiteY4" fmla="*/ 1935 h 3769783"/>
              <a:gd name="connsiteX5" fmla="*/ 9144001 w 9144001"/>
              <a:gd name="connsiteY5" fmla="*/ 0 h 3769783"/>
              <a:gd name="connsiteX6" fmla="*/ 9144001 w 9144001"/>
              <a:gd name="connsiteY6" fmla="*/ 3769783 h 3769783"/>
              <a:gd name="connsiteX7" fmla="*/ 0 w 9144001"/>
              <a:gd name="connsiteY7" fmla="*/ 3768626 h 3769783"/>
              <a:gd name="connsiteX8" fmla="*/ 1 w 9144001"/>
              <a:gd name="connsiteY8" fmla="*/ 0 h 376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1" h="3769783">
                <a:moveTo>
                  <a:pt x="1" y="0"/>
                </a:moveTo>
                <a:lnTo>
                  <a:pt x="460679" y="2505"/>
                </a:lnTo>
                <a:cubicBezTo>
                  <a:pt x="467259" y="181367"/>
                  <a:pt x="460713" y="888442"/>
                  <a:pt x="463632" y="1023384"/>
                </a:cubicBezTo>
                <a:lnTo>
                  <a:pt x="1217524" y="1024449"/>
                </a:lnTo>
                <a:cubicBezTo>
                  <a:pt x="1217623" y="1021952"/>
                  <a:pt x="1212358" y="439565"/>
                  <a:pt x="1213465" y="1935"/>
                </a:cubicBezTo>
                <a:lnTo>
                  <a:pt x="9144001" y="0"/>
                </a:lnTo>
                <a:lnTo>
                  <a:pt x="9144001" y="3769783"/>
                </a:lnTo>
                <a:lnTo>
                  <a:pt x="0" y="3768626"/>
                </a:lnTo>
                <a:cubicBezTo>
                  <a:pt x="0" y="2512417"/>
                  <a:pt x="1" y="1256209"/>
                  <a:pt x="1" y="0"/>
                </a:cubicBez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002957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D5744064-72D6-4918-A9F5-573588F42CF6}" type="datetime1">
              <a:rPr lang="fi-FI" smtClean="0"/>
              <a:t>17.5.2019</a:t>
            </a:fld>
            <a:endParaRPr lang="fi-FI" dirty="0"/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457201" y="0"/>
            <a:ext cx="763388" cy="1028096"/>
            <a:chOff x="457201" y="0"/>
            <a:chExt cx="763388" cy="1028096"/>
          </a:xfrm>
        </p:grpSpPr>
        <p:sp>
          <p:nvSpPr>
            <p:cNvPr id="19" name="Suorakulmio 18"/>
            <p:cNvSpPr/>
            <p:nvPr userDrawn="1"/>
          </p:nvSpPr>
          <p:spPr>
            <a:xfrm>
              <a:off x="457201" y="0"/>
              <a:ext cx="763388" cy="10280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0" name="Kuva 19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8" y="165903"/>
              <a:ext cx="323551" cy="736410"/>
            </a:xfrm>
            <a:prstGeom prst="rect">
              <a:avLst/>
            </a:prstGeom>
          </p:spPr>
        </p:pic>
      </p:grpSp>
      <p:sp>
        <p:nvSpPr>
          <p:cNvPr id="26" name="Otsikko 1"/>
          <p:cNvSpPr>
            <a:spLocks noGrp="1"/>
          </p:cNvSpPr>
          <p:nvPr>
            <p:ph type="title"/>
          </p:nvPr>
        </p:nvSpPr>
        <p:spPr>
          <a:xfrm>
            <a:off x="722313" y="4085663"/>
            <a:ext cx="7772400" cy="1043773"/>
          </a:xfrm>
        </p:spPr>
        <p:txBody>
          <a:bodyPr anchor="t">
            <a:normAutofit/>
          </a:bodyPr>
          <a:lstStyle>
            <a:lvl1pPr algn="l">
              <a:defRPr sz="3600" b="1" cap="none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27" name="Suorakulmio 7"/>
          <p:cNvSpPr/>
          <p:nvPr userDrawn="1"/>
        </p:nvSpPr>
        <p:spPr>
          <a:xfrm>
            <a:off x="0" y="3764582"/>
            <a:ext cx="9144000" cy="112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28" name="Tekstin paikkamerkki 2"/>
          <p:cNvSpPr>
            <a:spLocks noGrp="1"/>
          </p:cNvSpPr>
          <p:nvPr>
            <p:ph idx="13" hasCustomPrompt="1"/>
          </p:nvPr>
        </p:nvSpPr>
        <p:spPr>
          <a:xfrm>
            <a:off x="722312" y="5314392"/>
            <a:ext cx="7842663" cy="1177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buClr>
                <a:schemeClr val="bg1"/>
              </a:buClr>
              <a:defRPr sz="2000" b="1">
                <a:solidFill>
                  <a:schemeClr val="bg1"/>
                </a:solidFill>
                <a:latin typeface="Helvetica" pitchFamily="34" charset="0"/>
              </a:defRPr>
            </a:lvl1pPr>
            <a:lvl2pPr>
              <a:defRPr sz="18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400" b="1">
                <a:solidFill>
                  <a:schemeClr val="bg1"/>
                </a:solidFill>
              </a:defRPr>
            </a:lvl4pPr>
            <a:lvl5pPr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orakulmio 6"/>
          <p:cNvSpPr/>
          <p:nvPr userDrawn="1"/>
        </p:nvSpPr>
        <p:spPr>
          <a:xfrm>
            <a:off x="0" y="3877234"/>
            <a:ext cx="9144000" cy="298076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-2" y="-1"/>
            <a:ext cx="9144001" cy="3769783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363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991824 w 9144000"/>
              <a:gd name="connsiteY9" fmla="*/ 31427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1008757 w 9144000"/>
              <a:gd name="connsiteY9" fmla="*/ 31512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473450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769783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638684 h 3769783"/>
              <a:gd name="connsiteX8" fmla="*/ 0 w 9144000"/>
              <a:gd name="connsiteY8" fmla="*/ 0 h 3769783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763813 h 3769783"/>
              <a:gd name="connsiteX8" fmla="*/ 0 w 9144000"/>
              <a:gd name="connsiteY8" fmla="*/ 0 h 3769783"/>
              <a:gd name="connsiteX0" fmla="*/ 1 w 9144001"/>
              <a:gd name="connsiteY0" fmla="*/ 0 h 3769783"/>
              <a:gd name="connsiteX1" fmla="*/ 460679 w 9144001"/>
              <a:gd name="connsiteY1" fmla="*/ 2505 h 3769783"/>
              <a:gd name="connsiteX2" fmla="*/ 463632 w 9144001"/>
              <a:gd name="connsiteY2" fmla="*/ 1023384 h 3769783"/>
              <a:gd name="connsiteX3" fmla="*/ 1217524 w 9144001"/>
              <a:gd name="connsiteY3" fmla="*/ 1024449 h 3769783"/>
              <a:gd name="connsiteX4" fmla="*/ 1213465 w 9144001"/>
              <a:gd name="connsiteY4" fmla="*/ 1935 h 3769783"/>
              <a:gd name="connsiteX5" fmla="*/ 9144001 w 9144001"/>
              <a:gd name="connsiteY5" fmla="*/ 0 h 3769783"/>
              <a:gd name="connsiteX6" fmla="*/ 9144001 w 9144001"/>
              <a:gd name="connsiteY6" fmla="*/ 3769783 h 3769783"/>
              <a:gd name="connsiteX7" fmla="*/ 0 w 9144001"/>
              <a:gd name="connsiteY7" fmla="*/ 3768626 h 3769783"/>
              <a:gd name="connsiteX8" fmla="*/ 1 w 9144001"/>
              <a:gd name="connsiteY8" fmla="*/ 0 h 376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1" h="3769783">
                <a:moveTo>
                  <a:pt x="1" y="0"/>
                </a:moveTo>
                <a:lnTo>
                  <a:pt x="460679" y="2505"/>
                </a:lnTo>
                <a:cubicBezTo>
                  <a:pt x="467259" y="181367"/>
                  <a:pt x="460713" y="888442"/>
                  <a:pt x="463632" y="1023384"/>
                </a:cubicBezTo>
                <a:lnTo>
                  <a:pt x="1217524" y="1024449"/>
                </a:lnTo>
                <a:cubicBezTo>
                  <a:pt x="1217623" y="1021952"/>
                  <a:pt x="1212358" y="439565"/>
                  <a:pt x="1213465" y="1935"/>
                </a:cubicBezTo>
                <a:lnTo>
                  <a:pt x="9144001" y="0"/>
                </a:lnTo>
                <a:lnTo>
                  <a:pt x="9144001" y="3769783"/>
                </a:lnTo>
                <a:lnTo>
                  <a:pt x="0" y="3768626"/>
                </a:lnTo>
                <a:cubicBezTo>
                  <a:pt x="0" y="2512417"/>
                  <a:pt x="1" y="1256209"/>
                  <a:pt x="1" y="0"/>
                </a:cubicBez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90D1D53C-908F-495F-96C4-E57ECA884E47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26" name="Otsikko 1"/>
          <p:cNvSpPr>
            <a:spLocks noGrp="1"/>
          </p:cNvSpPr>
          <p:nvPr>
            <p:ph type="title"/>
          </p:nvPr>
        </p:nvSpPr>
        <p:spPr>
          <a:xfrm>
            <a:off x="722313" y="4085663"/>
            <a:ext cx="7772400" cy="1043773"/>
          </a:xfrm>
        </p:spPr>
        <p:txBody>
          <a:bodyPr anchor="t">
            <a:normAutofit/>
          </a:bodyPr>
          <a:lstStyle>
            <a:lvl1pPr algn="l">
              <a:defRPr sz="3600" b="1" cap="none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27" name="Suorakulmio 7"/>
          <p:cNvSpPr/>
          <p:nvPr userDrawn="1"/>
        </p:nvSpPr>
        <p:spPr>
          <a:xfrm>
            <a:off x="0" y="3764582"/>
            <a:ext cx="9144000" cy="11265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28" name="Tekstin paikkamerkki 2"/>
          <p:cNvSpPr>
            <a:spLocks noGrp="1"/>
          </p:cNvSpPr>
          <p:nvPr>
            <p:ph idx="13" hasCustomPrompt="1"/>
          </p:nvPr>
        </p:nvSpPr>
        <p:spPr>
          <a:xfrm>
            <a:off x="722312" y="5314392"/>
            <a:ext cx="7842663" cy="1177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buClr>
                <a:schemeClr val="bg1"/>
              </a:buClr>
              <a:defRPr sz="2000" b="1">
                <a:solidFill>
                  <a:schemeClr val="bg1"/>
                </a:solidFill>
                <a:latin typeface="Helvetica" pitchFamily="34" charset="0"/>
              </a:defRPr>
            </a:lvl1pPr>
            <a:lvl2pPr>
              <a:defRPr sz="18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400" b="1">
                <a:solidFill>
                  <a:schemeClr val="bg1"/>
                </a:solidFill>
              </a:defRPr>
            </a:lvl4pPr>
            <a:lvl5pPr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457201" y="0"/>
            <a:ext cx="763388" cy="1028096"/>
            <a:chOff x="457200" y="0"/>
            <a:chExt cx="763388" cy="1028096"/>
          </a:xfrm>
        </p:grpSpPr>
        <p:sp>
          <p:nvSpPr>
            <p:cNvPr id="22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3" name="Kuva 2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/>
          <p:cNvSpPr>
            <a:spLocks noGrp="1"/>
          </p:cNvSpPr>
          <p:nvPr>
            <p:ph type="title"/>
          </p:nvPr>
        </p:nvSpPr>
        <p:spPr>
          <a:xfrm>
            <a:off x="457200" y="637578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13" name="Tekstin paikkamerkki 2"/>
          <p:cNvSpPr>
            <a:spLocks noGrp="1"/>
          </p:cNvSpPr>
          <p:nvPr>
            <p:ph idx="1"/>
          </p:nvPr>
        </p:nvSpPr>
        <p:spPr>
          <a:xfrm>
            <a:off x="457200" y="1844699"/>
            <a:ext cx="8229600" cy="4557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61F19916-D6CC-4F4A-B091-44C2C56618F6}" type="datetime1">
              <a:rPr lang="fi-FI" smtClean="0"/>
              <a:t>17.5.2019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86789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844698"/>
            <a:ext cx="4038600" cy="4557157"/>
          </a:xfrm>
        </p:spPr>
        <p:txBody>
          <a:bodyPr/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844698"/>
            <a:ext cx="4038600" cy="4557157"/>
          </a:xfrm>
        </p:spPr>
        <p:txBody>
          <a:bodyPr/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2" name="Suora yhdysviiva 11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4AA2C0EA-6066-484E-ADC9-08345B80F285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</p:spTree>
    <p:extLst>
      <p:ext uri="{BB962C8B-B14F-4D97-AF65-F5344CB8AC3E}">
        <p14:creationId xmlns:p14="http://schemas.microsoft.com/office/powerpoint/2010/main" val="312635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844698"/>
            <a:ext cx="4040188" cy="85239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Helvetic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697089"/>
            <a:ext cx="4040188" cy="3704765"/>
          </a:xfrm>
        </p:spPr>
        <p:txBody>
          <a:bodyPr>
            <a:normAutofit/>
          </a:bodyPr>
          <a:lstStyle>
            <a:lvl1pPr>
              <a:defRPr sz="2000">
                <a:latin typeface="Helvetica" pitchFamily="34" charset="0"/>
              </a:defRPr>
            </a:lvl1pPr>
            <a:lvl2pPr>
              <a:defRPr sz="1800">
                <a:latin typeface="Helvetica" pitchFamily="34" charset="0"/>
              </a:defRPr>
            </a:lvl2pPr>
            <a:lvl3pPr>
              <a:defRPr sz="1600">
                <a:latin typeface="Helvetica" pitchFamily="34" charset="0"/>
              </a:defRPr>
            </a:lvl3pPr>
            <a:lvl4pPr>
              <a:defRPr sz="1400">
                <a:latin typeface="Helvetica" pitchFamily="34" charset="0"/>
              </a:defRPr>
            </a:lvl4pPr>
            <a:lvl5pPr>
              <a:defRPr sz="1400">
                <a:latin typeface="Helvetic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844698"/>
            <a:ext cx="4041775" cy="85239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Helvetic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697089"/>
            <a:ext cx="4041775" cy="3704765"/>
          </a:xfrm>
        </p:spPr>
        <p:txBody>
          <a:bodyPr>
            <a:normAutofit/>
          </a:bodyPr>
          <a:lstStyle>
            <a:lvl1pPr>
              <a:defRPr sz="2000">
                <a:latin typeface="Helvetica" pitchFamily="34" charset="0"/>
              </a:defRPr>
            </a:lvl1pPr>
            <a:lvl2pPr>
              <a:defRPr sz="1800">
                <a:latin typeface="Helvetica" pitchFamily="34" charset="0"/>
              </a:defRPr>
            </a:lvl2pPr>
            <a:lvl3pPr>
              <a:defRPr sz="1600">
                <a:latin typeface="Helvetica" pitchFamily="34" charset="0"/>
              </a:defRPr>
            </a:lvl3pPr>
            <a:lvl4pPr>
              <a:defRPr sz="1400">
                <a:latin typeface="Helvetica" pitchFamily="34" charset="0"/>
              </a:defRPr>
            </a:lvl4pPr>
            <a:lvl5pPr>
              <a:defRPr sz="1400">
                <a:latin typeface="Helvetic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A2D70B7B-3A24-4526-B87F-684CBCEB9832}" type="datetime1">
              <a:rPr lang="fi-FI" smtClean="0"/>
              <a:t>17.5.2019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7577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4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0" name="Suora yhdysviiva 9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700061AE-7773-42F5-AB6E-8E76C99C86EC}" type="datetime1">
              <a:rPr lang="fi-FI" smtClean="0"/>
              <a:t>17.5.2019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6148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fld id="{09812B70-4E4C-40DD-8064-0D5728414CA0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r>
              <a:rPr lang="fi-FI" b="1" smtClean="0">
                <a:solidFill>
                  <a:schemeClr val="accent1"/>
                </a:solidFill>
              </a:rPr>
              <a:t>JYU. Since 1863. Bottas</a:t>
            </a:r>
            <a:endParaRPr lang="fi-FI" b="1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fld id="{BC065B45-614E-E14D-B4BE-ACD22F608246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2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</p:sldLayoutIdLst>
  <p:timing>
    <p:tnLst>
      <p:par>
        <p:cTn id="1" dur="indefinite" restart="never" nodeType="tmRoot"/>
      </p:par>
    </p:tnLst>
  </p:timing>
  <p:hf hdr="0"/>
  <p:txStyles>
    <p:titleStyle>
      <a:lvl1pPr algn="ctr" defTabSz="4572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bg1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•"/>
        <a:defRPr sz="3200" kern="1200">
          <a:solidFill>
            <a:srgbClr val="FFFFFF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–"/>
        <a:defRPr sz="2800" kern="1200">
          <a:solidFill>
            <a:srgbClr val="FFFFFF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•"/>
        <a:defRPr sz="2400" kern="1200">
          <a:solidFill>
            <a:srgbClr val="FFFFFF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–"/>
        <a:defRPr sz="2000" kern="1200">
          <a:solidFill>
            <a:srgbClr val="FFFFFF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»"/>
        <a:defRPr sz="2000" kern="1200">
          <a:solidFill>
            <a:srgbClr val="FFFFFF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637578"/>
            <a:ext cx="7356324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844699"/>
            <a:ext cx="8229600" cy="4557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fld id="{FD230B8C-8969-41F6-8945-7F027B20D759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r>
              <a:rPr lang="fi-FI" smtClean="0">
                <a:solidFill>
                  <a:schemeClr val="accent1"/>
                </a:solidFill>
              </a:rPr>
              <a:t>JYU. Since 1863. Bottas</a:t>
            </a:r>
            <a:endParaRPr lang="fi-FI" dirty="0" smtClean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1" name="Suora yhdysviiva 10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 userDrawn="1"/>
        </p:nvGrpSpPr>
        <p:grpSpPr>
          <a:xfrm>
            <a:off x="7923412" y="0"/>
            <a:ext cx="763388" cy="1028096"/>
            <a:chOff x="457200" y="0"/>
            <a:chExt cx="763388" cy="1028096"/>
          </a:xfrm>
        </p:grpSpPr>
        <p:sp>
          <p:nvSpPr>
            <p:cNvPr id="17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18" name="Kuva 21"/>
            <p:cNvPicPr>
              <a:picLocks noChangeAspect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86980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17" r:id="rId2"/>
    <p:sldLayoutId id="2147483751" r:id="rId3"/>
    <p:sldLayoutId id="2147483752" r:id="rId4"/>
    <p:sldLayoutId id="2147483718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753" r:id="rId13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3600" b="1" i="0" kern="1200">
          <a:solidFill>
            <a:schemeClr val="tx2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•"/>
        <a:defRPr sz="3200" kern="1200">
          <a:solidFill>
            <a:schemeClr val="tx2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Tx/>
        <a:buBlip>
          <a:blip r:embed="rId16"/>
        </a:buBlip>
        <a:defRPr sz="2800" kern="1200">
          <a:solidFill>
            <a:schemeClr val="tx2"/>
          </a:solidFill>
          <a:latin typeface="Helvetica"/>
          <a:ea typeface="+mn-ea"/>
          <a:cs typeface="Helvetica"/>
        </a:defRPr>
      </a:lvl2pPr>
      <a:lvl3pPr marL="1144800" indent="-2286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SzPct val="80000"/>
        <a:buFontTx/>
        <a:buBlip>
          <a:blip r:embed="rId17"/>
        </a:buBlip>
        <a:defRPr sz="2400" kern="1200">
          <a:solidFill>
            <a:schemeClr val="tx2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–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»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fld id="{F680C284-73B7-437B-95B9-3E55F4247BAE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r>
              <a:rPr lang="en-US" smtClean="0"/>
              <a:t>JYU. Since 1863. Bottas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fld id="{D0733F34-F495-8241-B2FA-79989A32123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0339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</p:sldLayoutIdLst>
  <p:hf hdr="0"/>
  <p:txStyles>
    <p:titleStyle>
      <a:lvl1pPr algn="ctr" defTabSz="457200" rtl="0" eaLnBrk="1" latinLnBrk="0" hangingPunct="1">
        <a:lnSpc>
          <a:spcPct val="100000"/>
        </a:lnSpc>
        <a:spcBef>
          <a:spcPct val="0"/>
        </a:spcBef>
        <a:buNone/>
        <a:defRPr sz="3600" b="1" kern="1200">
          <a:solidFill>
            <a:schemeClr val="tx2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•"/>
        <a:defRPr sz="3200" kern="1200">
          <a:solidFill>
            <a:schemeClr val="tx2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SzPct val="100000"/>
        <a:buFontTx/>
        <a:buBlip>
          <a:blip r:embed="rId3"/>
        </a:buBlip>
        <a:defRPr sz="2800" kern="1200">
          <a:solidFill>
            <a:schemeClr val="tx2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SzPct val="100000"/>
        <a:buFontTx/>
        <a:buBlip>
          <a:blip r:embed="rId4"/>
        </a:buBlip>
        <a:defRPr sz="2400" kern="1200">
          <a:solidFill>
            <a:schemeClr val="tx2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–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»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padlet.com/kristiinaklemola5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2760" y="2871270"/>
            <a:ext cx="6740306" cy="1320145"/>
          </a:xfrm>
        </p:spPr>
        <p:txBody>
          <a:bodyPr/>
          <a:lstStyle/>
          <a:p>
            <a:r>
              <a:rPr lang="en-US" dirty="0" smtClean="0"/>
              <a:t>OPS –</a:t>
            </a:r>
            <a:r>
              <a:rPr lang="en-US" dirty="0" err="1" smtClean="0"/>
              <a:t>työ</a:t>
            </a:r>
            <a:r>
              <a:rPr lang="en-US" dirty="0" smtClean="0"/>
              <a:t> 2020-2023</a:t>
            </a:r>
            <a:br>
              <a:rPr lang="en-US" dirty="0" smtClean="0"/>
            </a:br>
            <a:r>
              <a:rPr lang="en-US" dirty="0" err="1" smtClean="0"/>
              <a:t>Työpaja</a:t>
            </a:r>
            <a:r>
              <a:rPr lang="en-US" dirty="0" smtClean="0"/>
              <a:t> 3</a:t>
            </a:r>
            <a:br>
              <a:rPr lang="en-US" dirty="0" smtClean="0"/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Liikuntatieteellinen</a:t>
            </a:r>
            <a:r>
              <a:rPr lang="en-US" dirty="0" smtClean="0"/>
              <a:t> </a:t>
            </a:r>
            <a:r>
              <a:rPr lang="en-US" dirty="0" err="1" smtClean="0"/>
              <a:t>tiedekunta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b="1" smtClean="0">
                <a:solidFill>
                  <a:schemeClr val="accent1"/>
                </a:solidFill>
              </a:rPr>
              <a:t>JYU. Since 1863. Bottas</a:t>
            </a:r>
            <a:endParaRPr lang="fi-FI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21F9-277C-4E95-8CF8-72E71AECFB8A}" type="datetime1">
              <a:rPr lang="fi-FI" smtClean="0"/>
              <a:t>17.5.2019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868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10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4" name="Rectangle 3"/>
          <p:cNvSpPr/>
          <p:nvPr/>
        </p:nvSpPr>
        <p:spPr>
          <a:xfrm>
            <a:off x="286999" y="669245"/>
            <a:ext cx="8707630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457200">
              <a:buFont typeface="+mj-lt"/>
              <a:buAutoNum type="arabicPeriod" startAt="5"/>
            </a:pPr>
            <a:endParaRPr lang="en-US" i="1" dirty="0">
              <a:solidFill>
                <a:srgbClr val="002060"/>
              </a:solidFill>
            </a:endParaRPr>
          </a:p>
          <a:p>
            <a:pPr marL="342900" lvl="3" indent="-342900">
              <a:buFont typeface="+mj-lt"/>
              <a:buAutoNum type="arabicPeriod" startAt="5"/>
            </a:pPr>
            <a:endParaRPr lang="en-US" b="1" dirty="0" smtClean="0">
              <a:solidFill>
                <a:srgbClr val="002060"/>
              </a:solidFill>
            </a:endParaRPr>
          </a:p>
          <a:p>
            <a:pPr marL="342900" lvl="1" indent="-342900">
              <a:buFont typeface="+mj-lt"/>
              <a:buAutoNum type="arabicPeriod" startAt="5"/>
            </a:pPr>
            <a:r>
              <a:rPr lang="en-US" b="1" dirty="0" err="1" smtClean="0">
                <a:solidFill>
                  <a:srgbClr val="002060"/>
                </a:solidFill>
              </a:rPr>
              <a:t>Kartoitettava</a:t>
            </a:r>
            <a:r>
              <a:rPr lang="en-US" b="1" dirty="0" smtClean="0">
                <a:solidFill>
                  <a:srgbClr val="002060"/>
                </a:solidFill>
              </a:rPr>
              <a:t> ja </a:t>
            </a:r>
            <a:r>
              <a:rPr lang="en-US" b="1" dirty="0" err="1" smtClean="0">
                <a:solidFill>
                  <a:srgbClr val="002060"/>
                </a:solidFill>
              </a:rPr>
              <a:t>luotava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yhteistyötahojen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kanssa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0" lvl="2"/>
            <a:r>
              <a:rPr lang="en-US" sz="1600" dirty="0">
                <a:solidFill>
                  <a:srgbClr val="002060"/>
                </a:solidFill>
              </a:rPr>
              <a:t>	</a:t>
            </a:r>
            <a:r>
              <a:rPr lang="en-US" sz="1600" dirty="0" smtClean="0">
                <a:solidFill>
                  <a:srgbClr val="002060"/>
                </a:solidFill>
              </a:rPr>
              <a:t>- </a:t>
            </a:r>
            <a:r>
              <a:rPr lang="en-US" sz="1600" dirty="0" err="1" smtClean="0">
                <a:solidFill>
                  <a:srgbClr val="002060"/>
                </a:solidFill>
              </a:rPr>
              <a:t>tarjottavana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</a:rPr>
              <a:t>JYn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</a:rPr>
              <a:t>vapaasti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</a:rPr>
              <a:t>valittaviksi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</a:rPr>
              <a:t>opintojaksoiksi</a:t>
            </a:r>
            <a:endParaRPr lang="en-US" sz="1600" dirty="0" smtClean="0">
              <a:solidFill>
                <a:srgbClr val="002060"/>
              </a:solidFill>
            </a:endParaRPr>
          </a:p>
          <a:p>
            <a:pPr marL="342900" lvl="2" indent="-342900">
              <a:buFont typeface="+mj-lt"/>
              <a:buAutoNum type="arabicPeriod" startAt="5"/>
            </a:pPr>
            <a:endParaRPr lang="en-US" sz="1400" dirty="0" smtClean="0">
              <a:solidFill>
                <a:srgbClr val="002060"/>
              </a:solidFill>
            </a:endParaRPr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en-US" sz="1400" dirty="0" err="1" smtClean="0">
                <a:solidFill>
                  <a:srgbClr val="002060"/>
                </a:solidFill>
              </a:rPr>
              <a:t>Lasten</a:t>
            </a:r>
            <a:r>
              <a:rPr lang="en-US" sz="1400" dirty="0" smtClean="0">
                <a:solidFill>
                  <a:srgbClr val="002060"/>
                </a:solidFill>
              </a:rPr>
              <a:t>/</a:t>
            </a:r>
            <a:r>
              <a:rPr lang="en-US" sz="1400" dirty="0" err="1" smtClean="0">
                <a:solidFill>
                  <a:srgbClr val="002060"/>
                </a:solidFill>
              </a:rPr>
              <a:t>kasvuikäisten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fysiologia</a:t>
            </a:r>
            <a:r>
              <a:rPr lang="en-US" sz="1400" dirty="0" smtClean="0">
                <a:solidFill>
                  <a:srgbClr val="002060"/>
                </a:solidFill>
              </a:rPr>
              <a:t>/</a:t>
            </a:r>
            <a:r>
              <a:rPr lang="en-US" sz="1400" dirty="0" err="1" smtClean="0">
                <a:solidFill>
                  <a:srgbClr val="002060"/>
                </a:solidFill>
              </a:rPr>
              <a:t>liikunta</a:t>
            </a:r>
            <a:r>
              <a:rPr lang="en-US" sz="1400" dirty="0" smtClean="0">
                <a:solidFill>
                  <a:srgbClr val="002060"/>
                </a:solidFill>
              </a:rPr>
              <a:t> (LLT,)</a:t>
            </a:r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en-US" sz="1400" dirty="0" err="1" smtClean="0">
                <a:solidFill>
                  <a:srgbClr val="002060"/>
                </a:solidFill>
              </a:rPr>
              <a:t>Erityisryhmien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liikunta</a:t>
            </a:r>
            <a:r>
              <a:rPr lang="en-US" sz="1400" dirty="0" smtClean="0">
                <a:solidFill>
                  <a:srgbClr val="002060"/>
                </a:solidFill>
              </a:rPr>
              <a:t> (LLT,)</a:t>
            </a:r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en-US" sz="1400" dirty="0" err="1" smtClean="0">
                <a:solidFill>
                  <a:srgbClr val="002060"/>
                </a:solidFill>
              </a:rPr>
              <a:t>Terveystieteiden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perus</a:t>
            </a:r>
            <a:r>
              <a:rPr lang="en-US" sz="1400" dirty="0" smtClean="0">
                <a:solidFill>
                  <a:srgbClr val="002060"/>
                </a:solidFill>
              </a:rPr>
              <a:t>- ja </a:t>
            </a:r>
            <a:r>
              <a:rPr lang="en-US" sz="1400" dirty="0" err="1" smtClean="0">
                <a:solidFill>
                  <a:srgbClr val="002060"/>
                </a:solidFill>
              </a:rPr>
              <a:t>aineopinnot</a:t>
            </a:r>
            <a:r>
              <a:rPr lang="en-US" sz="1400" dirty="0" smtClean="0">
                <a:solidFill>
                  <a:srgbClr val="002060"/>
                </a:solidFill>
              </a:rPr>
              <a:t> (</a:t>
            </a:r>
            <a:r>
              <a:rPr lang="en-US" sz="1400" dirty="0" err="1" smtClean="0">
                <a:solidFill>
                  <a:srgbClr val="002060"/>
                </a:solidFill>
              </a:rPr>
              <a:t>osaaminen</a:t>
            </a:r>
            <a:r>
              <a:rPr lang="en-US" sz="1400" dirty="0" smtClean="0">
                <a:solidFill>
                  <a:srgbClr val="002060"/>
                </a:solidFill>
              </a:rPr>
              <a:t>) (GER,)</a:t>
            </a:r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en-US" sz="1400" dirty="0" err="1" smtClean="0">
                <a:solidFill>
                  <a:srgbClr val="002060"/>
                </a:solidFill>
              </a:rPr>
              <a:t>Gerontologian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perus</a:t>
            </a:r>
            <a:r>
              <a:rPr lang="en-US" sz="1400" dirty="0" smtClean="0">
                <a:solidFill>
                  <a:srgbClr val="002060"/>
                </a:solidFill>
              </a:rPr>
              <a:t>- ja </a:t>
            </a:r>
            <a:r>
              <a:rPr lang="en-US" sz="1400" dirty="0" err="1" smtClean="0">
                <a:solidFill>
                  <a:srgbClr val="002060"/>
                </a:solidFill>
              </a:rPr>
              <a:t>aineopinnot</a:t>
            </a:r>
            <a:r>
              <a:rPr lang="en-US" sz="1400" dirty="0" smtClean="0">
                <a:solidFill>
                  <a:srgbClr val="002060"/>
                </a:solidFill>
              </a:rPr>
              <a:t> (</a:t>
            </a:r>
            <a:r>
              <a:rPr lang="en-US" sz="1400" dirty="0" err="1" smtClean="0">
                <a:solidFill>
                  <a:srgbClr val="002060"/>
                </a:solidFill>
              </a:rPr>
              <a:t>osaaminen</a:t>
            </a:r>
            <a:r>
              <a:rPr lang="en-US" sz="1400" dirty="0" smtClean="0">
                <a:solidFill>
                  <a:srgbClr val="002060"/>
                </a:solidFill>
              </a:rPr>
              <a:t>?) (</a:t>
            </a:r>
            <a:r>
              <a:rPr lang="en-US" sz="1400" dirty="0" err="1" smtClean="0">
                <a:solidFill>
                  <a:srgbClr val="002060"/>
                </a:solidFill>
              </a:rPr>
              <a:t>avoin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yo</a:t>
            </a:r>
            <a:r>
              <a:rPr lang="en-US" sz="1400" dirty="0" smtClean="0">
                <a:solidFill>
                  <a:srgbClr val="002060"/>
                </a:solidFill>
              </a:rPr>
              <a:t>) (GER)</a:t>
            </a:r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rgbClr val="002060"/>
                </a:solidFill>
              </a:rPr>
              <a:t>Liikuntabiologian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perusteet</a:t>
            </a:r>
            <a:r>
              <a:rPr lang="en-US" sz="1400" dirty="0">
                <a:solidFill>
                  <a:srgbClr val="002060"/>
                </a:solidFill>
              </a:rPr>
              <a:t> (</a:t>
            </a:r>
            <a:r>
              <a:rPr lang="en-US" sz="1400" dirty="0" err="1">
                <a:solidFill>
                  <a:srgbClr val="002060"/>
                </a:solidFill>
              </a:rPr>
              <a:t>osaaminen</a:t>
            </a:r>
            <a:r>
              <a:rPr lang="en-US" sz="1400" dirty="0">
                <a:solidFill>
                  <a:srgbClr val="002060"/>
                </a:solidFill>
              </a:rPr>
              <a:t>?) 15-16 op, (LB,)</a:t>
            </a:r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fi-FI" sz="1400" dirty="0">
                <a:solidFill>
                  <a:srgbClr val="002060"/>
                </a:solidFill>
              </a:rPr>
              <a:t>V</a:t>
            </a:r>
            <a:r>
              <a:rPr lang="fi-FI" sz="1400" dirty="0" smtClean="0">
                <a:solidFill>
                  <a:srgbClr val="002060"/>
                </a:solidFill>
              </a:rPr>
              <a:t>oisiko </a:t>
            </a:r>
            <a:r>
              <a:rPr lang="fi-FI" sz="1400" dirty="0">
                <a:solidFill>
                  <a:srgbClr val="002060"/>
                </a:solidFill>
              </a:rPr>
              <a:t>perusopinnot avata vapaaksi kaikille tiedekunnille </a:t>
            </a:r>
            <a:r>
              <a:rPr lang="fi-FI" sz="1400" dirty="0" err="1">
                <a:solidFill>
                  <a:srgbClr val="002060"/>
                </a:solidFill>
              </a:rPr>
              <a:t>ops</a:t>
            </a:r>
            <a:r>
              <a:rPr lang="fi-FI" sz="1400" dirty="0">
                <a:solidFill>
                  <a:srgbClr val="002060"/>
                </a:solidFill>
              </a:rPr>
              <a:t>-linjauksen </a:t>
            </a:r>
            <a:r>
              <a:rPr lang="fi-FI" sz="1400" dirty="0" smtClean="0">
                <a:solidFill>
                  <a:srgbClr val="002060"/>
                </a:solidFill>
              </a:rPr>
              <a:t>mukaisesti? (LYT)</a:t>
            </a:r>
          </a:p>
          <a:p>
            <a:pPr marL="457200" lvl="3"/>
            <a:r>
              <a:rPr lang="fi-FI" sz="1400" dirty="0">
                <a:solidFill>
                  <a:srgbClr val="002060"/>
                </a:solidFill>
              </a:rPr>
              <a:t>	</a:t>
            </a:r>
            <a:r>
              <a:rPr lang="fi-FI" sz="1400" dirty="0" smtClean="0">
                <a:solidFill>
                  <a:srgbClr val="002060"/>
                </a:solidFill>
              </a:rPr>
              <a:t>(aineopinnot </a:t>
            </a:r>
            <a:r>
              <a:rPr lang="fi-FI" sz="1400" dirty="0">
                <a:solidFill>
                  <a:srgbClr val="002060"/>
                </a:solidFill>
              </a:rPr>
              <a:t>säilyvät haettavina, perusopinnot oltava suoritettuina ennen hakua vähintään </a:t>
            </a:r>
            <a:r>
              <a:rPr lang="fi-FI" sz="1400" dirty="0" smtClean="0">
                <a:solidFill>
                  <a:srgbClr val="002060"/>
                </a:solidFill>
              </a:rPr>
              <a:t>	arvosanalla hyvä; moduulien </a:t>
            </a:r>
            <a:r>
              <a:rPr lang="fi-FI" sz="1400" dirty="0">
                <a:solidFill>
                  <a:srgbClr val="002060"/>
                </a:solidFill>
              </a:rPr>
              <a:t>opinto-oikeutta luultavasti haettava, etenkin jos moduuli sisältää </a:t>
            </a:r>
            <a:r>
              <a:rPr lang="fi-FI" sz="1400" dirty="0" smtClean="0">
                <a:solidFill>
                  <a:srgbClr val="002060"/>
                </a:solidFill>
              </a:rPr>
              <a:t>	syventävän </a:t>
            </a:r>
            <a:r>
              <a:rPr lang="fi-FI" sz="1400" dirty="0">
                <a:solidFill>
                  <a:srgbClr val="002060"/>
                </a:solidFill>
              </a:rPr>
              <a:t>kurssin ja vaatii täten tietyt edeltävät </a:t>
            </a:r>
            <a:r>
              <a:rPr lang="fi-FI" sz="1400" dirty="0" smtClean="0">
                <a:solidFill>
                  <a:srgbClr val="002060"/>
                </a:solidFill>
              </a:rPr>
              <a:t>opinnot)</a:t>
            </a:r>
            <a:endParaRPr lang="en-US" sz="1400" dirty="0" smtClean="0">
              <a:solidFill>
                <a:srgbClr val="002060"/>
              </a:solidFill>
            </a:endParaRPr>
          </a:p>
          <a:p>
            <a:pPr marL="342900" lvl="2" indent="-342900">
              <a:buFont typeface="+mj-lt"/>
              <a:buAutoNum type="arabicPeriod" startAt="5"/>
            </a:pPr>
            <a:endParaRPr lang="en-US" sz="1400" dirty="0">
              <a:solidFill>
                <a:srgbClr val="002060"/>
              </a:solidFill>
            </a:endParaRPr>
          </a:p>
          <a:p>
            <a:pPr marL="0" lvl="2"/>
            <a:r>
              <a:rPr lang="en-US" sz="1600" dirty="0">
                <a:solidFill>
                  <a:srgbClr val="002060"/>
                </a:solidFill>
              </a:rPr>
              <a:t>	</a:t>
            </a:r>
            <a:r>
              <a:rPr lang="en-US" sz="1600" dirty="0" smtClean="0">
                <a:solidFill>
                  <a:srgbClr val="002060"/>
                </a:solidFill>
              </a:rPr>
              <a:t>- </a:t>
            </a:r>
            <a:r>
              <a:rPr lang="en-US" sz="1600" dirty="0" err="1" smtClean="0">
                <a:solidFill>
                  <a:srgbClr val="002060"/>
                </a:solidFill>
              </a:rPr>
              <a:t>tieteenalasta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</a:rPr>
              <a:t>tarjottavat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</a:rPr>
              <a:t>temaattiset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</a:rPr>
              <a:t>moduulit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smtClean="0">
                <a:solidFill>
                  <a:srgbClr val="002060"/>
                </a:solidFill>
              </a:rPr>
              <a:t>ja </a:t>
            </a:r>
            <a:r>
              <a:rPr lang="en-US" sz="1600" dirty="0" err="1">
                <a:solidFill>
                  <a:srgbClr val="002060"/>
                </a:solidFill>
              </a:rPr>
              <a:t>niiden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sisällä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</a:rPr>
              <a:t>toteutettavat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</a:rPr>
              <a:t>opintojaksot</a:t>
            </a:r>
            <a:r>
              <a:rPr lang="en-US" sz="1600" dirty="0" smtClean="0">
                <a:solidFill>
                  <a:srgbClr val="002060"/>
                </a:solidFill>
              </a:rPr>
              <a:t> 	JY, </a:t>
            </a:r>
            <a:r>
              <a:rPr lang="en-US" sz="1600" dirty="0" err="1" smtClean="0">
                <a:solidFill>
                  <a:srgbClr val="002060"/>
                </a:solidFill>
              </a:rPr>
              <a:t>EduFutura</a:t>
            </a:r>
            <a:r>
              <a:rPr lang="en-US" sz="1600" dirty="0" smtClean="0">
                <a:solidFill>
                  <a:srgbClr val="002060"/>
                </a:solidFill>
              </a:rPr>
              <a:t>, tai YO -  </a:t>
            </a:r>
            <a:r>
              <a:rPr lang="en-US" sz="1600" dirty="0" err="1" smtClean="0">
                <a:solidFill>
                  <a:srgbClr val="002060"/>
                </a:solidFill>
              </a:rPr>
              <a:t>yhteistyössä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smtClean="0">
                <a:solidFill>
                  <a:srgbClr val="F1563F"/>
                </a:solidFill>
              </a:rPr>
              <a:t>(</a:t>
            </a:r>
            <a:r>
              <a:rPr lang="en-US" sz="1600" dirty="0" err="1" smtClean="0">
                <a:solidFill>
                  <a:srgbClr val="F1563F"/>
                </a:solidFill>
              </a:rPr>
              <a:t>esitys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tdk:lta</a:t>
            </a:r>
            <a:r>
              <a:rPr lang="en-US" sz="1600" dirty="0" smtClean="0">
                <a:solidFill>
                  <a:srgbClr val="F1563F"/>
                </a:solidFill>
              </a:rPr>
              <a:t> </a:t>
            </a:r>
            <a:r>
              <a:rPr lang="en-US" sz="1600" dirty="0" err="1" smtClean="0">
                <a:solidFill>
                  <a:srgbClr val="F1563F"/>
                </a:solidFill>
              </a:rPr>
              <a:t>pyydetty</a:t>
            </a:r>
            <a:r>
              <a:rPr lang="en-US" sz="1600" dirty="0" smtClean="0">
                <a:solidFill>
                  <a:srgbClr val="F1563F"/>
                </a:solidFill>
              </a:rPr>
              <a:t>)</a:t>
            </a:r>
          </a:p>
          <a:p>
            <a:pPr marL="342900" lvl="2" indent="-342900">
              <a:buFont typeface="+mj-lt"/>
              <a:buAutoNum type="arabicPeriod" startAt="5"/>
            </a:pPr>
            <a:endParaRPr lang="en-US" sz="1400" dirty="0" smtClean="0">
              <a:solidFill>
                <a:srgbClr val="002060"/>
              </a:solidFill>
            </a:endParaRPr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en-US" sz="1400" dirty="0" err="1" smtClean="0">
                <a:solidFill>
                  <a:srgbClr val="002060"/>
                </a:solidFill>
              </a:rPr>
              <a:t>Liikunta</a:t>
            </a:r>
            <a:r>
              <a:rPr lang="en-US" sz="1400" dirty="0" smtClean="0">
                <a:solidFill>
                  <a:srgbClr val="002060"/>
                </a:solidFill>
              </a:rPr>
              <a:t>, </a:t>
            </a:r>
            <a:r>
              <a:rPr lang="en-US" sz="1400" dirty="0" err="1" smtClean="0">
                <a:solidFill>
                  <a:srgbClr val="002060"/>
                </a:solidFill>
              </a:rPr>
              <a:t>terveys</a:t>
            </a:r>
            <a:r>
              <a:rPr lang="en-US" sz="1400" dirty="0" smtClean="0">
                <a:solidFill>
                  <a:srgbClr val="002060"/>
                </a:solidFill>
              </a:rPr>
              <a:t>, </a:t>
            </a:r>
            <a:r>
              <a:rPr lang="en-US" sz="1400" dirty="0" err="1" smtClean="0">
                <a:solidFill>
                  <a:srgbClr val="002060"/>
                </a:solidFill>
              </a:rPr>
              <a:t>hyvinvointi</a:t>
            </a:r>
            <a:r>
              <a:rPr lang="en-US" sz="1400" dirty="0" smtClean="0">
                <a:solidFill>
                  <a:srgbClr val="002060"/>
                </a:solidFill>
              </a:rPr>
              <a:t>??? (LLT, LB) </a:t>
            </a:r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rgbClr val="002060"/>
                </a:solidFill>
              </a:rPr>
              <a:t>“</a:t>
            </a:r>
            <a:r>
              <a:rPr lang="en-US" sz="1400" dirty="0" err="1">
                <a:solidFill>
                  <a:srgbClr val="002060"/>
                </a:solidFill>
              </a:rPr>
              <a:t>K</a:t>
            </a:r>
            <a:r>
              <a:rPr lang="en-US" sz="1400" dirty="0" err="1" smtClean="0">
                <a:solidFill>
                  <a:srgbClr val="002060"/>
                </a:solidFill>
              </a:rPr>
              <a:t>uinka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elät</a:t>
            </a:r>
            <a:r>
              <a:rPr lang="en-US" sz="1400" dirty="0" smtClean="0">
                <a:solidFill>
                  <a:srgbClr val="002060"/>
                </a:solidFill>
              </a:rPr>
              <a:t> 100 –</a:t>
            </a:r>
            <a:r>
              <a:rPr lang="en-US" sz="1400" dirty="0" err="1" smtClean="0">
                <a:solidFill>
                  <a:srgbClr val="002060"/>
                </a:solidFill>
              </a:rPr>
              <a:t>vuotiaaksi</a:t>
            </a:r>
            <a:r>
              <a:rPr lang="en-US" sz="1400" dirty="0" smtClean="0">
                <a:solidFill>
                  <a:srgbClr val="002060"/>
                </a:solidFill>
              </a:rPr>
              <a:t> tai </a:t>
            </a:r>
            <a:r>
              <a:rPr lang="fi-FI" sz="1400" dirty="0"/>
              <a:t>”Vanheneminen ja terveys” </a:t>
            </a:r>
            <a:r>
              <a:rPr lang="en-US" sz="1400" dirty="0" smtClean="0">
                <a:solidFill>
                  <a:srgbClr val="002060"/>
                </a:solidFill>
              </a:rPr>
              <a:t>(</a:t>
            </a:r>
            <a:r>
              <a:rPr lang="en-US" sz="1400" dirty="0" err="1" smtClean="0">
                <a:solidFill>
                  <a:srgbClr val="002060"/>
                </a:solidFill>
              </a:rPr>
              <a:t>Edufutura</a:t>
            </a:r>
            <a:r>
              <a:rPr lang="en-US" sz="1400" dirty="0" smtClean="0">
                <a:solidFill>
                  <a:srgbClr val="002060"/>
                </a:solidFill>
              </a:rPr>
              <a:t>, </a:t>
            </a:r>
            <a:r>
              <a:rPr lang="en-US" sz="1400" dirty="0" err="1" smtClean="0">
                <a:solidFill>
                  <a:srgbClr val="002060"/>
                </a:solidFill>
              </a:rPr>
              <a:t>avoin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yo</a:t>
            </a:r>
            <a:r>
              <a:rPr lang="en-US" sz="1400" dirty="0" smtClean="0">
                <a:solidFill>
                  <a:srgbClr val="002060"/>
                </a:solidFill>
              </a:rPr>
              <a:t>, </a:t>
            </a:r>
            <a:r>
              <a:rPr lang="en-US" sz="1400" dirty="0" err="1" smtClean="0">
                <a:solidFill>
                  <a:srgbClr val="002060"/>
                </a:solidFill>
              </a:rPr>
              <a:t>täydennyskoulutus</a:t>
            </a:r>
            <a:r>
              <a:rPr lang="en-US" sz="1400" dirty="0" smtClean="0">
                <a:solidFill>
                  <a:srgbClr val="002060"/>
                </a:solidFill>
              </a:rPr>
              <a:t>?) (GER,)</a:t>
            </a:r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2060"/>
                </a:solidFill>
              </a:rPr>
              <a:t>”</a:t>
            </a:r>
            <a:r>
              <a:rPr lang="en-US" sz="1400" dirty="0" err="1">
                <a:solidFill>
                  <a:srgbClr val="002060"/>
                </a:solidFill>
              </a:rPr>
              <a:t>Vanhustyön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osaamisen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</a:rPr>
              <a:t>kehittämisen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</a:rPr>
              <a:t>opinnot</a:t>
            </a:r>
            <a:r>
              <a:rPr lang="en-US" sz="1400" dirty="0" smtClean="0">
                <a:solidFill>
                  <a:srgbClr val="002060"/>
                </a:solidFill>
              </a:rPr>
              <a:t>”  (GER)</a:t>
            </a:r>
            <a:endParaRPr lang="en-US" sz="1400" dirty="0">
              <a:solidFill>
                <a:srgbClr val="002060"/>
              </a:solidFill>
            </a:endParaRPr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en-US" sz="1400" dirty="0" err="1" smtClean="0">
                <a:solidFill>
                  <a:srgbClr val="002060"/>
                </a:solidFill>
              </a:rPr>
              <a:t>Kuntoutus</a:t>
            </a:r>
            <a:r>
              <a:rPr lang="en-US" sz="1400" dirty="0" smtClean="0">
                <a:solidFill>
                  <a:srgbClr val="002060"/>
                </a:solidFill>
              </a:rPr>
              <a:t> (</a:t>
            </a:r>
            <a:r>
              <a:rPr lang="en-US" sz="1400" dirty="0" err="1" smtClean="0">
                <a:solidFill>
                  <a:srgbClr val="002060"/>
                </a:solidFill>
              </a:rPr>
              <a:t>Edufutura</a:t>
            </a:r>
            <a:r>
              <a:rPr lang="en-US" sz="1400" dirty="0" smtClean="0">
                <a:solidFill>
                  <a:srgbClr val="002060"/>
                </a:solidFill>
              </a:rPr>
              <a:t>) (FT)</a:t>
            </a:r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en-US" sz="1400" dirty="0" err="1" smtClean="0">
                <a:solidFill>
                  <a:srgbClr val="002060"/>
                </a:solidFill>
              </a:rPr>
              <a:t>Kv</a:t>
            </a:r>
            <a:r>
              <a:rPr lang="en-US" sz="1400" dirty="0" smtClean="0">
                <a:solidFill>
                  <a:srgbClr val="002060"/>
                </a:solidFill>
              </a:rPr>
              <a:t>. Moduli (JAMK?)</a:t>
            </a:r>
          </a:p>
          <a:p>
            <a:pPr marL="800100" lvl="3" indent="-342900">
              <a:buFont typeface="+mj-lt"/>
              <a:buAutoNum type="arabicPeriod" startAt="5"/>
            </a:pPr>
            <a:endParaRPr lang="en-US" sz="1400" dirty="0" smtClean="0">
              <a:solidFill>
                <a:srgbClr val="002060"/>
              </a:solidFill>
            </a:endParaRPr>
          </a:p>
          <a:p>
            <a:pPr marL="0" lvl="2" indent="-342900">
              <a:buFont typeface="+mj-lt"/>
              <a:buAutoNum type="arabicPeriod" startAt="5"/>
            </a:pPr>
            <a:endParaRPr lang="en-US" sz="1400" dirty="0">
              <a:solidFill>
                <a:srgbClr val="002060"/>
              </a:solidFill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286999" y="208009"/>
            <a:ext cx="7542913" cy="992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800" dirty="0" smtClean="0"/>
              <a:t>OPS –</a:t>
            </a:r>
            <a:r>
              <a:rPr lang="en-US" sz="2800" dirty="0" err="1" smtClean="0"/>
              <a:t>työprosessissa</a:t>
            </a:r>
            <a:r>
              <a:rPr lang="en-US" sz="2800" dirty="0" smtClean="0"/>
              <a:t> </a:t>
            </a:r>
            <a:r>
              <a:rPr lang="en-US" sz="2800" dirty="0" err="1" smtClean="0"/>
              <a:t>tähän</a:t>
            </a:r>
            <a:r>
              <a:rPr lang="en-US" sz="2800" dirty="0" smtClean="0"/>
              <a:t> </a:t>
            </a:r>
            <a:r>
              <a:rPr lang="en-US" sz="2800" dirty="0" err="1" smtClean="0"/>
              <a:t>mennessä</a:t>
            </a:r>
            <a:r>
              <a:rPr lang="en-US" sz="2800" dirty="0" smtClean="0"/>
              <a:t>…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52676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11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4" name="Rectangle 3"/>
          <p:cNvSpPr/>
          <p:nvPr/>
        </p:nvSpPr>
        <p:spPr>
          <a:xfrm>
            <a:off x="286999" y="731421"/>
            <a:ext cx="8707630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fi-FI" sz="1400" dirty="0" smtClean="0"/>
          </a:p>
          <a:p>
            <a:pPr lvl="0"/>
            <a:endParaRPr lang="fi-FI" sz="1400" dirty="0" smtClean="0"/>
          </a:p>
          <a:p>
            <a:pPr lvl="0"/>
            <a:r>
              <a:rPr lang="fi-FI" sz="1300" b="1" dirty="0" smtClean="0"/>
              <a:t>LYT:</a:t>
            </a:r>
          </a:p>
          <a:p>
            <a:pPr lvl="0"/>
            <a:r>
              <a:rPr lang="fi-FI" sz="1300" dirty="0" smtClean="0"/>
              <a:t>Liikunta </a:t>
            </a:r>
            <a:r>
              <a:rPr lang="fi-FI" sz="1300" dirty="0"/>
              <a:t>ja liiketoiminta, 15 op, yhteistyössä Kauppakorkeakoulun kanssa</a:t>
            </a:r>
          </a:p>
          <a:p>
            <a:pPr lvl="0"/>
            <a:r>
              <a:rPr lang="fi-FI" sz="1300" dirty="0"/>
              <a:t>LYTP1002/JSBA5210 Yhteiskunta, liiketoiminta ja liikunta, 4 op (vastuu LYT)</a:t>
            </a:r>
          </a:p>
          <a:p>
            <a:pPr lvl="0"/>
            <a:r>
              <a:rPr lang="fi-FI" sz="1300" dirty="0"/>
              <a:t>JSBS5110/LYTS1020 Urheiluorganisaatioiden johtaminen, 6 op (vastuu JSBE)</a:t>
            </a:r>
          </a:p>
          <a:p>
            <a:pPr lvl="0"/>
            <a:r>
              <a:rPr lang="fi-FI" sz="1300" dirty="0"/>
              <a:t>LYTA509 Sport Marketing, 5 op (vastuu LYT)</a:t>
            </a:r>
          </a:p>
          <a:p>
            <a:r>
              <a:rPr lang="fi-FI" sz="1300" dirty="0"/>
              <a:t> </a:t>
            </a:r>
          </a:p>
          <a:p>
            <a:pPr lvl="0"/>
            <a:r>
              <a:rPr lang="fi-FI" sz="1300" dirty="0"/>
              <a:t>Liikuntahallinto ja –politiikka, 15 op</a:t>
            </a:r>
          </a:p>
          <a:p>
            <a:pPr lvl="0"/>
            <a:r>
              <a:rPr lang="fi-FI" sz="1300" dirty="0"/>
              <a:t>LYTP008 Liikuntahallinto ja –politiikka, 6 op</a:t>
            </a:r>
          </a:p>
          <a:p>
            <a:pPr lvl="0"/>
            <a:r>
              <a:rPr lang="fi-FI" sz="1300" dirty="0"/>
              <a:t>LYTA1003 Liikunnan julkisoikeudellinen lainsäädäntö, 3 op</a:t>
            </a:r>
          </a:p>
          <a:p>
            <a:pPr lvl="0"/>
            <a:r>
              <a:rPr lang="fi-FI" sz="1300" dirty="0"/>
              <a:t>LYTA1004 Sport and </a:t>
            </a:r>
            <a:r>
              <a:rPr lang="fi-FI" sz="1300" dirty="0" err="1"/>
              <a:t>Economics</a:t>
            </a:r>
            <a:r>
              <a:rPr lang="fi-FI" sz="1300" dirty="0"/>
              <a:t>, 4 op</a:t>
            </a:r>
          </a:p>
          <a:p>
            <a:pPr lvl="0"/>
            <a:r>
              <a:rPr lang="fi-FI" sz="1300" dirty="0"/>
              <a:t>LYTS1002 Urheiluoikeus, 2 op</a:t>
            </a:r>
          </a:p>
          <a:p>
            <a:r>
              <a:rPr lang="fi-FI" sz="1300" dirty="0"/>
              <a:t> </a:t>
            </a:r>
          </a:p>
          <a:p>
            <a:pPr lvl="0"/>
            <a:r>
              <a:rPr lang="fi-FI" sz="1300" dirty="0"/>
              <a:t>Liikuntasosiologia, 19 op</a:t>
            </a:r>
          </a:p>
          <a:p>
            <a:pPr lvl="0"/>
            <a:r>
              <a:rPr lang="fi-FI" sz="1300" dirty="0"/>
              <a:t>LYTP1003 Liikuntasosiologian perusteet, 4 op</a:t>
            </a:r>
          </a:p>
          <a:p>
            <a:pPr lvl="0"/>
            <a:r>
              <a:rPr lang="fi-FI" sz="1300" dirty="0"/>
              <a:t>LYTP005 Liikuntasosiologiseen tutkimukseen perehtyminen, 6 op</a:t>
            </a:r>
          </a:p>
          <a:p>
            <a:pPr lvl="0"/>
            <a:r>
              <a:rPr lang="fi-FI" sz="1300" dirty="0"/>
              <a:t>LYTA002 Vapaa-ajan sosiologia, 4 op</a:t>
            </a:r>
          </a:p>
          <a:p>
            <a:pPr lvl="0"/>
            <a:r>
              <a:rPr lang="fi-FI" sz="1300" dirty="0"/>
              <a:t>LYTS1004 Muuttuvat kansalaistoiminnat ja liikuntaorganisaatiot, 5 op</a:t>
            </a:r>
          </a:p>
          <a:p>
            <a:r>
              <a:rPr lang="fi-FI" sz="1300" dirty="0"/>
              <a:t> </a:t>
            </a:r>
          </a:p>
          <a:p>
            <a:pPr lvl="0"/>
            <a:r>
              <a:rPr lang="fi-FI" sz="1300" dirty="0"/>
              <a:t>Liikkumisympäristöt, 15 op, osin yhdessä </a:t>
            </a:r>
            <a:r>
              <a:rPr lang="fi-FI" sz="1300" dirty="0" err="1"/>
              <a:t>LPE:n</a:t>
            </a:r>
            <a:r>
              <a:rPr lang="fi-FI" sz="1300" dirty="0"/>
              <a:t> kanssa</a:t>
            </a:r>
          </a:p>
          <a:p>
            <a:pPr lvl="0"/>
            <a:r>
              <a:rPr lang="fi-FI" sz="1300" dirty="0"/>
              <a:t>LPEY002 Liikuntataitojen harjoittelu eri oppimisympäristöissä, 3 op  kurssia olisi hieman uudistettava vastaamaan nimenomaan liikkumisympäristö-näkökulmaa</a:t>
            </a:r>
          </a:p>
          <a:p>
            <a:pPr lvl="0"/>
            <a:r>
              <a:rPr lang="fi-FI" sz="1300" dirty="0"/>
              <a:t>LYTP006 Liikkumisympäristöjen suunnittelu, 3 op</a:t>
            </a:r>
          </a:p>
          <a:p>
            <a:pPr lvl="0"/>
            <a:r>
              <a:rPr lang="fi-FI" sz="1300" dirty="0" err="1"/>
              <a:t>LYTAxxx</a:t>
            </a:r>
            <a:r>
              <a:rPr lang="fi-FI" sz="1300" dirty="0"/>
              <a:t> projekti-kurssi (käytännön liikuntapaikkojen suunnittelua, uusi kurssi eli nimi puuttuu), 4 op </a:t>
            </a:r>
          </a:p>
          <a:p>
            <a:pPr lvl="0"/>
            <a:r>
              <a:rPr lang="fi-FI" sz="1300" dirty="0" err="1"/>
              <a:t>LYTSxxx</a:t>
            </a:r>
            <a:r>
              <a:rPr lang="fi-FI" sz="1300" dirty="0"/>
              <a:t> syventävä liikkumisympäristöjen suunnittelun kurssi (kurssi uudistumassa, nimi puuttuu), 5 </a:t>
            </a:r>
            <a:r>
              <a:rPr lang="fi-FI" sz="1300" dirty="0" smtClean="0"/>
              <a:t>op</a:t>
            </a:r>
          </a:p>
          <a:p>
            <a:pPr lvl="0"/>
            <a:endParaRPr lang="fi-FI" sz="1000" dirty="0">
              <a:solidFill>
                <a:srgbClr val="002060"/>
              </a:solidFill>
            </a:endParaRPr>
          </a:p>
          <a:p>
            <a:r>
              <a:rPr lang="fi-FI" sz="1400" b="1" dirty="0" err="1" smtClean="0">
                <a:solidFill>
                  <a:srgbClr val="F1563F"/>
                </a:solidFill>
              </a:rPr>
              <a:t>JYn</a:t>
            </a:r>
            <a:r>
              <a:rPr lang="fi-FI" sz="1400" b="1" dirty="0" smtClean="0">
                <a:solidFill>
                  <a:srgbClr val="F1563F"/>
                </a:solidFill>
              </a:rPr>
              <a:t> OPS –työpaja 22.5.  - temaattiset moduulit!</a:t>
            </a:r>
          </a:p>
          <a:p>
            <a:r>
              <a:rPr lang="fi-FI" sz="1000" dirty="0"/>
              <a:t> </a:t>
            </a:r>
          </a:p>
          <a:p>
            <a:pPr lvl="0"/>
            <a:endParaRPr lang="en-US" sz="1000" dirty="0" smtClean="0">
              <a:solidFill>
                <a:srgbClr val="002060"/>
              </a:solidFill>
            </a:endParaRPr>
          </a:p>
          <a:p>
            <a:pPr marL="0" lvl="2" indent="-342900">
              <a:buFont typeface="+mj-lt"/>
              <a:buAutoNum type="arabicPeriod" startAt="3"/>
            </a:pPr>
            <a:endParaRPr lang="en-US" sz="1000" dirty="0">
              <a:solidFill>
                <a:srgbClr val="002060"/>
              </a:solidFill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286999" y="208009"/>
            <a:ext cx="7542913" cy="992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800" dirty="0" smtClean="0"/>
              <a:t>OPS –</a:t>
            </a:r>
            <a:r>
              <a:rPr lang="en-US" sz="2800" dirty="0" err="1" smtClean="0"/>
              <a:t>työprosessissa</a:t>
            </a:r>
            <a:r>
              <a:rPr lang="en-US" sz="2800" dirty="0" smtClean="0"/>
              <a:t> </a:t>
            </a:r>
            <a:r>
              <a:rPr lang="en-US" sz="2800" dirty="0" err="1" smtClean="0"/>
              <a:t>tähän</a:t>
            </a:r>
            <a:r>
              <a:rPr lang="en-US" sz="2800" dirty="0" smtClean="0"/>
              <a:t> </a:t>
            </a:r>
            <a:r>
              <a:rPr lang="en-US" sz="2800" dirty="0" err="1" smtClean="0"/>
              <a:t>mennessä</a:t>
            </a:r>
            <a:r>
              <a:rPr lang="en-US" sz="2800" dirty="0" smtClean="0"/>
              <a:t>…</a:t>
            </a:r>
          </a:p>
          <a:p>
            <a:r>
              <a:rPr lang="en-US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2261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12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2393"/>
            <a:ext cx="7368419" cy="1506415"/>
          </a:xfrm>
        </p:spPr>
        <p:txBody>
          <a:bodyPr>
            <a:noAutofit/>
          </a:bodyPr>
          <a:lstStyle/>
          <a:p>
            <a:r>
              <a:rPr lang="fi-FI" sz="2000" dirty="0"/>
              <a:t>OPS-työn läpivientiä</a:t>
            </a:r>
            <a:br>
              <a:rPr lang="fi-FI" sz="2000" dirty="0"/>
            </a:br>
            <a:r>
              <a:rPr lang="fi-FI" sz="2000" dirty="0"/>
              <a:t>Periaatteita, epäonnistuneita ja onnistuneita käytänteitä</a:t>
            </a:r>
            <a:br>
              <a:rPr lang="fi-FI" sz="2000" dirty="0"/>
            </a:br>
            <a:r>
              <a:rPr lang="fi-FI" sz="2000" dirty="0">
                <a:hlinkClick r:id="rId2"/>
              </a:rPr>
              <a:t>Ulla </a:t>
            </a:r>
            <a:r>
              <a:rPr lang="fi-FI" sz="2000" dirty="0" smtClean="0">
                <a:hlinkClick r:id="rId2"/>
              </a:rPr>
              <a:t>Klemola</a:t>
            </a:r>
            <a:r>
              <a:rPr lang="fi-FI" sz="2000" dirty="0" smtClean="0"/>
              <a:t> (Kovat, pedagogiset johtajat)</a:t>
            </a:r>
            <a:r>
              <a:rPr lang="fi-FI" sz="2000" dirty="0"/>
              <a:t/>
            </a:r>
            <a:br>
              <a:rPr lang="fi-FI" sz="2000" dirty="0"/>
            </a:br>
            <a:r>
              <a:rPr lang="fi-FI" sz="2000" dirty="0" smtClean="0"/>
              <a:t>23.04.2019</a:t>
            </a:r>
            <a:r>
              <a:rPr lang="fi-FI" sz="2000" dirty="0"/>
              <a:t/>
            </a:r>
            <a:br>
              <a:rPr lang="fi-FI" sz="2000" dirty="0"/>
            </a:br>
            <a:endParaRPr lang="fi-FI" sz="2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i-FI" b="1" dirty="0" smtClean="0"/>
              <a:t>Hyviä </a:t>
            </a:r>
            <a:r>
              <a:rPr lang="fi-FI" b="1" dirty="0"/>
              <a:t>käytänteitä </a:t>
            </a:r>
          </a:p>
          <a:p>
            <a:r>
              <a:rPr lang="fi-FI" dirty="0"/>
              <a:t>Työryhmät, joissa mietitään eri teemoja. </a:t>
            </a:r>
            <a:endParaRPr lang="fi-FI" dirty="0" smtClean="0"/>
          </a:p>
          <a:p>
            <a:r>
              <a:rPr lang="fi-FI" dirty="0" smtClean="0"/>
              <a:t>Asiaosaamisen </a:t>
            </a:r>
            <a:r>
              <a:rPr lang="fi-FI" dirty="0"/>
              <a:t>ja työelämätaitojen </a:t>
            </a:r>
            <a:r>
              <a:rPr lang="fi-FI" dirty="0" smtClean="0"/>
              <a:t>yhdistäminen.</a:t>
            </a:r>
          </a:p>
          <a:p>
            <a:r>
              <a:rPr lang="fi-FI" dirty="0" smtClean="0"/>
              <a:t>Jatkuvuus </a:t>
            </a:r>
            <a:r>
              <a:rPr lang="fi-FI" dirty="0"/>
              <a:t>ja ketteryys; voidaan keskustelujen myötä kehittää tarvittaessa.</a:t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  <a:p>
            <a:pPr marL="0" indent="0">
              <a:buNone/>
            </a:pPr>
            <a:r>
              <a:rPr lang="fi-FI" b="1" dirty="0" smtClean="0"/>
              <a:t>Vältettäviä / Kannatettavia </a:t>
            </a:r>
            <a:r>
              <a:rPr lang="fi-FI" b="1" dirty="0"/>
              <a:t>asioita </a:t>
            </a:r>
          </a:p>
          <a:p>
            <a:r>
              <a:rPr lang="fi-FI" dirty="0"/>
              <a:t>Kannattaa välttää liian työlästä ja kuormittavaa </a:t>
            </a:r>
            <a:r>
              <a:rPr lang="fi-FI" dirty="0" smtClean="0"/>
              <a:t>prosessia</a:t>
            </a:r>
          </a:p>
          <a:p>
            <a:r>
              <a:rPr lang="fi-FI" i="1" dirty="0" smtClean="0"/>
              <a:t>Arviointiin </a:t>
            </a:r>
            <a:r>
              <a:rPr lang="fi-FI" i="1" dirty="0"/>
              <a:t>olisi hyvä kiinnittää huomiota jo prosessin </a:t>
            </a:r>
            <a:r>
              <a:rPr lang="fi-FI" i="1" dirty="0" smtClean="0"/>
              <a:t>alkuvaiheessa.</a:t>
            </a:r>
          </a:p>
          <a:p>
            <a:r>
              <a:rPr lang="fi-FI" dirty="0" smtClean="0"/>
              <a:t>Kyvykkyyteen </a:t>
            </a:r>
            <a:r>
              <a:rPr lang="fi-FI" dirty="0"/>
              <a:t>myös tärkeä keskittyä.</a:t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  <a:p>
            <a:pPr marL="0" indent="0">
              <a:buNone/>
            </a:pPr>
            <a:r>
              <a:rPr lang="fi-FI" b="1" dirty="0"/>
              <a:t>OPS-työtä tukeva toimintakulttuuri </a:t>
            </a:r>
          </a:p>
          <a:p>
            <a:r>
              <a:rPr lang="fi-FI" dirty="0"/>
              <a:t>Ohjaavat periaatteet ovat moninaisia ja vaihtelevat </a:t>
            </a:r>
            <a:r>
              <a:rPr lang="fi-FI" dirty="0" smtClean="0"/>
              <a:t>yksiköittäin.</a:t>
            </a:r>
          </a:p>
          <a:p>
            <a:r>
              <a:rPr lang="fi-FI" dirty="0" smtClean="0"/>
              <a:t>Palaute </a:t>
            </a:r>
            <a:r>
              <a:rPr lang="fi-FI" dirty="0"/>
              <a:t>opiskelijoilta, työelämätietoutta alumneilta.</a:t>
            </a:r>
            <a:br>
              <a:rPr lang="fi-FI" dirty="0"/>
            </a:br>
            <a:endParaRPr lang="fi-FI" dirty="0"/>
          </a:p>
          <a:p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17.5.2019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640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13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9492" y="1296062"/>
            <a:ext cx="7368419" cy="2727296"/>
          </a:xfrm>
        </p:spPr>
        <p:txBody>
          <a:bodyPr>
            <a:noAutofit/>
          </a:bodyPr>
          <a:lstStyle/>
          <a:p>
            <a:r>
              <a:rPr lang="fi-FI" sz="2000" dirty="0"/>
              <a:t/>
            </a:r>
            <a:br>
              <a:rPr lang="fi-FI" sz="2000" dirty="0"/>
            </a:br>
            <a:r>
              <a:rPr lang="fi-FI" sz="2000" dirty="0" smtClean="0"/>
              <a:t>kierros pöydissä…n. 1 min / hlö</a:t>
            </a:r>
            <a:br>
              <a:rPr lang="fi-FI" sz="2000" dirty="0" smtClean="0"/>
            </a:br>
            <a:r>
              <a:rPr lang="fi-FI" sz="2000" dirty="0"/>
              <a:t/>
            </a:r>
            <a:br>
              <a:rPr lang="fi-FI" sz="2000" dirty="0"/>
            </a:br>
            <a:r>
              <a:rPr lang="fi-FI" sz="2000" b="0" dirty="0" smtClean="0">
                <a:solidFill>
                  <a:srgbClr val="F1563F"/>
                </a:solidFill>
              </a:rPr>
              <a:t>Kuka? Mistä tulet?…Miten olet ollut mukana OPS työssä?…</a:t>
            </a:r>
            <a:r>
              <a:rPr lang="fi-FI" sz="2000" b="0" dirty="0">
                <a:solidFill>
                  <a:srgbClr val="F1563F"/>
                </a:solidFill>
              </a:rPr>
              <a:t>O</a:t>
            </a:r>
            <a:r>
              <a:rPr lang="fi-FI" sz="2000" b="0" dirty="0" smtClean="0">
                <a:solidFill>
                  <a:srgbClr val="F1563F"/>
                </a:solidFill>
              </a:rPr>
              <a:t>mia fiiliksiä ja kokemuksia?</a:t>
            </a:r>
            <a:r>
              <a:rPr lang="fi-FI" sz="2000" dirty="0" smtClean="0"/>
              <a:t/>
            </a:r>
            <a:br>
              <a:rPr lang="fi-FI" sz="2000" dirty="0" smtClean="0"/>
            </a:br>
            <a:endParaRPr lang="fi-FI" sz="20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286999" y="208009"/>
            <a:ext cx="7542913" cy="992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800" dirty="0" smtClean="0"/>
              <a:t>OPS –</a:t>
            </a:r>
            <a:r>
              <a:rPr lang="en-US" sz="2800" dirty="0" err="1" smtClean="0"/>
              <a:t>työprosessissa</a:t>
            </a:r>
            <a:r>
              <a:rPr lang="en-US" sz="2800" dirty="0" smtClean="0"/>
              <a:t> </a:t>
            </a:r>
            <a:r>
              <a:rPr lang="en-US" sz="2800" dirty="0" err="1" smtClean="0"/>
              <a:t>tähän</a:t>
            </a:r>
            <a:r>
              <a:rPr lang="en-US" sz="2800" dirty="0" smtClean="0"/>
              <a:t> </a:t>
            </a:r>
            <a:r>
              <a:rPr lang="en-US" sz="2800" dirty="0" err="1" smtClean="0"/>
              <a:t>mennessä</a:t>
            </a:r>
            <a:r>
              <a:rPr lang="en-US" sz="2800" dirty="0" smtClean="0"/>
              <a:t>…</a:t>
            </a:r>
          </a:p>
          <a:p>
            <a:r>
              <a:rPr lang="en-US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046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14</a:t>
            </a:fld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68838"/>
            <a:ext cx="8229600" cy="4557156"/>
          </a:xfrm>
        </p:spPr>
        <p:txBody>
          <a:bodyPr/>
          <a:lstStyle/>
          <a:p>
            <a:r>
              <a:rPr lang="fi-FI" dirty="0" smtClean="0"/>
              <a:t>Tutkintosääntö </a:t>
            </a:r>
            <a:r>
              <a:rPr lang="fi-FI" i="1" dirty="0" smtClean="0"/>
              <a:t>(luonnos)</a:t>
            </a:r>
          </a:p>
          <a:p>
            <a:pPr lvl="1"/>
            <a:r>
              <a:rPr lang="fi-FI" b="1" dirty="0" smtClean="0"/>
              <a:t>Suoritusmahdollisuudet</a:t>
            </a:r>
          </a:p>
          <a:p>
            <a:pPr lvl="2"/>
            <a:r>
              <a:rPr lang="fi-FI" dirty="0" smtClean="0"/>
              <a:t>Järjestettävä vähintään kaksi kertaa vuoden kuluessa opetuksen päättymisestä (riittävä valmistautumisaika uusintasuoritukseen)</a:t>
            </a:r>
          </a:p>
          <a:p>
            <a:pPr lvl="2"/>
            <a:r>
              <a:rPr lang="fi-FI" dirty="0" smtClean="0"/>
              <a:t>Arvosanan korottamisen yrittäminen vuoden sisällä enintään kahdesti</a:t>
            </a:r>
          </a:p>
          <a:p>
            <a:pPr lvl="2"/>
            <a:endParaRPr lang="fi-FI" dirty="0" smtClean="0"/>
          </a:p>
          <a:p>
            <a:pPr lvl="2"/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457200" y="33279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fi-FI" dirty="0" smtClean="0"/>
              <a:t>Oppimisen ja osaamisen </a:t>
            </a:r>
            <a:r>
              <a:rPr lang="fi-FI" dirty="0"/>
              <a:t>a</a:t>
            </a:r>
            <a:r>
              <a:rPr lang="fi-FI" dirty="0" smtClean="0"/>
              <a:t>rviointi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370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15</a:t>
            </a:fld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68838"/>
            <a:ext cx="8229600" cy="4557156"/>
          </a:xfrm>
        </p:spPr>
        <p:txBody>
          <a:bodyPr/>
          <a:lstStyle/>
          <a:p>
            <a:r>
              <a:rPr lang="fi-FI" dirty="0" smtClean="0"/>
              <a:t>Tutkintosääntö </a:t>
            </a:r>
            <a:r>
              <a:rPr lang="fi-FI" i="1" dirty="0"/>
              <a:t>(luonnos</a:t>
            </a:r>
            <a:r>
              <a:rPr lang="fi-FI" i="1" dirty="0" smtClean="0"/>
              <a:t>)</a:t>
            </a:r>
            <a:endParaRPr lang="fi-FI" dirty="0" smtClean="0"/>
          </a:p>
          <a:p>
            <a:pPr lvl="1"/>
            <a:r>
              <a:rPr lang="fi-FI" b="1" dirty="0" smtClean="0"/>
              <a:t>Opintosuoritusten</a:t>
            </a:r>
            <a:r>
              <a:rPr lang="fi-FI" dirty="0" smtClean="0"/>
              <a:t> arvostelussa käytettävät asteikot ja arvosanat</a:t>
            </a:r>
          </a:p>
          <a:p>
            <a:pPr lvl="2"/>
            <a:r>
              <a:rPr lang="fi-FI" dirty="0" smtClean="0"/>
              <a:t>0-5 </a:t>
            </a:r>
            <a:r>
              <a:rPr lang="fi-FI" i="1" dirty="0" smtClean="0"/>
              <a:t>(erinomainen, kiitettävä, hyvä, tyydyttävä, välttävä, hylätty)</a:t>
            </a:r>
          </a:p>
          <a:p>
            <a:pPr lvl="2"/>
            <a:r>
              <a:rPr lang="fi-FI" i="1" dirty="0" smtClean="0"/>
              <a:t>Tiedekuntaneuvoston päätöksellä harjoittelun sekä taitokurssien ja vastaavien arvostelussa hyväksytty - hylätty</a:t>
            </a:r>
          </a:p>
          <a:p>
            <a:pPr lvl="2"/>
            <a:endParaRPr lang="fi-FI" dirty="0" smtClean="0"/>
          </a:p>
          <a:p>
            <a:pPr lvl="2"/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457200" y="33279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fi-FI" dirty="0" smtClean="0"/>
              <a:t>Oppimisen ja osaamisen </a:t>
            </a:r>
            <a:r>
              <a:rPr lang="fi-FI" dirty="0"/>
              <a:t>a</a:t>
            </a:r>
            <a:r>
              <a:rPr lang="fi-FI" dirty="0" smtClean="0"/>
              <a:t>rviointi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2930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16</a:t>
            </a:fld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68838"/>
            <a:ext cx="8229600" cy="4557156"/>
          </a:xfrm>
        </p:spPr>
        <p:txBody>
          <a:bodyPr/>
          <a:lstStyle/>
          <a:p>
            <a:r>
              <a:rPr lang="fi-FI" dirty="0" smtClean="0"/>
              <a:t>Tutkintosääntö </a:t>
            </a:r>
            <a:r>
              <a:rPr lang="fi-FI" i="1" dirty="0"/>
              <a:t>(luonnos</a:t>
            </a:r>
            <a:r>
              <a:rPr lang="fi-FI" i="1" dirty="0" smtClean="0"/>
              <a:t>)</a:t>
            </a:r>
            <a:endParaRPr lang="fi-FI" dirty="0" smtClean="0"/>
          </a:p>
          <a:p>
            <a:pPr lvl="1"/>
            <a:r>
              <a:rPr lang="fi-FI" b="1" dirty="0" smtClean="0"/>
              <a:t>Opintokokonaisuuksien </a:t>
            </a:r>
            <a:r>
              <a:rPr lang="fi-FI" dirty="0" smtClean="0"/>
              <a:t>arviointi</a:t>
            </a:r>
          </a:p>
          <a:p>
            <a:pPr lvl="2"/>
            <a:r>
              <a:rPr lang="fi-FI" b="1" dirty="0" smtClean="0"/>
              <a:t> </a:t>
            </a:r>
            <a:r>
              <a:rPr lang="fi-FI" dirty="0" smtClean="0"/>
              <a:t>arvostellaan erikseen käyttäen numeerista asteikko 0-5 tai sen sanallista vastinetta</a:t>
            </a:r>
          </a:p>
          <a:p>
            <a:pPr lvl="2"/>
            <a:r>
              <a:rPr lang="fi-FI" dirty="0"/>
              <a:t>a</a:t>
            </a:r>
            <a:r>
              <a:rPr lang="fi-FI" dirty="0" smtClean="0"/>
              <a:t>rvosanat lasketaan opintojaksojen numeeristen arvosanojen painotettuna keskiarvona lähimpään kokonaislukuun tai ylempään kokonaislukuun</a:t>
            </a:r>
          </a:p>
          <a:p>
            <a:pPr marL="916200" lvl="2" indent="0">
              <a:buNone/>
            </a:pPr>
            <a:endParaRPr lang="fi-FI" dirty="0" smtClean="0"/>
          </a:p>
          <a:p>
            <a:pPr lvl="2"/>
            <a:endParaRPr lang="fi-FI" dirty="0" smtClean="0"/>
          </a:p>
          <a:p>
            <a:pPr lvl="2"/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457200" y="33279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fi-FI" dirty="0" smtClean="0"/>
              <a:t>Oppimisen ja osaamisen </a:t>
            </a:r>
            <a:r>
              <a:rPr lang="fi-FI" dirty="0"/>
              <a:t>a</a:t>
            </a:r>
            <a:r>
              <a:rPr lang="fi-FI" dirty="0" smtClean="0"/>
              <a:t>rviointi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6173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17</a:t>
            </a:fld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68838"/>
            <a:ext cx="8229600" cy="4557156"/>
          </a:xfrm>
        </p:spPr>
        <p:txBody>
          <a:bodyPr/>
          <a:lstStyle/>
          <a:p>
            <a:r>
              <a:rPr lang="fi-FI" dirty="0" smtClean="0"/>
              <a:t>Tutkintosääntö </a:t>
            </a:r>
            <a:r>
              <a:rPr lang="fi-FI" i="1" dirty="0"/>
              <a:t>(luonnos</a:t>
            </a:r>
            <a:r>
              <a:rPr lang="fi-FI" i="1" dirty="0" smtClean="0"/>
              <a:t>)</a:t>
            </a:r>
            <a:endParaRPr lang="fi-FI" dirty="0" smtClean="0"/>
          </a:p>
          <a:p>
            <a:pPr lvl="1"/>
            <a:r>
              <a:rPr lang="fi-FI" b="1" dirty="0" smtClean="0"/>
              <a:t>Opintosuoritusten tulosten ilmoittaminen</a:t>
            </a:r>
          </a:p>
          <a:p>
            <a:pPr lvl="2"/>
            <a:r>
              <a:rPr lang="fi-FI" dirty="0" smtClean="0"/>
              <a:t>Ilmoitettava kahden viikon kuluessa kirjaamalla rekisteriin</a:t>
            </a:r>
          </a:p>
          <a:p>
            <a:pPr lvl="2"/>
            <a:r>
              <a:rPr lang="fi-FI" dirty="0" smtClean="0"/>
              <a:t>Dekaani voi erityisistä syistä myöntää poikkeuksen…kuitenkin kuukauden kuluessa suorituksesta</a:t>
            </a:r>
          </a:p>
          <a:p>
            <a:pPr marL="916200" lvl="2" indent="0">
              <a:buNone/>
            </a:pPr>
            <a:endParaRPr lang="fi-FI" dirty="0" smtClean="0"/>
          </a:p>
          <a:p>
            <a:pPr lvl="2"/>
            <a:endParaRPr lang="fi-FI" dirty="0" smtClean="0"/>
          </a:p>
          <a:p>
            <a:pPr lvl="2"/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457200" y="33279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fi-FI" dirty="0" smtClean="0"/>
              <a:t>Oppimisen ja osaamisen </a:t>
            </a:r>
            <a:r>
              <a:rPr lang="fi-FI" dirty="0"/>
              <a:t>a</a:t>
            </a:r>
            <a:r>
              <a:rPr lang="fi-FI" dirty="0" smtClean="0"/>
              <a:t>rviointi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7321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18</a:t>
            </a:fld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68838"/>
            <a:ext cx="8686800" cy="4557156"/>
          </a:xfrm>
        </p:spPr>
        <p:txBody>
          <a:bodyPr>
            <a:normAutofit/>
          </a:bodyPr>
          <a:lstStyle/>
          <a:p>
            <a:r>
              <a:rPr lang="fi-FI" dirty="0" smtClean="0"/>
              <a:t>Tutkintosääntö </a:t>
            </a:r>
            <a:r>
              <a:rPr lang="fi-FI" i="1" dirty="0"/>
              <a:t>(luonnos</a:t>
            </a:r>
            <a:r>
              <a:rPr lang="fi-FI" i="1" dirty="0" smtClean="0"/>
              <a:t>)</a:t>
            </a:r>
            <a:endParaRPr lang="fi-FI" dirty="0" smtClean="0"/>
          </a:p>
          <a:p>
            <a:pPr lvl="1"/>
            <a:r>
              <a:rPr lang="fi-FI" b="1" dirty="0" smtClean="0"/>
              <a:t>Opintosuorituksista saatava palaute</a:t>
            </a:r>
          </a:p>
          <a:p>
            <a:pPr lvl="2"/>
            <a:r>
              <a:rPr lang="fi-FI" dirty="0" smtClean="0"/>
              <a:t>Opiskelijalla on arvostelun tuloksien lisäksi oikeus saada tieto </a:t>
            </a:r>
            <a:r>
              <a:rPr lang="fi-FI" u="sng" dirty="0" smtClean="0"/>
              <a:t>julkistettujen arvosteluperusteiden </a:t>
            </a:r>
            <a:r>
              <a:rPr lang="fi-FI" dirty="0" smtClean="0"/>
              <a:t>soveltamisesta ja laadullinen palaute opintosuorituksestaan </a:t>
            </a:r>
            <a:r>
              <a:rPr lang="fi-FI" sz="2000" dirty="0" smtClean="0"/>
              <a:t>(0-5, arvostelumatriisi/opintojakso)</a:t>
            </a:r>
          </a:p>
          <a:p>
            <a:pPr lvl="2"/>
            <a:r>
              <a:rPr lang="fi-FI" dirty="0" smtClean="0"/>
              <a:t>Varattava tilaisuus tutustua arvioituun kirjalliseen tai muuten tallennettuun opintosuoritukseen</a:t>
            </a:r>
          </a:p>
          <a:p>
            <a:pPr lvl="2"/>
            <a:r>
              <a:rPr lang="fi-FI" dirty="0" smtClean="0"/>
              <a:t>Oikeus saada jäljennös suorituksestaan</a:t>
            </a:r>
          </a:p>
          <a:p>
            <a:pPr marL="916200" lvl="2" indent="0">
              <a:buNone/>
            </a:pPr>
            <a:endParaRPr lang="fi-FI" dirty="0" smtClean="0"/>
          </a:p>
          <a:p>
            <a:pPr lvl="2"/>
            <a:endParaRPr lang="fi-FI" dirty="0" smtClean="0"/>
          </a:p>
          <a:p>
            <a:pPr lvl="2"/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457200" y="33279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fi-FI" dirty="0" smtClean="0"/>
              <a:t>Oppimisen ja osaamisen </a:t>
            </a:r>
            <a:r>
              <a:rPr lang="fi-FI" dirty="0"/>
              <a:t>a</a:t>
            </a:r>
            <a:r>
              <a:rPr lang="fi-FI" dirty="0" smtClean="0"/>
              <a:t>rviointi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697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19</a:t>
            </a:fld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6546"/>
            <a:ext cx="8686800" cy="4557156"/>
          </a:xfrm>
        </p:spPr>
        <p:txBody>
          <a:bodyPr/>
          <a:lstStyle/>
          <a:p>
            <a:r>
              <a:rPr lang="fi-FI" dirty="0" smtClean="0"/>
              <a:t>Linjaukset - osaamislupaus</a:t>
            </a:r>
          </a:p>
          <a:p>
            <a:pPr lvl="1"/>
            <a:r>
              <a:rPr lang="fi-FI" dirty="0" smtClean="0"/>
              <a:t>Osaamistavoitteet </a:t>
            </a:r>
          </a:p>
          <a:p>
            <a:pPr lvl="2"/>
            <a:r>
              <a:rPr lang="fi-FI" dirty="0" smtClean="0">
                <a:solidFill>
                  <a:srgbClr val="002060"/>
                </a:solidFill>
              </a:rPr>
              <a:t>auttavat opiskelijoita</a:t>
            </a:r>
            <a:r>
              <a:rPr lang="fi-FI" dirty="0" smtClean="0">
                <a:solidFill>
                  <a:srgbClr val="F1563F"/>
                </a:solidFill>
              </a:rPr>
              <a:t> oman osaamisensa tunnistamisessa ja kehittämisessä </a:t>
            </a:r>
            <a:r>
              <a:rPr lang="fi-FI" i="1" dirty="0" smtClean="0"/>
              <a:t>opetussisältöjen, pedagogisten ratkaisujen ja </a:t>
            </a:r>
            <a:r>
              <a:rPr lang="fi-FI" i="1" dirty="0" smtClean="0">
                <a:solidFill>
                  <a:srgbClr val="002060"/>
                </a:solidFill>
              </a:rPr>
              <a:t>arviointimenetelmien </a:t>
            </a:r>
            <a:r>
              <a:rPr lang="fi-FI" dirty="0" smtClean="0">
                <a:solidFill>
                  <a:srgbClr val="002060"/>
                </a:solidFill>
              </a:rPr>
              <a:t>avulla</a:t>
            </a:r>
          </a:p>
          <a:p>
            <a:pPr lvl="2"/>
            <a:r>
              <a:rPr lang="fi-FI" dirty="0" smtClean="0">
                <a:solidFill>
                  <a:srgbClr val="002060"/>
                </a:solidFill>
              </a:rPr>
              <a:t>Luovat selkeät kriteerit </a:t>
            </a:r>
            <a:r>
              <a:rPr lang="fi-FI" i="1" dirty="0" smtClean="0">
                <a:solidFill>
                  <a:srgbClr val="F1563F"/>
                </a:solidFill>
              </a:rPr>
              <a:t>aiemmin hankitun osaamisen tunnistamiseen ja tunnustamiseen </a:t>
            </a:r>
            <a:r>
              <a:rPr lang="fi-FI" dirty="0" smtClean="0"/>
              <a:t>myös </a:t>
            </a:r>
            <a:r>
              <a:rPr lang="fi-FI" i="1" dirty="0" smtClean="0">
                <a:solidFill>
                  <a:srgbClr val="F1563F"/>
                </a:solidFill>
              </a:rPr>
              <a:t>osaamisen </a:t>
            </a:r>
            <a:r>
              <a:rPr lang="fi-FI" i="1" dirty="0" err="1" smtClean="0">
                <a:solidFill>
                  <a:srgbClr val="F1563F"/>
                </a:solidFill>
              </a:rPr>
              <a:t>hyväksilukemisen</a:t>
            </a:r>
            <a:r>
              <a:rPr lang="fi-FI" i="1" dirty="0" smtClean="0"/>
              <a:t> </a:t>
            </a:r>
            <a:r>
              <a:rPr lang="fi-FI" dirty="0" smtClean="0"/>
              <a:t>yhteydessä</a:t>
            </a:r>
          </a:p>
          <a:p>
            <a:pPr lvl="1"/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457200" y="33279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fi-FI" dirty="0" smtClean="0"/>
              <a:t>Oppimisen ja osaamisen </a:t>
            </a:r>
            <a:r>
              <a:rPr lang="fi-FI" dirty="0"/>
              <a:t>a</a:t>
            </a:r>
            <a:r>
              <a:rPr lang="fi-FI" dirty="0" smtClean="0"/>
              <a:t>rviointi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113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b="1" smtClean="0">
                <a:solidFill>
                  <a:schemeClr val="accent1"/>
                </a:solidFill>
              </a:rPr>
              <a:t>JYU. Since 1863. Bottas</a:t>
            </a:r>
            <a:endParaRPr lang="fi-FI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21F9-277C-4E95-8CF8-72E71AECFB8A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524063" y="0"/>
            <a:ext cx="8229600" cy="101991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Helvetica" pitchFamily="34" charset="0"/>
                <a:ea typeface="+mj-ea"/>
                <a:cs typeface="Helvetica" pitchFamily="34" charset="0"/>
              </a:defRPr>
            </a:lvl1pPr>
          </a:lstStyle>
          <a:p>
            <a:r>
              <a:rPr lang="fi-FI" dirty="0" smtClean="0">
                <a:solidFill>
                  <a:srgbClr val="FFFF00"/>
                </a:solidFill>
              </a:rPr>
              <a:t>TERVETULOA OPS -TYÖPAJAAN!</a:t>
            </a:r>
            <a:endParaRPr lang="fi-FI" dirty="0">
              <a:solidFill>
                <a:srgbClr val="FFFF00"/>
              </a:solidFill>
            </a:endParaRPr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335375" y="2735249"/>
            <a:ext cx="8229600" cy="4374272"/>
          </a:xfrm>
          <a:prstGeom prst="rect">
            <a:avLst/>
          </a:prstGeom>
          <a:effectLst/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lnSpc>
                <a:spcPct val="100000"/>
              </a:lnSpc>
              <a:spcBef>
                <a:spcPts val="768"/>
              </a:spcBef>
              <a:buFont typeface="Arial"/>
              <a:buNone/>
              <a:defRPr sz="2000" b="1" kern="1200">
                <a:solidFill>
                  <a:srgbClr val="C7C9C8"/>
                </a:solidFill>
                <a:latin typeface="Helvetica" pitchFamily="34" charset="0"/>
                <a:ea typeface="+mn-ea"/>
                <a:cs typeface="Helvetica"/>
              </a:defRPr>
            </a:lvl1pPr>
            <a:lvl2pPr marL="457200" indent="0" algn="ctr" defTabSz="457200" rtl="0" eaLnBrk="1" latinLnBrk="0" hangingPunct="1">
              <a:lnSpc>
                <a:spcPct val="100000"/>
              </a:lnSpc>
              <a:spcBef>
                <a:spcPts val="768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Helvetica"/>
                <a:ea typeface="+mn-ea"/>
                <a:cs typeface="Helvetica"/>
              </a:defRPr>
            </a:lvl2pPr>
            <a:lvl3pPr marL="914400" indent="0" algn="ctr" defTabSz="457200" rtl="0" eaLnBrk="1" latinLnBrk="0" hangingPunct="1">
              <a:lnSpc>
                <a:spcPct val="100000"/>
              </a:lnSpc>
              <a:spcBef>
                <a:spcPts val="768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Helvetica"/>
                <a:ea typeface="+mn-ea"/>
                <a:cs typeface="Helvetica"/>
              </a:defRPr>
            </a:lvl3pPr>
            <a:lvl4pPr marL="1371600" indent="0" algn="ctr" defTabSz="457200" rtl="0" eaLnBrk="1" latinLnBrk="0" hangingPunct="1">
              <a:lnSpc>
                <a:spcPct val="100000"/>
              </a:lnSpc>
              <a:spcBef>
                <a:spcPts val="768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/>
                <a:ea typeface="+mn-ea"/>
                <a:cs typeface="Helvetica"/>
              </a:defRPr>
            </a:lvl4pPr>
            <a:lvl5pPr marL="1828800" indent="0" algn="ctr" defTabSz="457200" rtl="0" eaLnBrk="1" latinLnBrk="0" hangingPunct="1">
              <a:lnSpc>
                <a:spcPct val="100000"/>
              </a:lnSpc>
              <a:spcBef>
                <a:spcPts val="768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Helvetica"/>
                <a:ea typeface="+mn-ea"/>
                <a:cs typeface="Helvetica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400" dirty="0">
                <a:solidFill>
                  <a:srgbClr val="FFFF00"/>
                </a:solidFill>
              </a:rPr>
              <a:t>P</a:t>
            </a:r>
            <a:r>
              <a:rPr lang="fi-FI" sz="2400" dirty="0" smtClean="0">
                <a:solidFill>
                  <a:srgbClr val="FFFF00"/>
                </a:solidFill>
              </a:rPr>
              <a:t>öytien istumajärjestyksestä</a:t>
            </a:r>
          </a:p>
          <a:p>
            <a:endParaRPr lang="fi-FI" dirty="0" smtClean="0">
              <a:solidFill>
                <a:srgbClr val="FFFF00"/>
              </a:solidFill>
            </a:endParaRPr>
          </a:p>
          <a:p>
            <a:pPr lvl="1"/>
            <a:r>
              <a:rPr lang="fi-FI" dirty="0" smtClean="0">
                <a:solidFill>
                  <a:srgbClr val="FFFF00"/>
                </a:solidFill>
              </a:rPr>
              <a:t>LB &gt; 1 hlö / pöytä</a:t>
            </a:r>
          </a:p>
          <a:p>
            <a:pPr lvl="1"/>
            <a:r>
              <a:rPr lang="fi-FI" dirty="0" smtClean="0">
                <a:solidFill>
                  <a:srgbClr val="FFFF00"/>
                </a:solidFill>
              </a:rPr>
              <a:t>LKY </a:t>
            </a:r>
            <a:r>
              <a:rPr lang="fi-FI" dirty="0" smtClean="0">
                <a:solidFill>
                  <a:srgbClr val="FFFF00"/>
                </a:solidFill>
              </a:rPr>
              <a:t>&gt; </a:t>
            </a:r>
            <a:r>
              <a:rPr lang="fi-FI" dirty="0" err="1" smtClean="0">
                <a:solidFill>
                  <a:srgbClr val="FFFF00"/>
                </a:solidFill>
              </a:rPr>
              <a:t>lpe</a:t>
            </a:r>
            <a:r>
              <a:rPr lang="fi-FI" dirty="0" smtClean="0">
                <a:solidFill>
                  <a:srgbClr val="FFFF00"/>
                </a:solidFill>
              </a:rPr>
              <a:t>: 3 hlöä + </a:t>
            </a:r>
            <a:r>
              <a:rPr lang="fi-FI" dirty="0" err="1" smtClean="0">
                <a:solidFill>
                  <a:srgbClr val="FFFF00"/>
                </a:solidFill>
              </a:rPr>
              <a:t>lyt</a:t>
            </a:r>
            <a:r>
              <a:rPr lang="fi-FI" dirty="0" smtClean="0">
                <a:solidFill>
                  <a:srgbClr val="FFFF00"/>
                </a:solidFill>
              </a:rPr>
              <a:t> 1/hlö </a:t>
            </a:r>
            <a:r>
              <a:rPr lang="fi-FI" dirty="0" smtClean="0">
                <a:solidFill>
                  <a:srgbClr val="FFFF00"/>
                </a:solidFill>
              </a:rPr>
              <a:t>/ pöytä</a:t>
            </a:r>
          </a:p>
          <a:p>
            <a:pPr lvl="1"/>
            <a:r>
              <a:rPr lang="fi-FI" dirty="0" smtClean="0">
                <a:solidFill>
                  <a:srgbClr val="FFFF00"/>
                </a:solidFill>
              </a:rPr>
              <a:t>TT &gt; 2-3 hlöä / pöytä</a:t>
            </a:r>
          </a:p>
          <a:p>
            <a:pPr lvl="1"/>
            <a:endParaRPr lang="fi-FI" sz="1600" dirty="0" smtClean="0">
              <a:solidFill>
                <a:srgbClr val="FFFF00"/>
              </a:solidFill>
            </a:endParaRPr>
          </a:p>
          <a:p>
            <a:pPr lvl="1"/>
            <a:r>
              <a:rPr lang="fi-FI" dirty="0" smtClean="0">
                <a:solidFill>
                  <a:srgbClr val="FFFF00"/>
                </a:solidFill>
              </a:rPr>
              <a:t>Kiitos!</a:t>
            </a:r>
            <a:endParaRPr lang="fi-FI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54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20</a:t>
            </a:fld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8023" y="1018545"/>
            <a:ext cx="9005977" cy="654435"/>
          </a:xfrm>
        </p:spPr>
        <p:txBody>
          <a:bodyPr>
            <a:noAutofit/>
          </a:bodyPr>
          <a:lstStyle/>
          <a:p>
            <a:r>
              <a:rPr lang="fi-FI" sz="2800" dirty="0" smtClean="0"/>
              <a:t>OPS -linjauksissa opiskelija ja oppiminen keskiössä!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31" name="Title 3"/>
          <p:cNvSpPr txBox="1">
            <a:spLocks/>
          </p:cNvSpPr>
          <p:nvPr/>
        </p:nvSpPr>
        <p:spPr>
          <a:xfrm>
            <a:off x="457200" y="33279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fi-FI" dirty="0" smtClean="0"/>
              <a:t>Oppimisen ja osaamisen </a:t>
            </a:r>
            <a:r>
              <a:rPr lang="fi-FI" dirty="0"/>
              <a:t>a</a:t>
            </a:r>
            <a:r>
              <a:rPr lang="fi-FI" dirty="0" smtClean="0"/>
              <a:t>rviointi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609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21</a:t>
            </a:fld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8023" y="1018545"/>
            <a:ext cx="9005977" cy="654435"/>
          </a:xfrm>
        </p:spPr>
        <p:txBody>
          <a:bodyPr>
            <a:noAutofit/>
          </a:bodyPr>
          <a:lstStyle/>
          <a:p>
            <a:r>
              <a:rPr lang="fi-FI" sz="2800" dirty="0" smtClean="0"/>
              <a:t>OPS -linjauksissa opiskelija ja oppiminen keskiössä!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8" name="Oval 7"/>
          <p:cNvSpPr/>
          <p:nvPr/>
        </p:nvSpPr>
        <p:spPr>
          <a:xfrm>
            <a:off x="3395207" y="3275937"/>
            <a:ext cx="2202511" cy="130401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xtBox 8"/>
          <p:cNvSpPr txBox="1"/>
          <p:nvPr/>
        </p:nvSpPr>
        <p:spPr>
          <a:xfrm>
            <a:off x="3609198" y="3518673"/>
            <a:ext cx="17585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solidFill>
                  <a:srgbClr val="FFFF00"/>
                </a:solidFill>
              </a:rPr>
              <a:t>OPPIMINEN</a:t>
            </a:r>
          </a:p>
          <a:p>
            <a:pPr algn="ctr"/>
            <a:r>
              <a:rPr lang="fi-FI" dirty="0" smtClean="0">
                <a:solidFill>
                  <a:srgbClr val="FFFF00"/>
                </a:solidFill>
              </a:rPr>
              <a:t>Oppijan tiedot ja taidot</a:t>
            </a:r>
            <a:endParaRPr lang="fi-FI" dirty="0">
              <a:solidFill>
                <a:srgbClr val="FFFF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880558" y="2035834"/>
            <a:ext cx="5287993" cy="3732153"/>
          </a:xfrm>
          <a:prstGeom prst="ellipse">
            <a:avLst/>
          </a:prstGeom>
          <a:noFill/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TextBox 25"/>
          <p:cNvSpPr txBox="1"/>
          <p:nvPr/>
        </p:nvSpPr>
        <p:spPr>
          <a:xfrm>
            <a:off x="998184" y="1687792"/>
            <a:ext cx="778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rgbClr val="F1563F"/>
                </a:solidFill>
              </a:rPr>
              <a:t>OPS –osaamistavoitteet (substanssi, opiskelu- ja työelämätaidot)</a:t>
            </a:r>
            <a:endParaRPr lang="fi-FI" b="1" dirty="0">
              <a:solidFill>
                <a:srgbClr val="F1563F"/>
              </a:solidFill>
            </a:endParaRPr>
          </a:p>
        </p:txBody>
      </p:sp>
      <p:sp>
        <p:nvSpPr>
          <p:cNvPr id="28" name="Title 3"/>
          <p:cNvSpPr txBox="1">
            <a:spLocks/>
          </p:cNvSpPr>
          <p:nvPr/>
        </p:nvSpPr>
        <p:spPr>
          <a:xfrm>
            <a:off x="457200" y="33279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fi-FI" dirty="0" smtClean="0"/>
              <a:t>Oppimisen ja osaamisen </a:t>
            </a:r>
            <a:r>
              <a:rPr lang="fi-FI" dirty="0"/>
              <a:t>a</a:t>
            </a:r>
            <a:r>
              <a:rPr lang="fi-FI" dirty="0" smtClean="0"/>
              <a:t>rviointi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7238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22</a:t>
            </a:fld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8023" y="1018545"/>
            <a:ext cx="9005977" cy="654435"/>
          </a:xfrm>
        </p:spPr>
        <p:txBody>
          <a:bodyPr>
            <a:noAutofit/>
          </a:bodyPr>
          <a:lstStyle/>
          <a:p>
            <a:r>
              <a:rPr lang="fi-FI" sz="2800" dirty="0" smtClean="0"/>
              <a:t>OPS -linjauksissa opiskelija ja oppiminen keskiössä!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8" name="Oval 7"/>
          <p:cNvSpPr/>
          <p:nvPr/>
        </p:nvSpPr>
        <p:spPr>
          <a:xfrm>
            <a:off x="3395207" y="3275937"/>
            <a:ext cx="2202511" cy="130401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xtBox 8"/>
          <p:cNvSpPr txBox="1"/>
          <p:nvPr/>
        </p:nvSpPr>
        <p:spPr>
          <a:xfrm>
            <a:off x="3609198" y="3518673"/>
            <a:ext cx="17585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solidFill>
                  <a:srgbClr val="FFFF00"/>
                </a:solidFill>
              </a:rPr>
              <a:t>OPPIMINEN</a:t>
            </a:r>
          </a:p>
          <a:p>
            <a:pPr algn="ctr"/>
            <a:r>
              <a:rPr lang="fi-FI" dirty="0" smtClean="0">
                <a:solidFill>
                  <a:srgbClr val="FFFF00"/>
                </a:solidFill>
              </a:rPr>
              <a:t>Oppijan tiedot ja taidot</a:t>
            </a:r>
            <a:endParaRPr lang="fi-FI" dirty="0">
              <a:solidFill>
                <a:srgbClr val="FFFF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880558" y="2035834"/>
            <a:ext cx="5287993" cy="3732153"/>
          </a:xfrm>
          <a:prstGeom prst="ellipse">
            <a:avLst/>
          </a:prstGeom>
          <a:noFill/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Content Placeholder 4"/>
          <p:cNvSpPr txBox="1">
            <a:spLocks/>
          </p:cNvSpPr>
          <p:nvPr/>
        </p:nvSpPr>
        <p:spPr>
          <a:xfrm>
            <a:off x="618908" y="5742759"/>
            <a:ext cx="8044205" cy="870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•"/>
              <a:defRPr sz="32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Blip>
                <a:blip r:embed="rId2"/>
              </a:buBlip>
              <a:defRPr sz="28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2pPr>
            <a:lvl3pPr marL="11448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Blip>
                <a:blip r:embed="rId3"/>
              </a:buBlip>
              <a:defRPr sz="24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3pPr>
            <a:lvl4pPr marL="16002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–"/>
              <a:defRPr sz="20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4pPr>
            <a:lvl5pPr marL="20574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»"/>
              <a:defRPr sz="20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fi-FI" sz="2000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fi-FI" sz="2000" b="1" dirty="0" smtClean="0">
                <a:solidFill>
                  <a:srgbClr val="002060"/>
                </a:solidFill>
              </a:rPr>
              <a:t>Opettaminen, ohjaus, suoritustavat </a:t>
            </a:r>
            <a:r>
              <a:rPr lang="fi-FI" sz="2000" b="1" dirty="0">
                <a:solidFill>
                  <a:srgbClr val="002060"/>
                </a:solidFill>
              </a:rPr>
              <a:t>ja arviointi?</a:t>
            </a:r>
          </a:p>
          <a:p>
            <a:pPr marL="0" indent="0" algn="ctr">
              <a:buNone/>
            </a:pPr>
            <a:endParaRPr lang="fi-FI" sz="2000" b="1" dirty="0" smtClean="0">
              <a:solidFill>
                <a:srgbClr val="F1563F"/>
              </a:solidFill>
            </a:endParaRPr>
          </a:p>
        </p:txBody>
      </p:sp>
      <p:sp>
        <p:nvSpPr>
          <p:cNvPr id="28" name="Title 3"/>
          <p:cNvSpPr txBox="1">
            <a:spLocks/>
          </p:cNvSpPr>
          <p:nvPr/>
        </p:nvSpPr>
        <p:spPr>
          <a:xfrm>
            <a:off x="457200" y="33279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fi-FI" dirty="0" smtClean="0"/>
              <a:t>Oppimisen ja osaamisen </a:t>
            </a:r>
            <a:r>
              <a:rPr lang="fi-FI" dirty="0"/>
              <a:t>a</a:t>
            </a:r>
            <a:r>
              <a:rPr lang="fi-FI" dirty="0" smtClean="0"/>
              <a:t>rviointi</a:t>
            </a:r>
            <a:endParaRPr lang="fi-FI" dirty="0"/>
          </a:p>
        </p:txBody>
      </p:sp>
      <p:sp>
        <p:nvSpPr>
          <p:cNvPr id="12" name="TextBox 11"/>
          <p:cNvSpPr txBox="1"/>
          <p:nvPr/>
        </p:nvSpPr>
        <p:spPr>
          <a:xfrm>
            <a:off x="998184" y="1687792"/>
            <a:ext cx="778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rgbClr val="F1563F"/>
                </a:solidFill>
              </a:rPr>
              <a:t>OPS –osaamistavoitteet (substanssi, opiskelu- ja työelämätaidot)</a:t>
            </a:r>
            <a:endParaRPr lang="fi-FI" b="1" dirty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4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23</a:t>
            </a:fld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8023" y="1018545"/>
            <a:ext cx="9005977" cy="654435"/>
          </a:xfrm>
        </p:spPr>
        <p:txBody>
          <a:bodyPr>
            <a:noAutofit/>
          </a:bodyPr>
          <a:lstStyle/>
          <a:p>
            <a:r>
              <a:rPr lang="fi-FI" sz="2800" dirty="0" smtClean="0"/>
              <a:t>OPS -linjauksissa opiskelija ja oppiminen keskiössä!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8" name="Oval 7"/>
          <p:cNvSpPr/>
          <p:nvPr/>
        </p:nvSpPr>
        <p:spPr>
          <a:xfrm>
            <a:off x="3395207" y="3275937"/>
            <a:ext cx="2202511" cy="130401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xtBox 8"/>
          <p:cNvSpPr txBox="1"/>
          <p:nvPr/>
        </p:nvSpPr>
        <p:spPr>
          <a:xfrm>
            <a:off x="3609198" y="3518673"/>
            <a:ext cx="17585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solidFill>
                  <a:srgbClr val="FFFF00"/>
                </a:solidFill>
              </a:rPr>
              <a:t>OPPIMINEN</a:t>
            </a:r>
          </a:p>
          <a:p>
            <a:pPr algn="ctr"/>
            <a:r>
              <a:rPr lang="fi-FI" dirty="0" smtClean="0">
                <a:solidFill>
                  <a:srgbClr val="FFFF00"/>
                </a:solidFill>
              </a:rPr>
              <a:t>Oppijan tiedot ja taidot</a:t>
            </a:r>
            <a:endParaRPr lang="fi-FI" dirty="0">
              <a:solidFill>
                <a:srgbClr val="FFFF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880558" y="2035834"/>
            <a:ext cx="5287993" cy="3732153"/>
          </a:xfrm>
          <a:prstGeom prst="ellipse">
            <a:avLst/>
          </a:prstGeom>
          <a:noFill/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" name="Content Placeholder 4"/>
          <p:cNvSpPr txBox="1">
            <a:spLocks/>
          </p:cNvSpPr>
          <p:nvPr/>
        </p:nvSpPr>
        <p:spPr>
          <a:xfrm>
            <a:off x="618908" y="5742759"/>
            <a:ext cx="8044205" cy="870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•"/>
              <a:defRPr sz="32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Blip>
                <a:blip r:embed="rId2"/>
              </a:buBlip>
              <a:defRPr sz="28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2pPr>
            <a:lvl3pPr marL="11448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Blip>
                <a:blip r:embed="rId3"/>
              </a:buBlip>
              <a:defRPr sz="24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3pPr>
            <a:lvl4pPr marL="16002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–"/>
              <a:defRPr sz="20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4pPr>
            <a:lvl5pPr marL="20574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»"/>
              <a:defRPr sz="20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i-FI" sz="2000" b="1" dirty="0" smtClean="0">
                <a:solidFill>
                  <a:srgbClr val="F1563F"/>
                </a:solidFill>
              </a:rPr>
              <a:t>Miten ja missä yliopisto-opiskelijan oppiminen tapahtuu?</a:t>
            </a:r>
          </a:p>
          <a:p>
            <a:pPr marL="0" indent="0" algn="ctr">
              <a:buNone/>
            </a:pPr>
            <a:r>
              <a:rPr lang="fi-FI" sz="2000" b="1" dirty="0">
                <a:solidFill>
                  <a:srgbClr val="002060"/>
                </a:solidFill>
              </a:rPr>
              <a:t>Opettaminen, ohjaus, suoritustavat ja arviointi?</a:t>
            </a:r>
          </a:p>
          <a:p>
            <a:pPr marL="0" indent="0" algn="ctr">
              <a:buNone/>
            </a:pPr>
            <a:endParaRPr lang="fi-FI" sz="2000" b="1" dirty="0" smtClean="0">
              <a:solidFill>
                <a:srgbClr val="F1563F"/>
              </a:solidFill>
            </a:endParaRPr>
          </a:p>
        </p:txBody>
      </p:sp>
      <p:sp>
        <p:nvSpPr>
          <p:cNvPr id="29" name="Title 3"/>
          <p:cNvSpPr txBox="1">
            <a:spLocks/>
          </p:cNvSpPr>
          <p:nvPr/>
        </p:nvSpPr>
        <p:spPr>
          <a:xfrm>
            <a:off x="457200" y="33279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fi-FI" dirty="0" smtClean="0"/>
              <a:t>Oppimisen ja osaamisen </a:t>
            </a:r>
            <a:r>
              <a:rPr lang="fi-FI" dirty="0"/>
              <a:t>a</a:t>
            </a:r>
            <a:r>
              <a:rPr lang="fi-FI" dirty="0" smtClean="0"/>
              <a:t>rviointi</a:t>
            </a:r>
            <a:endParaRPr lang="fi-FI" dirty="0"/>
          </a:p>
        </p:txBody>
      </p:sp>
      <p:sp>
        <p:nvSpPr>
          <p:cNvPr id="43" name="TextBox 42"/>
          <p:cNvSpPr txBox="1"/>
          <p:nvPr/>
        </p:nvSpPr>
        <p:spPr>
          <a:xfrm>
            <a:off x="998184" y="1687792"/>
            <a:ext cx="778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rgbClr val="F1563F"/>
                </a:solidFill>
              </a:rPr>
              <a:t>OPS –osaamistavoitteet (substanssi, opiskelu- ja työelämätaidot)</a:t>
            </a:r>
            <a:endParaRPr lang="fi-FI" b="1" dirty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3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24</a:t>
            </a:fld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8023" y="1018545"/>
            <a:ext cx="9005977" cy="654435"/>
          </a:xfrm>
        </p:spPr>
        <p:txBody>
          <a:bodyPr>
            <a:noAutofit/>
          </a:bodyPr>
          <a:lstStyle/>
          <a:p>
            <a:r>
              <a:rPr lang="fi-FI" sz="2800" dirty="0" smtClean="0"/>
              <a:t>OPS -linjauksissa opiskelija ja oppiminen keskiössä!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8" name="Oval 7"/>
          <p:cNvSpPr/>
          <p:nvPr/>
        </p:nvSpPr>
        <p:spPr>
          <a:xfrm>
            <a:off x="3395207" y="3275937"/>
            <a:ext cx="2202511" cy="130401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xtBox 8"/>
          <p:cNvSpPr txBox="1"/>
          <p:nvPr/>
        </p:nvSpPr>
        <p:spPr>
          <a:xfrm>
            <a:off x="3609198" y="3518673"/>
            <a:ext cx="17585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solidFill>
                  <a:srgbClr val="FFFF00"/>
                </a:solidFill>
              </a:rPr>
              <a:t>OPPIMINEN</a:t>
            </a:r>
          </a:p>
          <a:p>
            <a:pPr algn="ctr"/>
            <a:r>
              <a:rPr lang="fi-FI" dirty="0" smtClean="0">
                <a:solidFill>
                  <a:srgbClr val="FFFF00"/>
                </a:solidFill>
              </a:rPr>
              <a:t>Oppijan tiedot ja taidot</a:t>
            </a:r>
            <a:endParaRPr lang="fi-FI" dirty="0">
              <a:solidFill>
                <a:srgbClr val="FFFF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3777334" y="2559089"/>
            <a:ext cx="1622066" cy="88259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TextBox 17"/>
          <p:cNvSpPr txBox="1"/>
          <p:nvPr/>
        </p:nvSpPr>
        <p:spPr>
          <a:xfrm>
            <a:off x="3900894" y="2799587"/>
            <a:ext cx="1374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FF00"/>
                </a:solidFill>
              </a:rPr>
              <a:t>OPETTAJA</a:t>
            </a:r>
            <a:endParaRPr lang="fi-FI" dirty="0">
              <a:solidFill>
                <a:srgbClr val="FFFF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880558" y="2035834"/>
            <a:ext cx="5287993" cy="3732153"/>
          </a:xfrm>
          <a:prstGeom prst="ellipse">
            <a:avLst/>
          </a:prstGeom>
          <a:noFill/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" name="Content Placeholder 4"/>
          <p:cNvSpPr txBox="1">
            <a:spLocks/>
          </p:cNvSpPr>
          <p:nvPr/>
        </p:nvSpPr>
        <p:spPr>
          <a:xfrm>
            <a:off x="618908" y="5742759"/>
            <a:ext cx="8044205" cy="870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•"/>
              <a:defRPr sz="32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Tx/>
              <a:buBlip>
                <a:blip r:embed="rId2"/>
              </a:buBlip>
              <a:defRPr sz="28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2pPr>
            <a:lvl3pPr marL="11448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SzPct val="80000"/>
              <a:buFontTx/>
              <a:buBlip>
                <a:blip r:embed="rId3"/>
              </a:buBlip>
              <a:defRPr sz="24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3pPr>
            <a:lvl4pPr marL="16002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–"/>
              <a:defRPr sz="20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4pPr>
            <a:lvl5pPr marL="2057400" indent="-228600" algn="l" defTabSz="457200" rtl="0" eaLnBrk="1" latinLnBrk="0" hangingPunct="1">
              <a:lnSpc>
                <a:spcPct val="100000"/>
              </a:lnSpc>
              <a:spcBef>
                <a:spcPts val="768"/>
              </a:spcBef>
              <a:buClr>
                <a:schemeClr val="accent1"/>
              </a:buClr>
              <a:buFont typeface="Arial"/>
              <a:buChar char="»"/>
              <a:defRPr sz="2000" kern="1200">
                <a:solidFill>
                  <a:schemeClr val="tx2"/>
                </a:solidFill>
                <a:latin typeface="Helvetica" pitchFamily="34" charset="0"/>
                <a:ea typeface="+mn-ea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i-FI" sz="2000" b="1" dirty="0" smtClean="0">
                <a:solidFill>
                  <a:srgbClr val="F1563F"/>
                </a:solidFill>
              </a:rPr>
              <a:t>Miten ja missä yliopisto-opiskelijan oppiminen tapahtuu?</a:t>
            </a:r>
          </a:p>
          <a:p>
            <a:pPr marL="0" indent="0" algn="ctr">
              <a:buNone/>
            </a:pPr>
            <a:r>
              <a:rPr lang="fi-FI" sz="2000" b="1" dirty="0">
                <a:solidFill>
                  <a:srgbClr val="002060"/>
                </a:solidFill>
              </a:rPr>
              <a:t>Opettaminen, ohjaus, suoritustavat ja arviointi?</a:t>
            </a:r>
          </a:p>
          <a:p>
            <a:pPr marL="0" indent="0" algn="ctr">
              <a:buNone/>
            </a:pPr>
            <a:endParaRPr lang="fi-FI" sz="2000" b="1" dirty="0" smtClean="0">
              <a:solidFill>
                <a:srgbClr val="F1563F"/>
              </a:solidFill>
            </a:endParaRPr>
          </a:p>
        </p:txBody>
      </p:sp>
      <p:sp>
        <p:nvSpPr>
          <p:cNvPr id="29" name="Title 3"/>
          <p:cNvSpPr txBox="1">
            <a:spLocks/>
          </p:cNvSpPr>
          <p:nvPr/>
        </p:nvSpPr>
        <p:spPr>
          <a:xfrm>
            <a:off x="457200" y="33279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fi-FI" dirty="0" smtClean="0"/>
              <a:t>Oppimisen ja osaamisen </a:t>
            </a:r>
            <a:r>
              <a:rPr lang="fi-FI" dirty="0"/>
              <a:t>a</a:t>
            </a:r>
            <a:r>
              <a:rPr lang="fi-FI" dirty="0" smtClean="0"/>
              <a:t>rviointi</a:t>
            </a:r>
            <a:endParaRPr lang="fi-FI" dirty="0"/>
          </a:p>
        </p:txBody>
      </p:sp>
      <p:sp>
        <p:nvSpPr>
          <p:cNvPr id="33" name="Oval 32"/>
          <p:cNvSpPr/>
          <p:nvPr/>
        </p:nvSpPr>
        <p:spPr>
          <a:xfrm>
            <a:off x="3540153" y="4507462"/>
            <a:ext cx="1622066" cy="88259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Oval 33"/>
          <p:cNvSpPr/>
          <p:nvPr/>
        </p:nvSpPr>
        <p:spPr>
          <a:xfrm>
            <a:off x="5099311" y="4105358"/>
            <a:ext cx="1622066" cy="88259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Oval 34"/>
          <p:cNvSpPr/>
          <p:nvPr/>
        </p:nvSpPr>
        <p:spPr>
          <a:xfrm>
            <a:off x="5198330" y="3151808"/>
            <a:ext cx="1622066" cy="88259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TextBox 35"/>
          <p:cNvSpPr txBox="1"/>
          <p:nvPr/>
        </p:nvSpPr>
        <p:spPr>
          <a:xfrm>
            <a:off x="3589533" y="4714842"/>
            <a:ext cx="1758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FF00"/>
                </a:solidFill>
              </a:rPr>
              <a:t>X FAKTORIT?</a:t>
            </a:r>
            <a:endParaRPr lang="fi-FI" dirty="0">
              <a:solidFill>
                <a:srgbClr val="FFFF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277843" y="3398700"/>
            <a:ext cx="1758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FF00"/>
                </a:solidFill>
              </a:rPr>
              <a:t>TYÖELÄMÄ</a:t>
            </a:r>
            <a:endParaRPr lang="fi-FI" dirty="0">
              <a:solidFill>
                <a:srgbClr val="FFFF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154709" y="4312092"/>
            <a:ext cx="1758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FF00"/>
                </a:solidFill>
              </a:rPr>
              <a:t>OPISKELU</a:t>
            </a:r>
          </a:p>
        </p:txBody>
      </p:sp>
      <p:sp>
        <p:nvSpPr>
          <p:cNvPr id="39" name="Oval 38"/>
          <p:cNvSpPr/>
          <p:nvPr/>
        </p:nvSpPr>
        <p:spPr>
          <a:xfrm>
            <a:off x="2224599" y="3924564"/>
            <a:ext cx="1622066" cy="88259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0" name="Oval 39"/>
          <p:cNvSpPr/>
          <p:nvPr/>
        </p:nvSpPr>
        <p:spPr>
          <a:xfrm>
            <a:off x="2228197" y="2988963"/>
            <a:ext cx="1622066" cy="88259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1" name="TextBox 40"/>
          <p:cNvSpPr txBox="1"/>
          <p:nvPr/>
        </p:nvSpPr>
        <p:spPr>
          <a:xfrm>
            <a:off x="2332476" y="3226674"/>
            <a:ext cx="1758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FF00"/>
                </a:solidFill>
              </a:rPr>
              <a:t>VERTAISET</a:t>
            </a:r>
            <a:endParaRPr lang="fi-FI" dirty="0">
              <a:solidFill>
                <a:srgbClr val="FFFF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600840" y="4177323"/>
            <a:ext cx="962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FF00"/>
                </a:solidFill>
              </a:rPr>
              <a:t>ARKI</a:t>
            </a:r>
            <a:endParaRPr lang="fi-FI" dirty="0">
              <a:solidFill>
                <a:srgbClr val="FFFF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98184" y="1687792"/>
            <a:ext cx="778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rgbClr val="F1563F"/>
                </a:solidFill>
              </a:rPr>
              <a:t>OPS –osaamistavoitteet (substanssi, opiskelu- ja työelämätaidot)</a:t>
            </a:r>
            <a:endParaRPr lang="fi-FI" b="1" dirty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87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25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8" name="Oval 7"/>
          <p:cNvSpPr/>
          <p:nvPr/>
        </p:nvSpPr>
        <p:spPr>
          <a:xfrm>
            <a:off x="3395207" y="3275937"/>
            <a:ext cx="2202511" cy="130401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xtBox 8"/>
          <p:cNvSpPr txBox="1"/>
          <p:nvPr/>
        </p:nvSpPr>
        <p:spPr>
          <a:xfrm>
            <a:off x="3329796" y="3379623"/>
            <a:ext cx="23808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 smtClean="0">
                <a:solidFill>
                  <a:srgbClr val="FFFF00"/>
                </a:solidFill>
              </a:rPr>
              <a:t>Oppijan tiedot ja taidot</a:t>
            </a:r>
          </a:p>
          <a:p>
            <a:pPr algn="ctr"/>
            <a:r>
              <a:rPr lang="fi-FI" dirty="0" smtClean="0">
                <a:solidFill>
                  <a:srgbClr val="FFFF00"/>
                </a:solidFill>
              </a:rPr>
              <a:t>Oppimiskyvykkyys?</a:t>
            </a:r>
            <a:endParaRPr lang="fi-FI" dirty="0">
              <a:solidFill>
                <a:srgbClr val="FFFF00"/>
              </a:solidFill>
            </a:endParaRPr>
          </a:p>
          <a:p>
            <a:pPr algn="ctr"/>
            <a:endParaRPr lang="fi-FI" dirty="0">
              <a:solidFill>
                <a:srgbClr val="FFFF00"/>
              </a:solidFill>
            </a:endParaRPr>
          </a:p>
        </p:txBody>
      </p:sp>
      <p:sp>
        <p:nvSpPr>
          <p:cNvPr id="27" name="Title 3"/>
          <p:cNvSpPr txBox="1">
            <a:spLocks/>
          </p:cNvSpPr>
          <p:nvPr/>
        </p:nvSpPr>
        <p:spPr>
          <a:xfrm>
            <a:off x="457200" y="33279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fi-FI" dirty="0" smtClean="0"/>
              <a:t>Arvioinnista</a:t>
            </a:r>
            <a:endParaRPr lang="fi-FI" dirty="0"/>
          </a:p>
        </p:txBody>
      </p:sp>
      <p:sp>
        <p:nvSpPr>
          <p:cNvPr id="4" name="Oval 3"/>
          <p:cNvSpPr/>
          <p:nvPr/>
        </p:nvSpPr>
        <p:spPr>
          <a:xfrm>
            <a:off x="1880558" y="2035834"/>
            <a:ext cx="5287993" cy="3732153"/>
          </a:xfrm>
          <a:prstGeom prst="ellipse">
            <a:avLst/>
          </a:prstGeom>
          <a:noFill/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TextBox 30"/>
          <p:cNvSpPr txBox="1"/>
          <p:nvPr/>
        </p:nvSpPr>
        <p:spPr>
          <a:xfrm>
            <a:off x="3007697" y="2939844"/>
            <a:ext cx="2977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 smtClean="0">
                <a:solidFill>
                  <a:srgbClr val="002060"/>
                </a:solidFill>
              </a:rPr>
              <a:t>Valintakoearviointi</a:t>
            </a:r>
            <a:endParaRPr lang="fi-FI" sz="2400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8184" y="1687792"/>
            <a:ext cx="778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rgbClr val="F1563F"/>
                </a:solidFill>
              </a:rPr>
              <a:t>OPS –osaamistavoitteet (substanssi, opiskelu- ja työelämätaidot)</a:t>
            </a:r>
            <a:endParaRPr lang="fi-FI" b="1" dirty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36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26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8" name="Oval 7"/>
          <p:cNvSpPr/>
          <p:nvPr/>
        </p:nvSpPr>
        <p:spPr>
          <a:xfrm>
            <a:off x="3395207" y="3275937"/>
            <a:ext cx="2202511" cy="130401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xtBox 8"/>
          <p:cNvSpPr txBox="1"/>
          <p:nvPr/>
        </p:nvSpPr>
        <p:spPr>
          <a:xfrm>
            <a:off x="3609198" y="3518673"/>
            <a:ext cx="17585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 smtClean="0">
                <a:solidFill>
                  <a:srgbClr val="FFFF00"/>
                </a:solidFill>
              </a:rPr>
              <a:t>Oppijan tiedot ja taidot</a:t>
            </a:r>
          </a:p>
          <a:p>
            <a:pPr algn="ctr"/>
            <a:r>
              <a:rPr lang="fi-FI" dirty="0">
                <a:solidFill>
                  <a:srgbClr val="FFFF00"/>
                </a:solidFill>
              </a:rPr>
              <a:t>OPPIMINEN</a:t>
            </a:r>
          </a:p>
          <a:p>
            <a:pPr algn="ctr"/>
            <a:endParaRPr lang="fi-FI" dirty="0">
              <a:solidFill>
                <a:srgbClr val="FFFF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880558" y="2035834"/>
            <a:ext cx="5287993" cy="3732153"/>
          </a:xfrm>
          <a:prstGeom prst="ellipse">
            <a:avLst/>
          </a:prstGeom>
          <a:noFill/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TextBox 29"/>
          <p:cNvSpPr txBox="1"/>
          <p:nvPr/>
        </p:nvSpPr>
        <p:spPr>
          <a:xfrm>
            <a:off x="2909591" y="2127451"/>
            <a:ext cx="43131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 smtClean="0">
                <a:solidFill>
                  <a:srgbClr val="002060"/>
                </a:solidFill>
              </a:rPr>
              <a:t>Koulutuksen aikaisen kehittymisen tunnistaminen ja arviointi?</a:t>
            </a:r>
            <a:endParaRPr lang="fi-FI" sz="2400" b="1" dirty="0">
              <a:solidFill>
                <a:srgbClr val="00206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600357" y="3391934"/>
            <a:ext cx="1481930" cy="351874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892991" y="4579952"/>
            <a:ext cx="852201" cy="897822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2311879" y="4252872"/>
            <a:ext cx="1166380" cy="577920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2798437" y="2488012"/>
            <a:ext cx="702427" cy="1079860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3"/>
          <p:cNvSpPr txBox="1">
            <a:spLocks/>
          </p:cNvSpPr>
          <p:nvPr/>
        </p:nvSpPr>
        <p:spPr>
          <a:xfrm>
            <a:off x="457200" y="33279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fi-FI" dirty="0" smtClean="0"/>
              <a:t>Arvioinnista</a:t>
            </a:r>
            <a:endParaRPr lang="fi-FI" dirty="0"/>
          </a:p>
        </p:txBody>
      </p:sp>
      <p:sp>
        <p:nvSpPr>
          <p:cNvPr id="16" name="TextBox 15"/>
          <p:cNvSpPr txBox="1"/>
          <p:nvPr/>
        </p:nvSpPr>
        <p:spPr>
          <a:xfrm>
            <a:off x="998184" y="1687792"/>
            <a:ext cx="778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rgbClr val="F1563F"/>
                </a:solidFill>
              </a:rPr>
              <a:t>OPS –osaamistavoitteet (substanssi, opiskelu- ja työelämätaidot)</a:t>
            </a:r>
            <a:endParaRPr lang="fi-FI" b="1" dirty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85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27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8" name="Oval 7"/>
          <p:cNvSpPr/>
          <p:nvPr/>
        </p:nvSpPr>
        <p:spPr>
          <a:xfrm>
            <a:off x="1880558" y="2035834"/>
            <a:ext cx="5287993" cy="37321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xtBox 8"/>
          <p:cNvSpPr txBox="1"/>
          <p:nvPr/>
        </p:nvSpPr>
        <p:spPr>
          <a:xfrm>
            <a:off x="3609198" y="3518673"/>
            <a:ext cx="17585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 smtClean="0">
                <a:solidFill>
                  <a:srgbClr val="FFFF00"/>
                </a:solidFill>
              </a:rPr>
              <a:t>Oppijan tiedot ja taidot</a:t>
            </a:r>
          </a:p>
          <a:p>
            <a:pPr algn="ctr"/>
            <a:r>
              <a:rPr lang="fi-FI" b="1" dirty="0" smtClean="0">
                <a:solidFill>
                  <a:srgbClr val="FFFF00"/>
                </a:solidFill>
              </a:rPr>
              <a:t>OSAAMINEN</a:t>
            </a:r>
          </a:p>
          <a:p>
            <a:pPr algn="ctr"/>
            <a:endParaRPr lang="fi-FI" dirty="0">
              <a:solidFill>
                <a:srgbClr val="FFFF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880558" y="2035834"/>
            <a:ext cx="5287993" cy="3732153"/>
          </a:xfrm>
          <a:prstGeom prst="ellipse">
            <a:avLst/>
          </a:prstGeom>
          <a:noFill/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TextBox 29"/>
          <p:cNvSpPr txBox="1"/>
          <p:nvPr/>
        </p:nvSpPr>
        <p:spPr>
          <a:xfrm>
            <a:off x="3035789" y="2914995"/>
            <a:ext cx="2977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 smtClean="0">
                <a:solidFill>
                  <a:srgbClr val="002060"/>
                </a:solidFill>
              </a:rPr>
              <a:t>Loppuarviointi</a:t>
            </a:r>
            <a:endParaRPr lang="fi-FI" sz="2400" b="1" dirty="0">
              <a:solidFill>
                <a:srgbClr val="002060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/>
        </p:nvSpPr>
        <p:spPr>
          <a:xfrm>
            <a:off x="457200" y="33279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fi-FI" dirty="0" smtClean="0"/>
              <a:t>Arvioinnista</a:t>
            </a:r>
            <a:endParaRPr lang="fi-FI" dirty="0"/>
          </a:p>
        </p:txBody>
      </p:sp>
      <p:sp>
        <p:nvSpPr>
          <p:cNvPr id="11" name="TextBox 10"/>
          <p:cNvSpPr txBox="1"/>
          <p:nvPr/>
        </p:nvSpPr>
        <p:spPr>
          <a:xfrm>
            <a:off x="998184" y="1687792"/>
            <a:ext cx="778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rgbClr val="F1563F"/>
                </a:solidFill>
              </a:rPr>
              <a:t>OPS –osaamistavoitteet (substanssi, opiskelu- ja työelämätaidot)</a:t>
            </a:r>
            <a:endParaRPr lang="fi-FI" b="1" dirty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20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28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4" name="Oval 3"/>
          <p:cNvSpPr/>
          <p:nvPr/>
        </p:nvSpPr>
        <p:spPr>
          <a:xfrm>
            <a:off x="1880558" y="2035834"/>
            <a:ext cx="5287993" cy="3732153"/>
          </a:xfrm>
          <a:prstGeom prst="ellipse">
            <a:avLst/>
          </a:prstGeom>
          <a:noFill/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TextBox 29"/>
          <p:cNvSpPr txBox="1"/>
          <p:nvPr/>
        </p:nvSpPr>
        <p:spPr>
          <a:xfrm>
            <a:off x="3002206" y="4811854"/>
            <a:ext cx="2977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 smtClean="0">
                <a:solidFill>
                  <a:srgbClr val="002060"/>
                </a:solidFill>
              </a:rPr>
              <a:t>Loppuarviointi</a:t>
            </a:r>
            <a:endParaRPr lang="fi-FI" sz="2400" b="1" dirty="0">
              <a:solidFill>
                <a:srgbClr val="002060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/>
        </p:nvSpPr>
        <p:spPr>
          <a:xfrm>
            <a:off x="457200" y="33279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fi-FI" dirty="0" smtClean="0"/>
              <a:t>Arvioinnista</a:t>
            </a:r>
            <a:endParaRPr lang="fi-FI" dirty="0"/>
          </a:p>
        </p:txBody>
      </p:sp>
      <p:sp>
        <p:nvSpPr>
          <p:cNvPr id="11" name="TextBox 10"/>
          <p:cNvSpPr txBox="1"/>
          <p:nvPr/>
        </p:nvSpPr>
        <p:spPr>
          <a:xfrm>
            <a:off x="2856899" y="3209392"/>
            <a:ext cx="35608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 smtClean="0">
                <a:solidFill>
                  <a:srgbClr val="002060"/>
                </a:solidFill>
              </a:rPr>
              <a:t>Koulutuksen aikaisen kehittymisen tunnistaminen ja arviointi?</a:t>
            </a:r>
            <a:endParaRPr lang="fi-FI" sz="2400" b="1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02207" y="2395472"/>
            <a:ext cx="2977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 smtClean="0">
                <a:solidFill>
                  <a:srgbClr val="002060"/>
                </a:solidFill>
              </a:rPr>
              <a:t>Valintakoearviointi</a:t>
            </a:r>
            <a:endParaRPr lang="fi-FI" sz="2400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98184" y="1687792"/>
            <a:ext cx="778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rgbClr val="F1563F"/>
                </a:solidFill>
              </a:rPr>
              <a:t>OPS –osaamistavoitteet (substanssi, opiskelu- ja työelämätaidot)</a:t>
            </a:r>
            <a:endParaRPr lang="fi-FI" b="1" dirty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70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29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4" name="Oval 3"/>
          <p:cNvSpPr/>
          <p:nvPr/>
        </p:nvSpPr>
        <p:spPr>
          <a:xfrm>
            <a:off x="1880558" y="2035834"/>
            <a:ext cx="5287993" cy="3732153"/>
          </a:xfrm>
          <a:prstGeom prst="ellipse">
            <a:avLst/>
          </a:prstGeom>
          <a:noFill/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TextBox 29"/>
          <p:cNvSpPr txBox="1"/>
          <p:nvPr/>
        </p:nvSpPr>
        <p:spPr>
          <a:xfrm>
            <a:off x="3002205" y="4811854"/>
            <a:ext cx="2977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 smtClean="0">
                <a:solidFill>
                  <a:srgbClr val="002060"/>
                </a:solidFill>
              </a:rPr>
              <a:t>Loppuarviointi</a:t>
            </a:r>
            <a:endParaRPr lang="fi-FI" sz="2400" b="1" dirty="0">
              <a:solidFill>
                <a:srgbClr val="002060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/>
        </p:nvSpPr>
        <p:spPr>
          <a:xfrm>
            <a:off x="457200" y="33279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fi-FI" dirty="0" smtClean="0"/>
              <a:t>Arvioinnista</a:t>
            </a:r>
            <a:endParaRPr lang="fi-FI" dirty="0"/>
          </a:p>
        </p:txBody>
      </p:sp>
      <p:sp>
        <p:nvSpPr>
          <p:cNvPr id="11" name="TextBox 10"/>
          <p:cNvSpPr txBox="1"/>
          <p:nvPr/>
        </p:nvSpPr>
        <p:spPr>
          <a:xfrm>
            <a:off x="2856899" y="3209392"/>
            <a:ext cx="35608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 smtClean="0">
                <a:solidFill>
                  <a:srgbClr val="002060"/>
                </a:solidFill>
              </a:rPr>
              <a:t>Koulutuksen aikaisen kehittymisen tunnistaminen ja arviointi?</a:t>
            </a:r>
            <a:endParaRPr lang="fi-FI" sz="2400" b="1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02207" y="2395472"/>
            <a:ext cx="2977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 smtClean="0">
                <a:solidFill>
                  <a:srgbClr val="002060"/>
                </a:solidFill>
              </a:rPr>
              <a:t>Valintakoearviointi</a:t>
            </a:r>
            <a:endParaRPr lang="fi-FI" sz="2400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02206" y="2836881"/>
            <a:ext cx="2977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 smtClean="0">
                <a:solidFill>
                  <a:srgbClr val="002060"/>
                </a:solidFill>
              </a:rPr>
              <a:t>AHOT</a:t>
            </a:r>
            <a:endParaRPr lang="fi-FI" sz="2400" b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98184" y="1687792"/>
            <a:ext cx="778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rgbClr val="F1563F"/>
                </a:solidFill>
              </a:rPr>
              <a:t>OPS –osaamistavoitteet (substanssi, opiskelu- ja työelämätaidot)</a:t>
            </a:r>
            <a:endParaRPr lang="fi-FI" b="1" dirty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01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3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8697"/>
            <a:ext cx="7368419" cy="1019912"/>
          </a:xfrm>
        </p:spPr>
        <p:txBody>
          <a:bodyPr/>
          <a:lstStyle/>
          <a:p>
            <a:r>
              <a:rPr lang="fi-FI" dirty="0" err="1" smtClean="0"/>
              <a:t>LTKn</a:t>
            </a:r>
            <a:r>
              <a:rPr lang="fi-FI" dirty="0" smtClean="0"/>
              <a:t> OPS -TYÖPAJA 3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sz="2400" dirty="0" smtClean="0"/>
              <a:t>Ohjelma:</a:t>
            </a:r>
          </a:p>
          <a:p>
            <a:pPr marL="0" indent="0">
              <a:buNone/>
            </a:pPr>
            <a:endParaRPr lang="fi-FI" sz="2400" dirty="0" smtClean="0"/>
          </a:p>
          <a:p>
            <a:r>
              <a:rPr lang="fi-FI" sz="2400" dirty="0" smtClean="0"/>
              <a:t>OPS –työprosessissa tähän mennessä…</a:t>
            </a:r>
          </a:p>
          <a:p>
            <a:r>
              <a:rPr lang="fi-FI" sz="2400" dirty="0" smtClean="0"/>
              <a:t>Lyhyesti JY -yksiköiden kokemuksia</a:t>
            </a:r>
          </a:p>
          <a:p>
            <a:r>
              <a:rPr lang="fi-FI" sz="2400" b="1" dirty="0" smtClean="0"/>
              <a:t>Työpajateema: </a:t>
            </a:r>
            <a:r>
              <a:rPr lang="fi-FI" sz="2400" dirty="0" smtClean="0"/>
              <a:t>oppimisen, osaamisen arviointi</a:t>
            </a:r>
          </a:p>
          <a:p>
            <a:pPr lvl="1"/>
            <a:r>
              <a:rPr lang="fi-FI" sz="2000" dirty="0" smtClean="0"/>
              <a:t>Tutkintosääntö</a:t>
            </a:r>
          </a:p>
          <a:p>
            <a:pPr lvl="1"/>
            <a:r>
              <a:rPr lang="fi-FI" sz="2000" dirty="0" smtClean="0"/>
              <a:t>OPS –linjaukset</a:t>
            </a:r>
          </a:p>
          <a:p>
            <a:pPr lvl="1"/>
            <a:r>
              <a:rPr lang="fi-FI" sz="2000" dirty="0" smtClean="0"/>
              <a:t>Yliopisto-opiskelijan oppiminen, osaaminen ja sen arvioiminen?</a:t>
            </a:r>
          </a:p>
          <a:p>
            <a:pPr lvl="2"/>
            <a:r>
              <a:rPr lang="fi-FI" sz="1600" dirty="0" smtClean="0"/>
              <a:t>Alustusta, ryhmätyöskentely ja esitykset</a:t>
            </a:r>
          </a:p>
          <a:p>
            <a:pPr marL="0" indent="0">
              <a:buNone/>
            </a:pPr>
            <a:endParaRPr lang="fi-FI" sz="1600" dirty="0" smtClean="0">
              <a:solidFill>
                <a:srgbClr val="F1563F"/>
              </a:solidFill>
            </a:endParaRPr>
          </a:p>
          <a:p>
            <a:pPr marL="0" indent="0">
              <a:buNone/>
            </a:pPr>
            <a:r>
              <a:rPr lang="fi-FI" sz="1600" dirty="0" smtClean="0">
                <a:solidFill>
                  <a:srgbClr val="F1563F"/>
                </a:solidFill>
              </a:rPr>
              <a:t>KAHVIT n. klo 14.00</a:t>
            </a:r>
          </a:p>
          <a:p>
            <a:pPr marL="0" indent="0">
              <a:buNone/>
            </a:pPr>
            <a:endParaRPr lang="fi-FI" sz="1600" dirty="0" smtClean="0">
              <a:solidFill>
                <a:srgbClr val="F1563F"/>
              </a:solidFill>
            </a:endParaRPr>
          </a:p>
          <a:p>
            <a:pPr marL="0" indent="0">
              <a:buNone/>
            </a:pPr>
            <a:r>
              <a:rPr lang="fi-FI" sz="1600" dirty="0">
                <a:solidFill>
                  <a:srgbClr val="F1563F"/>
                </a:solidFill>
              </a:rPr>
              <a:t>	</a:t>
            </a:r>
            <a:r>
              <a:rPr lang="fi-FI" sz="1600" dirty="0" smtClean="0">
                <a:solidFill>
                  <a:srgbClr val="002060"/>
                </a:solidFill>
              </a:rPr>
              <a:t>Päättyy viimeistään klo 15.30</a:t>
            </a:r>
            <a:endParaRPr lang="fi-FI" sz="16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fi-FI" sz="2400" dirty="0" smtClean="0"/>
              <a:t>	</a:t>
            </a:r>
          </a:p>
          <a:p>
            <a:pPr lvl="1"/>
            <a:endParaRPr lang="fi-FI" sz="2000" dirty="0" smtClean="0"/>
          </a:p>
          <a:p>
            <a:endParaRPr lang="fi-FI" sz="2400" dirty="0" smtClean="0"/>
          </a:p>
          <a:p>
            <a:endParaRPr lang="fi-FI" sz="2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17.5.2019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492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30</a:t>
            </a:fld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6748"/>
            <a:ext cx="8229600" cy="512417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b="1" dirty="0" smtClean="0"/>
              <a:t>Tehtävät pöytiin</a:t>
            </a:r>
            <a:r>
              <a:rPr lang="fi-FI" dirty="0" smtClean="0"/>
              <a:t>…osaamisen ja kokemusten jakaminen…uusien ideoiden luominen…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Miksi </a:t>
            </a:r>
            <a:r>
              <a:rPr lang="fi-FI" dirty="0"/>
              <a:t>arvioidaan</a:t>
            </a:r>
            <a:r>
              <a:rPr lang="fi-FI" dirty="0" smtClean="0"/>
              <a:t>?</a:t>
            </a:r>
            <a:endParaRPr lang="fi-FI" dirty="0"/>
          </a:p>
          <a:p>
            <a:r>
              <a:rPr lang="fi-FI" dirty="0" smtClean="0"/>
              <a:t>Mitä arvioidaan?</a:t>
            </a:r>
          </a:p>
          <a:p>
            <a:r>
              <a:rPr lang="fi-FI" dirty="0"/>
              <a:t>Kuka </a:t>
            </a:r>
            <a:r>
              <a:rPr lang="fi-FI" dirty="0" smtClean="0"/>
              <a:t>tai ketkä arvioi</a:t>
            </a:r>
            <a:r>
              <a:rPr lang="fi-FI" dirty="0"/>
              <a:t>?</a:t>
            </a:r>
          </a:p>
          <a:p>
            <a:r>
              <a:rPr lang="fi-FI" dirty="0" smtClean="0"/>
              <a:t>Milloin arvioidaan?</a:t>
            </a:r>
          </a:p>
          <a:p>
            <a:r>
              <a:rPr lang="fi-FI" dirty="0"/>
              <a:t>Miten arvioidaan</a:t>
            </a:r>
            <a:r>
              <a:rPr lang="fi-FI" dirty="0" smtClean="0"/>
              <a:t>?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sz="2400" i="1" dirty="0" smtClean="0">
                <a:solidFill>
                  <a:srgbClr val="002060"/>
                </a:solidFill>
              </a:rPr>
              <a:t>Arviointiselvitys 2018, </a:t>
            </a:r>
            <a:r>
              <a:rPr lang="fi-FI" sz="2400" i="1" dirty="0" smtClean="0">
                <a:solidFill>
                  <a:srgbClr val="002060"/>
                </a:solidFill>
              </a:rPr>
              <a:t>N=220</a:t>
            </a:r>
          </a:p>
          <a:p>
            <a:pPr marL="0" indent="0">
              <a:buNone/>
            </a:pPr>
            <a:endParaRPr lang="fi-FI" sz="2400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fi-FI" sz="2400" b="1" dirty="0">
                <a:solidFill>
                  <a:srgbClr val="F1563F"/>
                </a:solidFill>
              </a:rPr>
              <a:t>(30-45min)</a:t>
            </a:r>
          </a:p>
          <a:p>
            <a:pPr marL="0" indent="0">
              <a:buNone/>
            </a:pPr>
            <a:endParaRPr lang="fi-FI" sz="2400" dirty="0">
              <a:solidFill>
                <a:srgbClr val="F1563F"/>
              </a:solidFill>
            </a:endParaRPr>
          </a:p>
          <a:p>
            <a:pPr marL="0" indent="0">
              <a:buNone/>
            </a:pPr>
            <a:r>
              <a:rPr lang="fi-FI" sz="2400" dirty="0" smtClean="0">
                <a:solidFill>
                  <a:srgbClr val="F1563F"/>
                </a:solidFill>
              </a:rPr>
              <a:t>Esitetään </a:t>
            </a:r>
            <a:r>
              <a:rPr lang="fi-FI" sz="2400" dirty="0" err="1" smtClean="0">
                <a:solidFill>
                  <a:srgbClr val="F1563F"/>
                </a:solidFill>
              </a:rPr>
              <a:t>fläpiltä</a:t>
            </a:r>
            <a:r>
              <a:rPr lang="fi-FI" sz="2400" dirty="0" smtClean="0">
                <a:solidFill>
                  <a:srgbClr val="F1563F"/>
                </a:solidFill>
              </a:rPr>
              <a:t> pöydittäin ~ 5 </a:t>
            </a:r>
            <a:r>
              <a:rPr lang="fi-FI" sz="2400" dirty="0" smtClean="0">
                <a:solidFill>
                  <a:srgbClr val="F1563F"/>
                </a:solidFill>
              </a:rPr>
              <a:t>min</a:t>
            </a:r>
            <a:endParaRPr lang="fi-FI" sz="2400" b="1" dirty="0">
              <a:solidFill>
                <a:srgbClr val="F1563F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457200" y="33279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fi-FI" dirty="0" smtClean="0"/>
              <a:t>Arvioinnista </a:t>
            </a:r>
            <a:r>
              <a:rPr lang="fi-FI" sz="2100" dirty="0" smtClean="0"/>
              <a:t>– lähtöjä ohjelmien OPS työhön</a:t>
            </a:r>
            <a:endParaRPr lang="fi-FI" sz="2100" dirty="0"/>
          </a:p>
        </p:txBody>
      </p:sp>
    </p:spTree>
    <p:extLst>
      <p:ext uri="{BB962C8B-B14F-4D97-AF65-F5344CB8AC3E}">
        <p14:creationId xmlns:p14="http://schemas.microsoft.com/office/powerpoint/2010/main" val="135375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31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199" y="28888"/>
            <a:ext cx="7368419" cy="1019912"/>
          </a:xfrm>
        </p:spPr>
        <p:txBody>
          <a:bodyPr/>
          <a:lstStyle/>
          <a:p>
            <a:r>
              <a:rPr lang="fi-FI" dirty="0" smtClean="0"/>
              <a:t>Tehtävät ja tuotos työpajaan 4.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199" y="1540780"/>
            <a:ext cx="8686801" cy="4557156"/>
          </a:xfrm>
        </p:spPr>
        <p:txBody>
          <a:bodyPr>
            <a:normAutofit/>
          </a:bodyPr>
          <a:lstStyle/>
          <a:p>
            <a:r>
              <a:rPr lang="fi-FI" b="1" dirty="0" smtClean="0"/>
              <a:t>Opintojaksojen</a:t>
            </a:r>
            <a:r>
              <a:rPr lang="fi-FI" dirty="0" smtClean="0"/>
              <a:t> osaamistavoitteet</a:t>
            </a:r>
          </a:p>
          <a:p>
            <a:pPr lvl="1"/>
            <a:r>
              <a:rPr lang="fi-FI" dirty="0" smtClean="0"/>
              <a:t>Suoritustavat </a:t>
            </a:r>
            <a:r>
              <a:rPr lang="fi-FI" sz="1800" i="1" dirty="0" smtClean="0"/>
              <a:t>(miten, missä oppiminen tapahtuu?)</a:t>
            </a:r>
          </a:p>
          <a:p>
            <a:pPr lvl="1"/>
            <a:r>
              <a:rPr lang="fi-FI" dirty="0" smtClean="0"/>
              <a:t>Osaamisen ja oppimisen arvioinnin määrittäminen </a:t>
            </a:r>
            <a:r>
              <a:rPr lang="fi-FI" sz="1800" i="1" dirty="0" smtClean="0"/>
              <a:t>(kuka, milloin, miten…?)</a:t>
            </a:r>
          </a:p>
          <a:p>
            <a:pPr lvl="1"/>
            <a:r>
              <a:rPr lang="fi-FI" dirty="0" smtClean="0"/>
              <a:t>Arvosteluperusteet (0-5, arvostelumatriisi)</a:t>
            </a:r>
          </a:p>
          <a:p>
            <a:r>
              <a:rPr lang="fi-FI" dirty="0" smtClean="0"/>
              <a:t>Osaamisen näyttäminen, tunnistaminen ja tunnustaminen (AHOT- käytänteet)</a:t>
            </a:r>
          </a:p>
          <a:p>
            <a:pPr marL="0" indent="0">
              <a:buNone/>
            </a:pPr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17.5.2019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059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32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7" name="TextBox 6"/>
          <p:cNvSpPr txBox="1"/>
          <p:nvPr/>
        </p:nvSpPr>
        <p:spPr>
          <a:xfrm>
            <a:off x="457199" y="1207826"/>
            <a:ext cx="860861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>
                <a:solidFill>
                  <a:srgbClr val="002060"/>
                </a:solidFill>
              </a:rPr>
              <a:t>Tutkinto-ohjelmavastaavat</a:t>
            </a:r>
          </a:p>
          <a:p>
            <a:endParaRPr lang="fi-FI" sz="2400" dirty="0">
              <a:solidFill>
                <a:srgbClr val="002060"/>
              </a:solidFill>
            </a:endParaRPr>
          </a:p>
          <a:p>
            <a:r>
              <a:rPr lang="fi-FI" sz="2400" dirty="0" smtClean="0">
                <a:solidFill>
                  <a:srgbClr val="002060"/>
                </a:solidFill>
              </a:rPr>
              <a:t>Yhteiset opinnot (kaikille opiskelijoille, ohjelmien väliset)</a:t>
            </a:r>
          </a:p>
          <a:p>
            <a:r>
              <a:rPr lang="fi-FI" sz="2400" dirty="0">
                <a:solidFill>
                  <a:srgbClr val="002060"/>
                </a:solidFill>
              </a:rPr>
              <a:t>	</a:t>
            </a:r>
            <a:r>
              <a:rPr lang="fi-FI" sz="2400" dirty="0" smtClean="0">
                <a:solidFill>
                  <a:srgbClr val="002060"/>
                </a:solidFill>
              </a:rPr>
              <a:t>- osaamisryhmät (metodi,…)</a:t>
            </a:r>
          </a:p>
          <a:p>
            <a:r>
              <a:rPr lang="fi-FI" sz="2400" dirty="0" smtClean="0">
                <a:solidFill>
                  <a:srgbClr val="002060"/>
                </a:solidFill>
              </a:rPr>
              <a:t>Vapaasti valittavat (kaikille opiskelijoille, rajoitukset/ehdot)</a:t>
            </a:r>
          </a:p>
          <a:p>
            <a:r>
              <a:rPr lang="fi-FI" sz="2400" dirty="0" smtClean="0">
                <a:solidFill>
                  <a:srgbClr val="002060"/>
                </a:solidFill>
              </a:rPr>
              <a:t>Ohjelmien opintojen järjestäminen tiedekunnassa</a:t>
            </a:r>
          </a:p>
          <a:p>
            <a:r>
              <a:rPr lang="fi-FI" sz="2400" dirty="0" smtClean="0">
                <a:solidFill>
                  <a:srgbClr val="002060"/>
                </a:solidFill>
              </a:rPr>
              <a:t>Yhteistyö eri tahojen kanssa (JY yksiköt, </a:t>
            </a:r>
            <a:r>
              <a:rPr lang="fi-FI" sz="2400" dirty="0" err="1" smtClean="0">
                <a:solidFill>
                  <a:srgbClr val="002060"/>
                </a:solidFill>
              </a:rPr>
              <a:t>EduFutura</a:t>
            </a:r>
            <a:r>
              <a:rPr lang="fi-FI" sz="2400" dirty="0" smtClean="0">
                <a:solidFill>
                  <a:srgbClr val="002060"/>
                </a:solidFill>
              </a:rPr>
              <a:t>, YO…)</a:t>
            </a:r>
          </a:p>
          <a:p>
            <a:endParaRPr lang="fi-FI" sz="2400" dirty="0">
              <a:solidFill>
                <a:srgbClr val="002060"/>
              </a:solidFill>
            </a:endParaRPr>
          </a:p>
          <a:p>
            <a:endParaRPr lang="fi-FI" sz="2400" dirty="0" smtClean="0">
              <a:solidFill>
                <a:srgbClr val="002060"/>
              </a:solidFill>
            </a:endParaRPr>
          </a:p>
          <a:p>
            <a:endParaRPr lang="fi-FI" sz="1200" dirty="0" smtClean="0">
              <a:solidFill>
                <a:srgbClr val="002060"/>
              </a:solidFill>
            </a:endParaRPr>
          </a:p>
          <a:p>
            <a:r>
              <a:rPr lang="fi-FI" sz="2400" i="1" dirty="0" smtClean="0">
                <a:solidFill>
                  <a:srgbClr val="002060"/>
                </a:solidFill>
              </a:rPr>
              <a:t>Ryhmäohjauksen kehittämishanke (Reijo, Mirja)</a:t>
            </a:r>
            <a:endParaRPr lang="fi-FI" sz="2400" i="1" dirty="0">
              <a:solidFill>
                <a:srgbClr val="002060"/>
              </a:solidFill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457199" y="28888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fi-FI" smtClean="0"/>
              <a:t>Tehtävät ja tuotos työpajaan 4.</a:t>
            </a:r>
            <a:endParaRPr lang="fi-FI" dirty="0"/>
          </a:p>
        </p:txBody>
      </p:sp>
      <p:sp>
        <p:nvSpPr>
          <p:cNvPr id="11" name="Rectangle 10"/>
          <p:cNvSpPr/>
          <p:nvPr/>
        </p:nvSpPr>
        <p:spPr>
          <a:xfrm>
            <a:off x="457199" y="5716822"/>
            <a:ext cx="29017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OPS -työpaja 4. 11.10.2019 </a:t>
            </a:r>
          </a:p>
        </p:txBody>
      </p:sp>
    </p:spTree>
    <p:extLst>
      <p:ext uri="{BB962C8B-B14F-4D97-AF65-F5344CB8AC3E}">
        <p14:creationId xmlns:p14="http://schemas.microsoft.com/office/powerpoint/2010/main" val="203007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33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89391" y="637578"/>
            <a:ext cx="2826689" cy="1019912"/>
          </a:xfrm>
        </p:spPr>
        <p:txBody>
          <a:bodyPr/>
          <a:lstStyle/>
          <a:p>
            <a:r>
              <a:rPr lang="fi-FI" dirty="0" smtClean="0"/>
              <a:t>KIITOS?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89391" y="2627812"/>
            <a:ext cx="8229600" cy="10575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4800" dirty="0" smtClean="0">
                <a:ln>
                  <a:solidFill>
                    <a:schemeClr val="accent1"/>
                  </a:solidFill>
                </a:ln>
                <a:solidFill>
                  <a:srgbClr val="FFC000"/>
                </a:solidFill>
              </a:rPr>
              <a:t>Aurinkoista viikonloppua!</a:t>
            </a:r>
            <a:endParaRPr lang="fi-FI" sz="4800" dirty="0">
              <a:ln>
                <a:solidFill>
                  <a:schemeClr val="accent1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9916-D6CC-4F4A-B091-44C2C56618F6}" type="datetime1">
              <a:rPr lang="fi-FI" smtClean="0"/>
              <a:t>17.5.2019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438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089944-131B-47F4-8A8E-E5847A2E0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Kuka arvioi?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7F64C9D0-73E7-493D-AA80-49EF1D824C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643" t="27945" r="22824" b="12191"/>
          <a:stretch/>
        </p:blipFill>
        <p:spPr>
          <a:xfrm>
            <a:off x="838200" y="2024478"/>
            <a:ext cx="6158288" cy="373428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75252" y="5941082"/>
            <a:ext cx="778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rgbClr val="F1563F"/>
                </a:solidFill>
              </a:rPr>
              <a:t>Ahokas &amp; Löppönen 2018, </a:t>
            </a:r>
            <a:r>
              <a:rPr lang="fi-FI" b="1" dirty="0" err="1" smtClean="0">
                <a:solidFill>
                  <a:srgbClr val="F1563F"/>
                </a:solidFill>
              </a:rPr>
              <a:t>LTKn</a:t>
            </a:r>
            <a:r>
              <a:rPr lang="fi-FI" b="1" dirty="0" smtClean="0">
                <a:solidFill>
                  <a:srgbClr val="F1563F"/>
                </a:solidFill>
              </a:rPr>
              <a:t> arviointiselvitys, N=220</a:t>
            </a:r>
            <a:endParaRPr lang="fi-FI" b="1" dirty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08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58C8D5-458B-421A-A7A1-675175708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Milloin arvioidaan?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3A9752D6-A37A-435C-80C6-09E6458A0C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327" t="31095" r="22234" b="12190"/>
          <a:stretch/>
        </p:blipFill>
        <p:spPr>
          <a:xfrm>
            <a:off x="859967" y="1961768"/>
            <a:ext cx="7507518" cy="38981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75252" y="5941082"/>
            <a:ext cx="778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rgbClr val="F1563F"/>
                </a:solidFill>
              </a:rPr>
              <a:t>Ahokas &amp; Löppönen 2018, </a:t>
            </a:r>
            <a:r>
              <a:rPr lang="fi-FI" b="1" dirty="0" err="1" smtClean="0">
                <a:solidFill>
                  <a:srgbClr val="F1563F"/>
                </a:solidFill>
              </a:rPr>
              <a:t>LTKn</a:t>
            </a:r>
            <a:r>
              <a:rPr lang="fi-FI" b="1" dirty="0" smtClean="0">
                <a:solidFill>
                  <a:srgbClr val="F1563F"/>
                </a:solidFill>
              </a:rPr>
              <a:t> arviointiselvitys, N=220</a:t>
            </a:r>
            <a:endParaRPr lang="fi-FI" b="1" dirty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512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883336-F2BC-48C5-A4EA-FE55C8212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Linkittyminen oppimisprosessiin?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B926E805-BDDF-45EF-9A8F-2AEE2095536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326" t="33196" r="23415" b="11140"/>
          <a:stretch/>
        </p:blipFill>
        <p:spPr>
          <a:xfrm>
            <a:off x="898635" y="2078499"/>
            <a:ext cx="7076629" cy="367707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75252" y="5941082"/>
            <a:ext cx="778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rgbClr val="F1563F"/>
                </a:solidFill>
              </a:rPr>
              <a:t>Ahokas &amp; Löppönen 2018, </a:t>
            </a:r>
            <a:r>
              <a:rPr lang="fi-FI" b="1" dirty="0" err="1" smtClean="0">
                <a:solidFill>
                  <a:srgbClr val="F1563F"/>
                </a:solidFill>
              </a:rPr>
              <a:t>LTKn</a:t>
            </a:r>
            <a:r>
              <a:rPr lang="fi-FI" b="1" dirty="0" smtClean="0">
                <a:solidFill>
                  <a:srgbClr val="F1563F"/>
                </a:solidFill>
              </a:rPr>
              <a:t> arviointiselvitys, N=220</a:t>
            </a:r>
            <a:endParaRPr lang="fi-FI" b="1" dirty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674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DC4AD8-F31B-4B20-A57B-2D4386348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555" y="856580"/>
            <a:ext cx="7620000" cy="1048023"/>
          </a:xfrm>
        </p:spPr>
        <p:txBody>
          <a:bodyPr/>
          <a:lstStyle/>
          <a:p>
            <a:r>
              <a:rPr lang="fi-FI" dirty="0"/>
              <a:t>Parhaimmat kokemukset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AF0F53-6C34-4A91-9A51-F0FADC99C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555" y="1961768"/>
            <a:ext cx="8265070" cy="3982487"/>
          </a:xfrm>
        </p:spPr>
        <p:txBody>
          <a:bodyPr>
            <a:normAutofit/>
          </a:bodyPr>
          <a:lstStyle/>
          <a:p>
            <a:r>
              <a:rPr lang="fi-FI" sz="1200" b="1" dirty="0"/>
              <a:t>Palaute kehittää opiskelijan itseluottamusta ja motivaatiota</a:t>
            </a:r>
          </a:p>
          <a:p>
            <a:pPr marL="0" indent="0">
              <a:buNone/>
            </a:pPr>
            <a:r>
              <a:rPr lang="fi-FI" sz="1200" dirty="0"/>
              <a:t>”Parhaimpia ovat ne kokemukset, jolloin olen tuntenut arvioinnin tukevan oppimistani ja itsetuntoani. Usein nämä tilanteet ovat olleet niitä, joissa saa pelkän arvosanan sijaan myös laajempaa, rakentavaa palautetta.”</a:t>
            </a:r>
          </a:p>
          <a:p>
            <a:r>
              <a:rPr lang="fi-FI" sz="1200" b="1" dirty="0"/>
              <a:t>Yhteinen tai henkilökohtaista palaute kirjallisesti (sähköposti)</a:t>
            </a:r>
          </a:p>
          <a:p>
            <a:pPr marL="0" indent="0">
              <a:buNone/>
            </a:pPr>
            <a:r>
              <a:rPr lang="fi-FI" sz="1200" dirty="0"/>
              <a:t>”Kun kurssin arvioija oli vaivautunut kirjoittamaan palautetta kirjallisesti ylös!” ”Kun seminaaritöistä, esseistä ja kursseista on saanut rakentavaa palautetta kirjallisesti sähköpostilla.”</a:t>
            </a:r>
          </a:p>
          <a:p>
            <a:r>
              <a:rPr lang="fi-FI" sz="1200" b="1" dirty="0"/>
              <a:t>Monia eri menetelmiä ja oppimisprosessiin sidottua</a:t>
            </a:r>
          </a:p>
          <a:p>
            <a:pPr marL="0" indent="0">
              <a:buNone/>
            </a:pPr>
            <a:r>
              <a:rPr lang="fi-FI" sz="1200" dirty="0"/>
              <a:t>”Luento- ja kirjatentti yhdessä tai kirjatentti ja seminaarityö yhdessä antavat mielestäni kokonaisuudessaan paremman käsityksen opiskelun tuloksellisuudesta kuin vain </a:t>
            </a:r>
            <a:r>
              <a:rPr lang="fi-FI" sz="1200" dirty="0" err="1"/>
              <a:t>jompi</a:t>
            </a:r>
            <a:r>
              <a:rPr lang="fi-FI" sz="1200" dirty="0"/>
              <a:t> kumpi. Myös vertaisarviointi on mielestäni toiminut hyvin niissä </a:t>
            </a:r>
            <a:r>
              <a:rPr lang="fi-FI" sz="1200" dirty="0" err="1"/>
              <a:t>kurseissa</a:t>
            </a:r>
            <a:r>
              <a:rPr lang="fi-FI" sz="1200" dirty="0"/>
              <a:t> joissa sitä on käytetty.” </a:t>
            </a:r>
          </a:p>
          <a:p>
            <a:r>
              <a:rPr lang="fi-FI" sz="1200" b="1" dirty="0"/>
              <a:t>Arviointi ja palaute on selkeää heijastellen kurssin </a:t>
            </a:r>
            <a:r>
              <a:rPr lang="fi-FI" sz="1200" b="1" dirty="0" err="1"/>
              <a:t>oppimistavoiteita</a:t>
            </a:r>
            <a:endParaRPr lang="fi-FI" sz="1200" b="1" dirty="0"/>
          </a:p>
          <a:p>
            <a:pPr marL="0" indent="0">
              <a:buNone/>
            </a:pPr>
            <a:r>
              <a:rPr lang="fi-FI" sz="1200" dirty="0"/>
              <a:t>” Olen saanut muutamasta kirjallisesta työstä aivan uskomattoman hyvät kirjalliset palautteet, jossa sekä työni hyviä että parannettavia puolia oli pohdittu laajasti ja perustellen.” ” Kun arvioinnin kriteerit on selvästi tiedossa etukäteen, jolloin tietää millä perustein mikäkin numero tulee” </a:t>
            </a:r>
          </a:p>
          <a:p>
            <a:pPr marL="0" indent="0">
              <a:buNone/>
            </a:pPr>
            <a:endParaRPr lang="fi-FI" sz="600" dirty="0"/>
          </a:p>
        </p:txBody>
      </p:sp>
      <p:sp>
        <p:nvSpPr>
          <p:cNvPr id="4" name="TextBox 3"/>
          <p:cNvSpPr txBox="1"/>
          <p:nvPr/>
        </p:nvSpPr>
        <p:spPr>
          <a:xfrm>
            <a:off x="775252" y="5941082"/>
            <a:ext cx="778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rgbClr val="F1563F"/>
                </a:solidFill>
              </a:rPr>
              <a:t>Ahokas &amp; Löppönen 2018, </a:t>
            </a:r>
            <a:r>
              <a:rPr lang="fi-FI" b="1" dirty="0" err="1" smtClean="0">
                <a:solidFill>
                  <a:srgbClr val="F1563F"/>
                </a:solidFill>
              </a:rPr>
              <a:t>LTKn</a:t>
            </a:r>
            <a:r>
              <a:rPr lang="fi-FI" b="1" dirty="0" smtClean="0">
                <a:solidFill>
                  <a:srgbClr val="F1563F"/>
                </a:solidFill>
              </a:rPr>
              <a:t> arviointiselvitys, N=220</a:t>
            </a:r>
            <a:endParaRPr lang="fi-FI" b="1" dirty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021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2F83E5-9A25-47E2-B24D-3C5E290AC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Huonoimmat kokemukset</a:t>
            </a:r>
          </a:p>
        </p:txBody>
      </p:sp>
      <p:graphicFrame>
        <p:nvGraphicFramePr>
          <p:cNvPr id="7" name="Taulukko 6">
            <a:extLst>
              <a:ext uri="{FF2B5EF4-FFF2-40B4-BE49-F238E27FC236}">
                <a16:creationId xmlns:a16="http://schemas.microsoft.com/office/drawing/2014/main" id="{40C6FD54-3F35-49DD-BF12-C4BCB10D417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52656" y="1961768"/>
          <a:ext cx="5888187" cy="1871744"/>
        </p:xfrm>
        <a:graphic>
          <a:graphicData uri="http://schemas.openxmlformats.org/drawingml/2006/table">
            <a:tbl>
              <a:tblPr firstRow="1" firstCol="1" bandRow="1"/>
              <a:tblGrid>
                <a:gridCol w="3241204">
                  <a:extLst>
                    <a:ext uri="{9D8B030D-6E8A-4147-A177-3AD203B41FA5}">
                      <a16:colId xmlns:a16="http://schemas.microsoft.com/office/drawing/2014/main" val="1383437913"/>
                    </a:ext>
                  </a:extLst>
                </a:gridCol>
                <a:gridCol w="2646983">
                  <a:extLst>
                    <a:ext uri="{9D8B030D-6E8A-4147-A177-3AD203B41FA5}">
                      <a16:colId xmlns:a16="http://schemas.microsoft.com/office/drawing/2014/main" val="3830922684"/>
                    </a:ext>
                  </a:extLst>
                </a:gridCol>
              </a:tblGrid>
              <a:tr h="2673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Pelkkä numero Korppiin</a:t>
                      </a:r>
                    </a:p>
                  </a:txBody>
                  <a:tcPr marL="51448" marR="51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Arviointi ja palaute on puutteellista ja erillinen osa oppimisprosessia</a:t>
                      </a:r>
                    </a:p>
                  </a:txBody>
                  <a:tcPr marL="51448" marR="51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8012909"/>
                  </a:ext>
                </a:extLst>
              </a:tr>
              <a:tr h="2673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Palautetta ei saa</a:t>
                      </a:r>
                    </a:p>
                  </a:txBody>
                  <a:tcPr marL="51448" marR="51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8829748"/>
                  </a:ext>
                </a:extLst>
              </a:tr>
              <a:tr h="2673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Kirjatentti ja siitä saatu pelkkä numero</a:t>
                      </a:r>
                    </a:p>
                  </a:txBody>
                  <a:tcPr marL="51448" marR="51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2771998"/>
                  </a:ext>
                </a:extLst>
              </a:tr>
              <a:tr h="2673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Arviointi on epäoikeudenmukainen</a:t>
                      </a:r>
                    </a:p>
                  </a:txBody>
                  <a:tcPr marL="51448" marR="51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Arvioinnin kriteerit ovat epäselvät, niitä ei ole tai ne eivät ole oikeudenmukaisia</a:t>
                      </a:r>
                    </a:p>
                  </a:txBody>
                  <a:tcPr marL="51448" marR="51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1521226"/>
                  </a:ext>
                </a:extLst>
              </a:tr>
              <a:tr h="2673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Sama arvosana kaikille</a:t>
                      </a:r>
                    </a:p>
                  </a:txBody>
                  <a:tcPr marL="51448" marR="51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530170"/>
                  </a:ext>
                </a:extLst>
              </a:tr>
              <a:tr h="2673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Epäselvät tai puutteelliset perusteet</a:t>
                      </a:r>
                    </a:p>
                  </a:txBody>
                  <a:tcPr marL="51448" marR="51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325584"/>
                  </a:ext>
                </a:extLst>
              </a:tr>
              <a:tr h="2673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 ole huonoja kokemuksia</a:t>
                      </a:r>
                    </a:p>
                  </a:txBody>
                  <a:tcPr marL="51448" marR="51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 huonoja kokemuksia</a:t>
                      </a:r>
                    </a:p>
                  </a:txBody>
                  <a:tcPr marL="51448" marR="51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4738956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A323899F-DD70-411C-BDBF-4A5A54439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973233"/>
            <a:ext cx="14304088" cy="277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98" tIns="34299" rIns="68598" bIns="34299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 sz="1350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092D0421-92FD-4952-B5CF-A7C214B83647}"/>
              </a:ext>
            </a:extLst>
          </p:cNvPr>
          <p:cNvSpPr txBox="1"/>
          <p:nvPr/>
        </p:nvSpPr>
        <p:spPr>
          <a:xfrm>
            <a:off x="842008" y="3926483"/>
            <a:ext cx="7781497" cy="1962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350" dirty="0"/>
              <a:t>”95% kursseista arviointi on vain tentin numero Korpissa. Se ei anna palautetta omasta osaamisesta saatikka kehittämisen kohteista yhtään.” </a:t>
            </a:r>
          </a:p>
          <a:p>
            <a:endParaRPr lang="fi-FI" sz="1350" dirty="0"/>
          </a:p>
          <a:p>
            <a:r>
              <a:rPr lang="fi-FI" sz="1350" dirty="0"/>
              <a:t>”Palautetta ei saa. </a:t>
            </a:r>
            <a:r>
              <a:rPr lang="fi-FI" sz="1350" dirty="0" err="1"/>
              <a:t>Arvosteluuntutustumispyyntöön</a:t>
            </a:r>
            <a:r>
              <a:rPr lang="fi-FI" sz="1350" dirty="0"/>
              <a:t> ei vastattu. Eli arvostelu on melko pitkälti musta laatikko”. </a:t>
            </a:r>
          </a:p>
          <a:p>
            <a:endParaRPr lang="fi-FI" sz="1350" dirty="0"/>
          </a:p>
          <a:p>
            <a:r>
              <a:rPr lang="fi-FI" sz="1350" dirty="0"/>
              <a:t>”Opettajien palaute usein sekavaa, monesti </a:t>
            </a:r>
            <a:r>
              <a:rPr lang="fi-FI" sz="1350" dirty="0" err="1"/>
              <a:t>jatkokysymyksiin</a:t>
            </a:r>
            <a:r>
              <a:rPr lang="fi-FI" sz="1350" dirty="0"/>
              <a:t> ei enää vastata. Numeroita joskus arvalla, ei jää käsitystä mitä jäi oppimatta. Pelkkä numero on oppimisen kannalta arvoton, palaute olisi tärkeämpi”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5252" y="5941082"/>
            <a:ext cx="778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rgbClr val="F1563F"/>
                </a:solidFill>
              </a:rPr>
              <a:t>Ahokas &amp; Löppönen 2018, </a:t>
            </a:r>
            <a:r>
              <a:rPr lang="fi-FI" b="1" dirty="0" err="1" smtClean="0">
                <a:solidFill>
                  <a:srgbClr val="F1563F"/>
                </a:solidFill>
              </a:rPr>
              <a:t>LTKn</a:t>
            </a:r>
            <a:r>
              <a:rPr lang="fi-FI" b="1" dirty="0" smtClean="0">
                <a:solidFill>
                  <a:srgbClr val="F1563F"/>
                </a:solidFill>
              </a:rPr>
              <a:t> arviointiselvitys, N=220</a:t>
            </a:r>
            <a:endParaRPr lang="fi-FI" b="1" dirty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15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Tutkinto-ohjelmavastaavat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1563F"/>
                </a:solidFill>
              </a:rPr>
              <a:t>LB: Taija Juutinen, Teemu Pullinen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1563F"/>
                </a:solidFill>
              </a:rPr>
              <a:t>LPE: Arja Sääkslahti, Terhi Huovinen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1563F"/>
                </a:solidFill>
              </a:rPr>
              <a:t>TT: Anne Viljanen, Katja Waller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1563F"/>
                </a:solidFill>
              </a:rPr>
              <a:t>GER/KT -</a:t>
            </a:r>
            <a:r>
              <a:rPr lang="en-US" sz="2000" dirty="0" err="1">
                <a:solidFill>
                  <a:srgbClr val="F1563F"/>
                </a:solidFill>
              </a:rPr>
              <a:t>maist</a:t>
            </a:r>
            <a:r>
              <a:rPr lang="en-US" sz="2000" dirty="0">
                <a:solidFill>
                  <a:srgbClr val="F1563F"/>
                </a:solidFill>
              </a:rPr>
              <a:t>.: Anne Viljanen, Katri Turunen, Taina Rantanen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1563F"/>
                </a:solidFill>
              </a:rPr>
              <a:t>LLT –</a:t>
            </a:r>
            <a:r>
              <a:rPr lang="en-US" sz="2000" dirty="0" err="1">
                <a:solidFill>
                  <a:srgbClr val="F1563F"/>
                </a:solidFill>
              </a:rPr>
              <a:t>maist</a:t>
            </a:r>
            <a:r>
              <a:rPr lang="en-US" sz="2000" dirty="0">
                <a:solidFill>
                  <a:srgbClr val="F1563F"/>
                </a:solidFill>
              </a:rPr>
              <a:t>.: Urho Kujala, Katja Waller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1563F"/>
                </a:solidFill>
              </a:rPr>
              <a:t>TK –</a:t>
            </a:r>
            <a:r>
              <a:rPr lang="en-US" sz="2000" dirty="0" err="1">
                <a:solidFill>
                  <a:srgbClr val="F1563F"/>
                </a:solidFill>
              </a:rPr>
              <a:t>maist</a:t>
            </a:r>
            <a:r>
              <a:rPr lang="en-US" sz="2000" dirty="0">
                <a:solidFill>
                  <a:srgbClr val="F1563F"/>
                </a:solidFill>
              </a:rPr>
              <a:t>.: </a:t>
            </a:r>
            <a:r>
              <a:rPr lang="en-US" sz="2000" dirty="0" err="1">
                <a:solidFill>
                  <a:srgbClr val="F1563F"/>
                </a:solidFill>
              </a:rPr>
              <a:t>Kirsi</a:t>
            </a:r>
            <a:r>
              <a:rPr lang="en-US" sz="2000" dirty="0">
                <a:solidFill>
                  <a:srgbClr val="F1563F"/>
                </a:solidFill>
              </a:rPr>
              <a:t> Kasila, Sami Kokko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1563F"/>
                </a:solidFill>
              </a:rPr>
              <a:t>FT: Ben Waller, Arja Häkkinen, Tuulikki Sjögren (TAO)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1563F"/>
                </a:solidFill>
              </a:rPr>
              <a:t>LYT: Hanna Vehmas, Mikko Simula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62C8F-18F2-49BD-A6BD-B13A012BBB6F}" type="datetime1">
              <a:rPr lang="fi-FI" smtClean="0"/>
              <a:pPr/>
              <a:t>17.5.2019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i-FI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A60BA0E-20D0-4E7C-B286-26C960A6788F}" type="slidenum">
              <a:rPr lang="fi-FI" noProof="0" smtClean="0"/>
              <a:t>39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668931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4</a:t>
            </a:fld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35374" y="1208143"/>
            <a:ext cx="8578037" cy="530397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chemeClr val="bg1">
                    <a:lumMod val="50000"/>
                  </a:schemeClr>
                </a:solidFill>
              </a:rPr>
              <a:t>10.12.2018 - </a:t>
            </a:r>
            <a:r>
              <a:rPr lang="en-US" sz="1800" b="1" dirty="0" err="1">
                <a:solidFill>
                  <a:schemeClr val="bg1">
                    <a:lumMod val="50000"/>
                  </a:schemeClr>
                </a:solidFill>
              </a:rPr>
              <a:t>Työpaja</a:t>
            </a:r>
            <a:r>
              <a:rPr lang="en-US" sz="1800" b="1" dirty="0">
                <a:solidFill>
                  <a:schemeClr val="bg1">
                    <a:lumMod val="50000"/>
                  </a:schemeClr>
                </a:solidFill>
              </a:rPr>
              <a:t> 1: 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OPS 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</a:rPr>
              <a:t>uudistusprosessi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</a:rPr>
              <a:t>osaamisperustaisuus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ja </a:t>
            </a:r>
            <a:r>
              <a:rPr lang="en-US" sz="1800" u="sng" dirty="0" err="1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1800" u="sng" dirty="0" err="1" smtClean="0">
                <a:solidFill>
                  <a:schemeClr val="bg1">
                    <a:lumMod val="50000"/>
                  </a:schemeClr>
                </a:solidFill>
              </a:rPr>
              <a:t>utkinto-ohjelman</a:t>
            </a:r>
            <a:r>
              <a:rPr lang="en-US" sz="1800" u="sng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800" u="sng" dirty="0" err="1" smtClean="0">
                <a:solidFill>
                  <a:schemeClr val="bg1">
                    <a:lumMod val="50000"/>
                  </a:schemeClr>
                </a:solidFill>
              </a:rPr>
              <a:t>osaamistavoitteet</a:t>
            </a:r>
            <a:r>
              <a:rPr lang="en-US" sz="1800" u="sng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</a:rPr>
              <a:t>sekä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</a:rPr>
              <a:t>osaamisen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</a:rPr>
              <a:t>kartoitus</a:t>
            </a: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chemeClr val="accent5">
                    <a:lumMod val="50000"/>
                  </a:schemeClr>
                </a:solidFill>
              </a:rPr>
              <a:t>8.2.2019 - </a:t>
            </a:r>
            <a:r>
              <a:rPr lang="en-US" sz="1800" b="1" dirty="0" err="1">
                <a:solidFill>
                  <a:schemeClr val="accent5">
                    <a:lumMod val="50000"/>
                  </a:schemeClr>
                </a:solidFill>
              </a:rPr>
              <a:t>Työpaja</a:t>
            </a:r>
            <a:r>
              <a:rPr lang="en-US" sz="1800" b="1" dirty="0">
                <a:solidFill>
                  <a:schemeClr val="accent5">
                    <a:lumMod val="50000"/>
                  </a:schemeClr>
                </a:solidFill>
              </a:rPr>
              <a:t> 2: </a:t>
            </a:r>
            <a:r>
              <a:rPr lang="en-US" sz="1800" u="sng" dirty="0" err="1">
                <a:solidFill>
                  <a:schemeClr val="accent5">
                    <a:lumMod val="50000"/>
                  </a:schemeClr>
                </a:solidFill>
              </a:rPr>
              <a:t>Tutkinto-ohjelman</a:t>
            </a:r>
            <a:r>
              <a:rPr lang="en-US" sz="1800" u="sng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800" u="sng" dirty="0" err="1" smtClean="0">
                <a:solidFill>
                  <a:schemeClr val="accent5">
                    <a:lumMod val="50000"/>
                  </a:schemeClr>
                </a:solidFill>
              </a:rPr>
              <a:t>opintokokonaisuuksien</a:t>
            </a:r>
            <a:r>
              <a:rPr lang="en-US" sz="1800" u="sng" dirty="0" smtClean="0">
                <a:solidFill>
                  <a:schemeClr val="accent5">
                    <a:lumMod val="50000"/>
                  </a:schemeClr>
                </a:solidFill>
              </a:rPr>
              <a:t> (</a:t>
            </a:r>
            <a:r>
              <a:rPr lang="en-US" sz="1800" u="sng" dirty="0" err="1" smtClean="0">
                <a:solidFill>
                  <a:schemeClr val="accent5">
                    <a:lumMod val="50000"/>
                  </a:schemeClr>
                </a:solidFill>
              </a:rPr>
              <a:t>osaamisalueiden</a:t>
            </a:r>
            <a:r>
              <a:rPr lang="en-US" sz="1800" u="sng" dirty="0" smtClean="0">
                <a:solidFill>
                  <a:schemeClr val="accent5">
                    <a:lumMod val="50000"/>
                  </a:schemeClr>
                </a:solidFill>
              </a:rPr>
              <a:t>) </a:t>
            </a:r>
            <a:r>
              <a:rPr lang="en-US" sz="1800" u="sng" dirty="0" err="1" smtClean="0">
                <a:solidFill>
                  <a:schemeClr val="accent5">
                    <a:lumMod val="50000"/>
                  </a:schemeClr>
                </a:solidFill>
              </a:rPr>
              <a:t>tavoitteet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US" sz="1800" dirty="0" err="1" smtClean="0">
                <a:solidFill>
                  <a:schemeClr val="accent5">
                    <a:lumMod val="50000"/>
                  </a:schemeClr>
                </a:solidFill>
              </a:rPr>
              <a:t>tutkinto-ohjelmille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50000"/>
                  </a:schemeClr>
                </a:solidFill>
              </a:rPr>
              <a:t>yhteisen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50000"/>
                  </a:schemeClr>
                </a:solidFill>
              </a:rPr>
              <a:t>osaamisen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accent5">
                    <a:lumMod val="50000"/>
                  </a:schemeClr>
                </a:solidFill>
              </a:rPr>
              <a:t>sekä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accent5">
                    <a:lumMod val="50000"/>
                  </a:schemeClr>
                </a:solidFill>
              </a:rPr>
              <a:t>vapaasti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50000"/>
                  </a:schemeClr>
                </a:solidFill>
              </a:rPr>
              <a:t>valittavan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50000"/>
                  </a:schemeClr>
                </a:solidFill>
              </a:rPr>
              <a:t>osaamisen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accent5">
                    <a:lumMod val="50000"/>
                  </a:schemeClr>
                </a:solidFill>
              </a:rPr>
              <a:t>määrittelemistä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 (</a:t>
            </a:r>
            <a:r>
              <a:rPr lang="en-US" sz="1800" dirty="0" err="1" smtClean="0">
                <a:solidFill>
                  <a:schemeClr val="accent5">
                    <a:lumMod val="50000"/>
                  </a:schemeClr>
                </a:solidFill>
              </a:rPr>
              <a:t>temaattiset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accent5">
                    <a:lumMod val="50000"/>
                  </a:schemeClr>
                </a:solidFill>
              </a:rPr>
              <a:t>moduulit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) + </a:t>
            </a:r>
            <a:r>
              <a:rPr lang="en-US" sz="1800" dirty="0" err="1" smtClean="0">
                <a:solidFill>
                  <a:schemeClr val="accent5">
                    <a:lumMod val="50000"/>
                  </a:schemeClr>
                </a:solidFill>
              </a:rPr>
              <a:t>yhteinen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accent5">
                    <a:lumMod val="50000"/>
                  </a:schemeClr>
                </a:solidFill>
              </a:rPr>
              <a:t>ryhmäohjausjärjestelmä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 &gt; </a:t>
            </a:r>
            <a:r>
              <a:rPr lang="en-US" sz="1800" dirty="0" err="1" smtClean="0">
                <a:solidFill>
                  <a:schemeClr val="accent5">
                    <a:lumMod val="50000"/>
                  </a:schemeClr>
                </a:solidFill>
              </a:rPr>
              <a:t>opetuksen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accent5">
                    <a:lumMod val="50000"/>
                  </a:schemeClr>
                </a:solidFill>
              </a:rPr>
              <a:t>kehittämishanke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 2019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F1563F"/>
                </a:solidFill>
              </a:rPr>
              <a:t>17.5.2019 - </a:t>
            </a:r>
            <a:r>
              <a:rPr lang="en-US" sz="1800" b="1" dirty="0" err="1">
                <a:solidFill>
                  <a:srgbClr val="F1563F"/>
                </a:solidFill>
              </a:rPr>
              <a:t>Työpaja</a:t>
            </a:r>
            <a:r>
              <a:rPr lang="en-US" sz="1800" b="1" dirty="0">
                <a:solidFill>
                  <a:srgbClr val="F1563F"/>
                </a:solidFill>
              </a:rPr>
              <a:t> 3: </a:t>
            </a:r>
            <a:r>
              <a:rPr lang="en-US" sz="1800" u="sng" dirty="0" err="1">
                <a:solidFill>
                  <a:srgbClr val="F1563F"/>
                </a:solidFill>
              </a:rPr>
              <a:t>Tutkinto-ohjelmien</a:t>
            </a:r>
            <a:r>
              <a:rPr lang="en-US" sz="1800" u="sng" dirty="0">
                <a:solidFill>
                  <a:srgbClr val="F1563F"/>
                </a:solidFill>
              </a:rPr>
              <a:t> </a:t>
            </a:r>
            <a:r>
              <a:rPr lang="en-US" sz="1800" u="sng" dirty="0" err="1">
                <a:solidFill>
                  <a:srgbClr val="F1563F"/>
                </a:solidFill>
              </a:rPr>
              <a:t>opintojaksojen</a:t>
            </a:r>
            <a:r>
              <a:rPr lang="en-US" sz="1800" u="sng" dirty="0">
                <a:solidFill>
                  <a:srgbClr val="F1563F"/>
                </a:solidFill>
              </a:rPr>
              <a:t> </a:t>
            </a:r>
            <a:r>
              <a:rPr lang="en-US" sz="1800" u="sng" dirty="0" err="1" smtClean="0">
                <a:solidFill>
                  <a:srgbClr val="F1563F"/>
                </a:solidFill>
              </a:rPr>
              <a:t>osaamistavoitteet</a:t>
            </a:r>
            <a:r>
              <a:rPr lang="en-US" sz="1800" u="sng" dirty="0" smtClean="0">
                <a:solidFill>
                  <a:srgbClr val="F1563F"/>
                </a:solidFill>
              </a:rPr>
              <a:t>, </a:t>
            </a:r>
            <a:r>
              <a:rPr lang="en-US" sz="1800" dirty="0" err="1" smtClean="0">
                <a:solidFill>
                  <a:srgbClr val="F1563F"/>
                </a:solidFill>
              </a:rPr>
              <a:t>oppimisen</a:t>
            </a:r>
            <a:r>
              <a:rPr lang="en-US" sz="1800" dirty="0" smtClean="0">
                <a:solidFill>
                  <a:srgbClr val="F1563F"/>
                </a:solidFill>
              </a:rPr>
              <a:t> ja </a:t>
            </a:r>
            <a:r>
              <a:rPr lang="en-US" sz="1800" dirty="0" err="1" smtClean="0">
                <a:solidFill>
                  <a:srgbClr val="F1563F"/>
                </a:solidFill>
              </a:rPr>
              <a:t>arvioinnin</a:t>
            </a:r>
            <a:r>
              <a:rPr lang="en-US" sz="1800" dirty="0" smtClean="0">
                <a:solidFill>
                  <a:srgbClr val="F1563F"/>
                </a:solidFill>
              </a:rPr>
              <a:t> </a:t>
            </a:r>
            <a:r>
              <a:rPr lang="en-US" sz="1800" dirty="0" err="1" smtClean="0">
                <a:solidFill>
                  <a:srgbClr val="F1563F"/>
                </a:solidFill>
              </a:rPr>
              <a:t>määritteleminen</a:t>
            </a:r>
            <a:endParaRPr lang="en-US" sz="1800" dirty="0" smtClean="0">
              <a:solidFill>
                <a:srgbClr val="F1563F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smtClean="0"/>
              <a:t>11.10.2019 - </a:t>
            </a:r>
            <a:r>
              <a:rPr lang="en-US" sz="1800" b="1" dirty="0" err="1"/>
              <a:t>Työpaja</a:t>
            </a:r>
            <a:r>
              <a:rPr lang="en-US" sz="1800" b="1" dirty="0"/>
              <a:t> 4: </a:t>
            </a:r>
            <a:r>
              <a:rPr lang="en-US" sz="1800" dirty="0" err="1" smtClean="0"/>
              <a:t>Osaamisen</a:t>
            </a:r>
            <a:r>
              <a:rPr lang="en-US" sz="1800" dirty="0" smtClean="0"/>
              <a:t> </a:t>
            </a:r>
            <a:r>
              <a:rPr lang="en-US" sz="1800" dirty="0" err="1" smtClean="0"/>
              <a:t>kehittymistä</a:t>
            </a:r>
            <a:r>
              <a:rPr lang="en-US" sz="1800" dirty="0" smtClean="0"/>
              <a:t> </a:t>
            </a:r>
            <a:r>
              <a:rPr lang="en-US" sz="1800" dirty="0" err="1" smtClean="0"/>
              <a:t>edistävien</a:t>
            </a:r>
            <a:r>
              <a:rPr lang="en-US" sz="1800" dirty="0" smtClean="0"/>
              <a:t> </a:t>
            </a:r>
            <a:r>
              <a:rPr lang="en-US" sz="1800" u="sng" dirty="0" err="1" smtClean="0">
                <a:solidFill>
                  <a:srgbClr val="002060"/>
                </a:solidFill>
              </a:rPr>
              <a:t>opettamis</a:t>
            </a:r>
            <a:r>
              <a:rPr lang="en-US" sz="1800" u="sng" dirty="0" smtClean="0">
                <a:solidFill>
                  <a:srgbClr val="002060"/>
                </a:solidFill>
              </a:rPr>
              <a:t>- ja </a:t>
            </a:r>
            <a:r>
              <a:rPr lang="en-US" sz="1800" u="sng" dirty="0" err="1" smtClean="0">
                <a:solidFill>
                  <a:srgbClr val="002060"/>
                </a:solidFill>
              </a:rPr>
              <a:t>ohjaustekojen</a:t>
            </a:r>
            <a:r>
              <a:rPr lang="en-US" sz="1800" u="sng" dirty="0" smtClean="0">
                <a:solidFill>
                  <a:srgbClr val="002060"/>
                </a:solidFill>
              </a:rPr>
              <a:t> </a:t>
            </a:r>
            <a:r>
              <a:rPr lang="en-US" sz="1800" u="sng" dirty="0" err="1" smtClean="0">
                <a:solidFill>
                  <a:srgbClr val="002060"/>
                </a:solidFill>
              </a:rPr>
              <a:t>sekä</a:t>
            </a:r>
            <a:r>
              <a:rPr lang="en-US" sz="1800" u="sng" dirty="0" smtClean="0">
                <a:solidFill>
                  <a:srgbClr val="002060"/>
                </a:solidFill>
              </a:rPr>
              <a:t> </a:t>
            </a:r>
            <a:r>
              <a:rPr lang="en-US" sz="1800" u="sng" dirty="0" err="1" smtClean="0">
                <a:solidFill>
                  <a:srgbClr val="002060"/>
                </a:solidFill>
              </a:rPr>
              <a:t>opetusvastuiden</a:t>
            </a:r>
            <a:r>
              <a:rPr lang="en-US" sz="1800" u="sng" dirty="0" smtClean="0">
                <a:solidFill>
                  <a:srgbClr val="002060"/>
                </a:solidFill>
              </a:rPr>
              <a:t> </a:t>
            </a:r>
            <a:r>
              <a:rPr lang="en-US" sz="1800" u="sng" dirty="0" err="1" smtClean="0">
                <a:solidFill>
                  <a:srgbClr val="002060"/>
                </a:solidFill>
              </a:rPr>
              <a:t>määritteleminen</a:t>
            </a:r>
            <a:r>
              <a:rPr lang="en-US" sz="1800" u="sng" dirty="0" smtClean="0">
                <a:solidFill>
                  <a:srgbClr val="002060"/>
                </a:solidFill>
              </a:rPr>
              <a:t> </a:t>
            </a:r>
            <a:endParaRPr lang="en-US" sz="1800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b="1" dirty="0" smtClean="0"/>
              <a:t>13.12.2019 - </a:t>
            </a:r>
            <a:r>
              <a:rPr lang="en-US" sz="1800" b="1" dirty="0" err="1"/>
              <a:t>Työpaja</a:t>
            </a:r>
            <a:r>
              <a:rPr lang="en-US" sz="1800" b="1" dirty="0"/>
              <a:t> </a:t>
            </a:r>
            <a:r>
              <a:rPr lang="en-US" sz="1800" b="1" dirty="0" smtClean="0"/>
              <a:t>5: </a:t>
            </a:r>
            <a:r>
              <a:rPr lang="en-US" sz="1800" u="sng" dirty="0" err="1" smtClean="0"/>
              <a:t>Tutkinto-ohjelmien</a:t>
            </a:r>
            <a:r>
              <a:rPr lang="en-US" sz="1800" u="sng" dirty="0" smtClean="0"/>
              <a:t> </a:t>
            </a:r>
            <a:r>
              <a:rPr lang="en-US" sz="1800" u="sng" dirty="0" err="1" smtClean="0"/>
              <a:t>OPSien</a:t>
            </a:r>
            <a:r>
              <a:rPr lang="en-US" sz="1800" u="sng" dirty="0" smtClean="0"/>
              <a:t> </a:t>
            </a:r>
            <a:r>
              <a:rPr lang="en-US" sz="1800" u="sng" dirty="0"/>
              <a:t>1. </a:t>
            </a:r>
            <a:r>
              <a:rPr lang="en-US" sz="1800" u="sng" dirty="0" err="1"/>
              <a:t>versioiden</a:t>
            </a:r>
            <a:r>
              <a:rPr lang="en-US" sz="1800" u="sng" dirty="0"/>
              <a:t> </a:t>
            </a:r>
            <a:r>
              <a:rPr lang="en-US" sz="1800" u="sng" dirty="0" err="1"/>
              <a:t>sekä</a:t>
            </a:r>
            <a:r>
              <a:rPr lang="en-US" sz="1800" u="sng" dirty="0"/>
              <a:t> </a:t>
            </a:r>
            <a:r>
              <a:rPr lang="en-US" sz="1800" u="sng" dirty="0" err="1"/>
              <a:t>yhteisen</a:t>
            </a:r>
            <a:r>
              <a:rPr lang="en-US" sz="1800" u="sng" dirty="0"/>
              <a:t> </a:t>
            </a:r>
            <a:r>
              <a:rPr lang="en-US" sz="1800" u="sng" dirty="0" err="1"/>
              <a:t>ryhmäohjausjärjestelmän</a:t>
            </a:r>
            <a:r>
              <a:rPr lang="en-US" sz="1800" u="sng" dirty="0"/>
              <a:t> </a:t>
            </a:r>
            <a:r>
              <a:rPr lang="en-US" sz="1800" u="sng" dirty="0" err="1"/>
              <a:t>esitteleminen</a:t>
            </a:r>
            <a:endParaRPr lang="en-US" sz="1800" u="sng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 err="1" smtClean="0">
                <a:solidFill>
                  <a:srgbClr val="002060"/>
                </a:solidFill>
              </a:rPr>
              <a:t>Tuotos</a:t>
            </a: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en-US" sz="1800" dirty="0">
                <a:solidFill>
                  <a:srgbClr val="002060"/>
                </a:solidFill>
              </a:rPr>
              <a:t>3</a:t>
            </a:r>
            <a:r>
              <a:rPr lang="en-US" sz="1800" dirty="0" smtClean="0">
                <a:solidFill>
                  <a:srgbClr val="002060"/>
                </a:solidFill>
              </a:rPr>
              <a:t>/2020</a:t>
            </a:r>
            <a:r>
              <a:rPr lang="en-US" sz="1800" dirty="0">
                <a:solidFill>
                  <a:srgbClr val="002060"/>
                </a:solidFill>
              </a:rPr>
              <a:t>: </a:t>
            </a:r>
            <a:r>
              <a:rPr lang="en-US" sz="1800" dirty="0" err="1" smtClean="0">
                <a:solidFill>
                  <a:srgbClr val="002060"/>
                </a:solidFill>
              </a:rPr>
              <a:t>uudistuneet</a:t>
            </a: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</a:rPr>
              <a:t>OPSt</a:t>
            </a:r>
            <a:endParaRPr lang="en-US" sz="1800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fi-FI" sz="18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2E50-7A2E-4B18-AAD5-0F78FFAAABE6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335375" y="11413"/>
            <a:ext cx="7512562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400" dirty="0" smtClean="0"/>
              <a:t>OPS –</a:t>
            </a:r>
            <a:r>
              <a:rPr lang="en-US" sz="2400" dirty="0" err="1" smtClean="0"/>
              <a:t>työprosessin</a:t>
            </a:r>
            <a:r>
              <a:rPr lang="en-US" sz="2400" dirty="0" smtClean="0"/>
              <a:t> </a:t>
            </a:r>
            <a:r>
              <a:rPr lang="en-US" sz="2400" dirty="0" err="1" smtClean="0"/>
              <a:t>työpajat</a:t>
            </a:r>
            <a:r>
              <a:rPr lang="en-US" sz="2400" dirty="0" smtClean="0"/>
              <a:t> ja </a:t>
            </a:r>
            <a:r>
              <a:rPr lang="en-US" sz="2400" dirty="0" err="1" smtClean="0"/>
              <a:t>teemat</a:t>
            </a:r>
            <a:r>
              <a:rPr lang="en-US" sz="2400" dirty="0" smtClean="0"/>
              <a:t> </a:t>
            </a:r>
            <a:endParaRPr lang="en-US" sz="1600" b="0" i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28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5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286999" y="208009"/>
            <a:ext cx="7542913" cy="992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800" dirty="0" smtClean="0"/>
              <a:t>OPS –</a:t>
            </a:r>
            <a:r>
              <a:rPr lang="en-US" sz="2800" dirty="0" err="1" smtClean="0"/>
              <a:t>työprosessissa</a:t>
            </a:r>
            <a:r>
              <a:rPr lang="en-US" sz="2800" dirty="0" smtClean="0"/>
              <a:t> </a:t>
            </a:r>
            <a:r>
              <a:rPr lang="en-US" sz="2800" dirty="0" err="1" smtClean="0"/>
              <a:t>tähän</a:t>
            </a:r>
            <a:r>
              <a:rPr lang="en-US" sz="2800" dirty="0" smtClean="0"/>
              <a:t> </a:t>
            </a:r>
            <a:r>
              <a:rPr lang="en-US" sz="2800" dirty="0" err="1" smtClean="0"/>
              <a:t>mennessä</a:t>
            </a:r>
            <a:r>
              <a:rPr lang="en-US" sz="2800" dirty="0" smtClean="0"/>
              <a:t>…</a:t>
            </a:r>
          </a:p>
          <a:p>
            <a:endParaRPr lang="en-US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286999" y="1039826"/>
            <a:ext cx="91440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rgbClr val="F1563F"/>
                </a:solidFill>
              </a:rPr>
              <a:t>Eri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tutkintojen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>
                <a:solidFill>
                  <a:srgbClr val="F1563F"/>
                </a:solidFill>
              </a:rPr>
              <a:t>“</a:t>
            </a:r>
            <a:r>
              <a:rPr lang="en-US" sz="2000" dirty="0" err="1" smtClean="0">
                <a:solidFill>
                  <a:srgbClr val="F1563F"/>
                </a:solidFill>
              </a:rPr>
              <a:t>ydinosaaminen</a:t>
            </a:r>
            <a:r>
              <a:rPr lang="en-US" sz="2000" dirty="0" smtClean="0">
                <a:solidFill>
                  <a:srgbClr val="F1563F"/>
                </a:solidFill>
              </a:rPr>
              <a:t>”: </a:t>
            </a:r>
            <a:endParaRPr lang="en-US" sz="2000" dirty="0">
              <a:solidFill>
                <a:srgbClr val="F1563F"/>
              </a:solidFill>
            </a:endParaRPr>
          </a:p>
          <a:p>
            <a:pPr lvl="1"/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Tutkinto-ohjelmien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>
                <a:solidFill>
                  <a:srgbClr val="F1563F"/>
                </a:solidFill>
              </a:rPr>
              <a:t>osaamistavoitteiden</a:t>
            </a:r>
            <a:r>
              <a:rPr lang="en-US" sz="2000" dirty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kirjaaminen</a:t>
            </a:r>
            <a:endParaRPr lang="en-US" sz="2000" dirty="0" smtClean="0">
              <a:solidFill>
                <a:srgbClr val="F1563F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endParaRPr lang="en-US" sz="800" dirty="0">
              <a:solidFill>
                <a:srgbClr val="F1563F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rgbClr val="F1563F"/>
                </a:solidFill>
              </a:rPr>
              <a:t>Millaisia</a:t>
            </a:r>
            <a:r>
              <a:rPr lang="en-US" sz="2000" dirty="0" smtClean="0">
                <a:solidFill>
                  <a:srgbClr val="F1563F"/>
                </a:solidFill>
              </a:rPr>
              <a:t> “</a:t>
            </a:r>
            <a:r>
              <a:rPr lang="en-US" sz="2000" dirty="0" err="1" smtClean="0">
                <a:solidFill>
                  <a:srgbClr val="F1563F"/>
                </a:solidFill>
              </a:rPr>
              <a:t>osaamisalueita</a:t>
            </a:r>
            <a:r>
              <a:rPr lang="en-US" sz="2000" dirty="0" smtClean="0">
                <a:solidFill>
                  <a:srgbClr val="F1563F"/>
                </a:solidFill>
              </a:rPr>
              <a:t>” </a:t>
            </a:r>
            <a:r>
              <a:rPr lang="en-US" dirty="0" smtClean="0">
                <a:solidFill>
                  <a:srgbClr val="F1563F"/>
                </a:solidFill>
              </a:rPr>
              <a:t>(&gt;</a:t>
            </a:r>
            <a:r>
              <a:rPr lang="en-US" dirty="0" err="1" smtClean="0">
                <a:solidFill>
                  <a:srgbClr val="F1563F"/>
                </a:solidFill>
              </a:rPr>
              <a:t>opintojaksokokonaisuuksia</a:t>
            </a:r>
            <a:r>
              <a:rPr lang="en-US" dirty="0" smtClean="0">
                <a:solidFill>
                  <a:srgbClr val="F1563F"/>
                </a:solidFill>
              </a:rPr>
              <a:t>) </a:t>
            </a:r>
            <a:r>
              <a:rPr lang="en-US" sz="2000" dirty="0" err="1" smtClean="0">
                <a:solidFill>
                  <a:srgbClr val="F1563F"/>
                </a:solidFill>
              </a:rPr>
              <a:t>ydinosaamisen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määrittelyn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pohjalta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syntyi</a:t>
            </a:r>
            <a:r>
              <a:rPr lang="en-US" sz="2000" dirty="0" smtClean="0">
                <a:solidFill>
                  <a:srgbClr val="F1563F"/>
                </a:solidFill>
              </a:rPr>
              <a:t>?</a:t>
            </a:r>
          </a:p>
          <a:p>
            <a:pPr lvl="1"/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Osaamisalueiden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osaamistavoitteiden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kirjaaminen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1400" dirty="0" smtClean="0">
                <a:solidFill>
                  <a:srgbClr val="F1563F"/>
                </a:solidFill>
              </a:rPr>
              <a:t>(OPS-</a:t>
            </a:r>
            <a:r>
              <a:rPr lang="en-US" sz="1400" dirty="0" err="1" smtClean="0">
                <a:solidFill>
                  <a:srgbClr val="F1563F"/>
                </a:solidFill>
              </a:rPr>
              <a:t>pohja</a:t>
            </a:r>
            <a:r>
              <a:rPr lang="en-US" sz="1400" dirty="0" smtClean="0">
                <a:solidFill>
                  <a:srgbClr val="F1563F"/>
                </a:solidFill>
              </a:rPr>
              <a:t>)</a:t>
            </a:r>
          </a:p>
          <a:p>
            <a:pPr marL="228600" indent="-228600">
              <a:buFont typeface="+mj-lt"/>
              <a:buAutoNum type="arabicPeriod"/>
            </a:pPr>
            <a:endParaRPr lang="en-US" sz="800" dirty="0" smtClean="0">
              <a:solidFill>
                <a:srgbClr val="F1563F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rgbClr val="F1563F"/>
                </a:solidFill>
              </a:rPr>
              <a:t>Onko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olemassa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kaikille</a:t>
            </a:r>
            <a:r>
              <a:rPr lang="en-US" sz="2000" dirty="0" smtClean="0">
                <a:solidFill>
                  <a:srgbClr val="F1563F"/>
                </a:solidFill>
              </a:rPr>
              <a:t>  </a:t>
            </a:r>
            <a:r>
              <a:rPr lang="en-US" sz="2000" dirty="0" err="1" smtClean="0">
                <a:solidFill>
                  <a:srgbClr val="F1563F"/>
                </a:solidFill>
              </a:rPr>
              <a:t>tutkinnoille</a:t>
            </a:r>
            <a:r>
              <a:rPr lang="en-US" sz="2000" dirty="0" smtClean="0">
                <a:solidFill>
                  <a:srgbClr val="F1563F"/>
                </a:solidFill>
              </a:rPr>
              <a:t> “</a:t>
            </a:r>
            <a:r>
              <a:rPr lang="en-US" sz="2000" dirty="0" err="1" smtClean="0">
                <a:solidFill>
                  <a:srgbClr val="F1563F"/>
                </a:solidFill>
              </a:rPr>
              <a:t>yhteistä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ydinosaamista</a:t>
            </a:r>
            <a:r>
              <a:rPr lang="en-US" sz="2000" dirty="0" smtClean="0">
                <a:solidFill>
                  <a:srgbClr val="F1563F"/>
                </a:solidFill>
              </a:rPr>
              <a:t>”?</a:t>
            </a:r>
            <a:endParaRPr lang="en-US" sz="2000" dirty="0">
              <a:solidFill>
                <a:srgbClr val="F1563F"/>
              </a:solidFill>
            </a:endParaRPr>
          </a:p>
          <a:p>
            <a:pPr lvl="1"/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yhteinen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opintojakso</a:t>
            </a:r>
            <a:r>
              <a:rPr lang="en-US" sz="2000" dirty="0" smtClean="0">
                <a:solidFill>
                  <a:srgbClr val="F1563F"/>
                </a:solidFill>
              </a:rPr>
              <a:t>(t)?</a:t>
            </a:r>
          </a:p>
          <a:p>
            <a:pPr lvl="1"/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yhteinen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osaamisalue</a:t>
            </a:r>
            <a:r>
              <a:rPr lang="en-US" sz="2000" dirty="0">
                <a:solidFill>
                  <a:srgbClr val="F1563F"/>
                </a:solidFill>
              </a:rPr>
              <a:t> </a:t>
            </a:r>
            <a:r>
              <a:rPr lang="en-US" dirty="0" smtClean="0">
                <a:solidFill>
                  <a:srgbClr val="F1563F"/>
                </a:solidFill>
              </a:rPr>
              <a:t>(&gt;</a:t>
            </a:r>
            <a:r>
              <a:rPr lang="en-US" dirty="0" err="1" smtClean="0">
                <a:solidFill>
                  <a:srgbClr val="F1563F"/>
                </a:solidFill>
              </a:rPr>
              <a:t>opintojaksokokonaisuus</a:t>
            </a:r>
            <a:r>
              <a:rPr lang="en-US" dirty="0" smtClean="0">
                <a:solidFill>
                  <a:srgbClr val="F1563F"/>
                </a:solidFill>
              </a:rPr>
              <a:t>)</a:t>
            </a:r>
            <a:r>
              <a:rPr lang="en-US" sz="2000" dirty="0" smtClean="0">
                <a:solidFill>
                  <a:srgbClr val="F1563F"/>
                </a:solidFill>
              </a:rPr>
              <a:t>?</a:t>
            </a:r>
            <a:endParaRPr lang="en-US" sz="2000" dirty="0">
              <a:solidFill>
                <a:srgbClr val="002060"/>
              </a:solidFill>
            </a:endParaRPr>
          </a:p>
          <a:p>
            <a:pPr lvl="1"/>
            <a:r>
              <a:rPr lang="fi-FI" sz="2000" dirty="0" smtClean="0">
                <a:solidFill>
                  <a:srgbClr val="F1563F"/>
                </a:solidFill>
              </a:rPr>
              <a:t>- Koulutuksen </a:t>
            </a:r>
            <a:r>
              <a:rPr lang="fi-FI" sz="2000" dirty="0">
                <a:solidFill>
                  <a:srgbClr val="F1563F"/>
                </a:solidFill>
              </a:rPr>
              <a:t>kehittämisryhmässä (KKR) päätettiin tutkinto-ohjelmien </a:t>
            </a:r>
            <a:r>
              <a:rPr lang="fi-FI" sz="2000" i="1" dirty="0">
                <a:solidFill>
                  <a:srgbClr val="F1563F"/>
                </a:solidFill>
              </a:rPr>
              <a:t>yhteisten opintojen </a:t>
            </a:r>
            <a:r>
              <a:rPr lang="fi-FI" sz="2000" dirty="0">
                <a:solidFill>
                  <a:srgbClr val="F1563F"/>
                </a:solidFill>
              </a:rPr>
              <a:t>suunnittelusta seuraavaa:</a:t>
            </a:r>
          </a:p>
          <a:p>
            <a:pPr marL="1257300" lvl="2" indent="-342900">
              <a:buFont typeface="+mj-lt"/>
              <a:buAutoNum type="arabicPeriod"/>
            </a:pPr>
            <a:r>
              <a:rPr lang="fi-FI" sz="1600" dirty="0" smtClean="0">
                <a:solidFill>
                  <a:srgbClr val="F1563F"/>
                </a:solidFill>
              </a:rPr>
              <a:t>yhteisten </a:t>
            </a:r>
            <a:r>
              <a:rPr lang="fi-FI" sz="1600" dirty="0">
                <a:solidFill>
                  <a:srgbClr val="F1563F"/>
                </a:solidFill>
              </a:rPr>
              <a:t>opintojen suunnittelussa kunnioitetaan tutkinto-ohjelmien omaa työtä</a:t>
            </a:r>
          </a:p>
          <a:p>
            <a:pPr marL="1257300" lvl="2" indent="-342900">
              <a:buFont typeface="+mj-lt"/>
              <a:buAutoNum type="arabicPeriod"/>
            </a:pPr>
            <a:r>
              <a:rPr lang="fi-FI" sz="1600" dirty="0" smtClean="0">
                <a:solidFill>
                  <a:srgbClr val="F1563F"/>
                </a:solidFill>
              </a:rPr>
              <a:t>yhteisten </a:t>
            </a:r>
            <a:r>
              <a:rPr lang="fi-FI" sz="1600" dirty="0">
                <a:solidFill>
                  <a:srgbClr val="F1563F"/>
                </a:solidFill>
              </a:rPr>
              <a:t>opintojen suunnittelu aloitetaan tutkinto-ohjelmavastaavien johdolla (työryhmä voi olla pienempi tai siihen voidaan kutsua muita jäseniä)</a:t>
            </a:r>
          </a:p>
          <a:p>
            <a:pPr marL="1257300" lvl="2" indent="-342900">
              <a:buFont typeface="+mj-lt"/>
              <a:buAutoNum type="arabicPeriod"/>
            </a:pPr>
            <a:r>
              <a:rPr lang="fi-FI" sz="1600" dirty="0" smtClean="0">
                <a:solidFill>
                  <a:srgbClr val="F1563F"/>
                </a:solidFill>
              </a:rPr>
              <a:t>yhteisten </a:t>
            </a:r>
            <a:r>
              <a:rPr lang="fi-FI" sz="1600" dirty="0">
                <a:solidFill>
                  <a:srgbClr val="F1563F"/>
                </a:solidFill>
              </a:rPr>
              <a:t>opintojen laajuus määrittyy yhteistyön tuloksena</a:t>
            </a:r>
          </a:p>
          <a:p>
            <a:pPr marL="1257300" lvl="2" indent="-342900">
              <a:buFont typeface="+mj-lt"/>
              <a:buAutoNum type="arabicPeriod"/>
            </a:pPr>
            <a:r>
              <a:rPr lang="fi-FI" sz="1600" dirty="0" smtClean="0">
                <a:solidFill>
                  <a:srgbClr val="F1563F"/>
                </a:solidFill>
              </a:rPr>
              <a:t>yhteiset </a:t>
            </a:r>
            <a:r>
              <a:rPr lang="fi-FI" sz="1600" dirty="0">
                <a:solidFill>
                  <a:srgbClr val="F1563F"/>
                </a:solidFill>
              </a:rPr>
              <a:t>opinnot eivät ole välttämättä pakollisia kaikille</a:t>
            </a:r>
          </a:p>
          <a:p>
            <a:pPr marL="1257300" lvl="2" indent="-342900">
              <a:buFont typeface="+mj-lt"/>
              <a:buAutoNum type="arabicPeriod"/>
            </a:pPr>
            <a:r>
              <a:rPr lang="fi-FI" sz="1600" dirty="0" err="1" smtClean="0">
                <a:solidFill>
                  <a:srgbClr val="F1563F"/>
                </a:solidFill>
              </a:rPr>
              <a:t>JYn</a:t>
            </a:r>
            <a:r>
              <a:rPr lang="fi-FI" sz="1600" dirty="0" smtClean="0">
                <a:solidFill>
                  <a:srgbClr val="F1563F"/>
                </a:solidFill>
              </a:rPr>
              <a:t> </a:t>
            </a:r>
            <a:r>
              <a:rPr lang="fi-FI" sz="1600" dirty="0">
                <a:solidFill>
                  <a:srgbClr val="F1563F"/>
                </a:solidFill>
              </a:rPr>
              <a:t>ja </a:t>
            </a:r>
            <a:r>
              <a:rPr lang="fi-FI" sz="1600" dirty="0" err="1">
                <a:solidFill>
                  <a:srgbClr val="F1563F"/>
                </a:solidFill>
              </a:rPr>
              <a:t>LTKn</a:t>
            </a:r>
            <a:r>
              <a:rPr lang="fi-FI" sz="1600" dirty="0">
                <a:solidFill>
                  <a:srgbClr val="F1563F"/>
                </a:solidFill>
              </a:rPr>
              <a:t> strategisena painoaloina ”Liikunta, terveys ja hyvinvointi” &gt; otetaan tämä myös yhteisten opintojen näkökulmaksi ja opintojen sisällön lähtökohdaksi</a:t>
            </a:r>
          </a:p>
          <a:p>
            <a:pPr marL="800100" lvl="1" indent="-342900">
              <a:buFont typeface="+mj-lt"/>
              <a:buAutoNum type="arabicPeriod"/>
            </a:pPr>
            <a:endParaRPr lang="en-US" sz="1600" dirty="0" smtClean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70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6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286999" y="208009"/>
            <a:ext cx="7542913" cy="992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800" dirty="0" smtClean="0"/>
              <a:t>OPS –</a:t>
            </a:r>
            <a:r>
              <a:rPr lang="en-US" sz="2800" dirty="0" err="1" smtClean="0"/>
              <a:t>työprosessissa</a:t>
            </a:r>
            <a:r>
              <a:rPr lang="en-US" sz="2800" dirty="0" smtClean="0"/>
              <a:t> </a:t>
            </a:r>
            <a:r>
              <a:rPr lang="en-US" sz="2800" dirty="0" err="1" smtClean="0"/>
              <a:t>tähän</a:t>
            </a:r>
            <a:r>
              <a:rPr lang="en-US" sz="2800" dirty="0" smtClean="0"/>
              <a:t> </a:t>
            </a:r>
            <a:r>
              <a:rPr lang="en-US" sz="2800" dirty="0" err="1" smtClean="0"/>
              <a:t>mennessä</a:t>
            </a:r>
            <a:r>
              <a:rPr lang="en-US" sz="2800" dirty="0" smtClean="0"/>
              <a:t>…</a:t>
            </a:r>
          </a:p>
          <a:p>
            <a:endParaRPr lang="en-US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286999" y="1288887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 startAt="4"/>
            </a:pPr>
            <a:endParaRPr lang="en-US" sz="2000" dirty="0">
              <a:solidFill>
                <a:srgbClr val="002060"/>
              </a:solidFill>
            </a:endParaRPr>
          </a:p>
          <a:p>
            <a:pPr marL="457200" indent="-457200">
              <a:buFont typeface="+mj-lt"/>
              <a:buAutoNum type="arabicPeriod" startAt="4"/>
            </a:pPr>
            <a:r>
              <a:rPr lang="en-US" sz="2000" dirty="0" err="1" smtClean="0">
                <a:solidFill>
                  <a:srgbClr val="F1563F"/>
                </a:solidFill>
              </a:rPr>
              <a:t>Kaipaako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tutkinto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opintoja</a:t>
            </a:r>
            <a:r>
              <a:rPr lang="en-US" sz="2000" dirty="0" smtClean="0">
                <a:solidFill>
                  <a:srgbClr val="F1563F"/>
                </a:solidFill>
              </a:rPr>
              <a:t>/</a:t>
            </a:r>
            <a:r>
              <a:rPr lang="en-US" sz="2000" dirty="0" err="1" smtClean="0">
                <a:solidFill>
                  <a:srgbClr val="F1563F"/>
                </a:solidFill>
              </a:rPr>
              <a:t>osaamista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LTKn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toisesta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tieteenalasta</a:t>
            </a:r>
            <a:r>
              <a:rPr lang="en-US" sz="2000" dirty="0" smtClean="0">
                <a:solidFill>
                  <a:srgbClr val="F1563F"/>
                </a:solidFill>
              </a:rPr>
              <a:t>?</a:t>
            </a:r>
          </a:p>
          <a:p>
            <a:pPr lvl="1"/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opintojen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järjestäminen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tdk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yhteistyönä</a:t>
            </a:r>
            <a:endParaRPr lang="en-US" sz="2000" dirty="0" smtClean="0">
              <a:solidFill>
                <a:srgbClr val="F1563F"/>
              </a:solidFill>
            </a:endParaRPr>
          </a:p>
          <a:p>
            <a:pPr marL="457200" indent="-457200">
              <a:buFont typeface="+mj-lt"/>
              <a:buAutoNum type="arabicPeriod" startAt="4"/>
            </a:pPr>
            <a:endParaRPr lang="en-US" sz="2000" dirty="0">
              <a:solidFill>
                <a:srgbClr val="F1563F"/>
              </a:solidFill>
            </a:endParaRPr>
          </a:p>
          <a:p>
            <a:pPr marL="457200" indent="-457200">
              <a:buFont typeface="+mj-lt"/>
              <a:buAutoNum type="arabicPeriod" startAt="4"/>
            </a:pPr>
            <a:r>
              <a:rPr lang="en-US" sz="2000" dirty="0" err="1" smtClean="0">
                <a:solidFill>
                  <a:srgbClr val="F1563F"/>
                </a:solidFill>
              </a:rPr>
              <a:t>Mitkä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opintojaksot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kaikille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vapaasti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valittavissa</a:t>
            </a:r>
            <a:r>
              <a:rPr lang="en-US" sz="2000" i="1" dirty="0" smtClean="0">
                <a:solidFill>
                  <a:srgbClr val="F1563F"/>
                </a:solidFill>
              </a:rPr>
              <a:t>?</a:t>
            </a:r>
          </a:p>
          <a:p>
            <a:pPr marL="457200" indent="-457200">
              <a:buFont typeface="+mj-lt"/>
              <a:buAutoNum type="arabicPeriod" startAt="4"/>
            </a:pPr>
            <a:endParaRPr lang="en-US" sz="2000" i="1" dirty="0">
              <a:solidFill>
                <a:srgbClr val="F1563F"/>
              </a:solidFill>
            </a:endParaRPr>
          </a:p>
          <a:p>
            <a:pPr lvl="1"/>
            <a:r>
              <a:rPr lang="en-US" sz="2000" dirty="0" smtClean="0">
                <a:solidFill>
                  <a:srgbClr val="F1563F"/>
                </a:solidFill>
              </a:rPr>
              <a:t>- </a:t>
            </a:r>
            <a:r>
              <a:rPr lang="en-US" sz="2000" dirty="0" err="1" smtClean="0">
                <a:solidFill>
                  <a:srgbClr val="F1563F"/>
                </a:solidFill>
              </a:rPr>
              <a:t>LTKn</a:t>
            </a:r>
            <a:r>
              <a:rPr lang="en-US" sz="2000" dirty="0" smtClean="0">
                <a:solidFill>
                  <a:srgbClr val="F1563F"/>
                </a:solidFill>
              </a:rPr>
              <a:t> </a:t>
            </a:r>
            <a:r>
              <a:rPr lang="en-US" sz="2000" dirty="0" err="1">
                <a:solidFill>
                  <a:srgbClr val="F1563F"/>
                </a:solidFill>
              </a:rPr>
              <a:t>tutkintojen</a:t>
            </a:r>
            <a:r>
              <a:rPr lang="en-US" sz="2000" dirty="0">
                <a:solidFill>
                  <a:srgbClr val="F1563F"/>
                </a:solidFill>
              </a:rPr>
              <a:t> </a:t>
            </a:r>
            <a:r>
              <a:rPr lang="en-US" sz="2000" dirty="0" err="1">
                <a:solidFill>
                  <a:srgbClr val="F1563F"/>
                </a:solidFill>
              </a:rPr>
              <a:t>opintojaksojen</a:t>
            </a:r>
            <a:r>
              <a:rPr lang="en-US" sz="2000" dirty="0">
                <a:solidFill>
                  <a:srgbClr val="F1563F"/>
                </a:solidFill>
              </a:rPr>
              <a:t> </a:t>
            </a:r>
            <a:r>
              <a:rPr lang="en-US" sz="2000" dirty="0" err="1">
                <a:solidFill>
                  <a:srgbClr val="F1563F"/>
                </a:solidFill>
              </a:rPr>
              <a:t>mahdollistaminen</a:t>
            </a:r>
            <a:r>
              <a:rPr lang="en-US" sz="2000" dirty="0">
                <a:solidFill>
                  <a:srgbClr val="F1563F"/>
                </a:solidFill>
              </a:rPr>
              <a:t> </a:t>
            </a:r>
            <a:r>
              <a:rPr lang="en-US" sz="2000" dirty="0" err="1">
                <a:solidFill>
                  <a:srgbClr val="F1563F"/>
                </a:solidFill>
              </a:rPr>
              <a:t>kaikille</a:t>
            </a:r>
            <a:r>
              <a:rPr lang="en-US" sz="2000" dirty="0">
                <a:solidFill>
                  <a:srgbClr val="F1563F"/>
                </a:solidFill>
              </a:rPr>
              <a:t> </a:t>
            </a:r>
            <a:r>
              <a:rPr lang="en-US" sz="2000" dirty="0" err="1" smtClean="0">
                <a:solidFill>
                  <a:srgbClr val="F1563F"/>
                </a:solidFill>
              </a:rPr>
              <a:t>opiskelijoille</a:t>
            </a:r>
            <a:endParaRPr lang="en-US" sz="2000" dirty="0">
              <a:solidFill>
                <a:srgbClr val="F1563F"/>
              </a:solidFill>
            </a:endParaRPr>
          </a:p>
          <a:p>
            <a:pPr lvl="1"/>
            <a:r>
              <a:rPr lang="en-US" sz="2000" dirty="0" smtClean="0">
                <a:solidFill>
                  <a:srgbClr val="F1563F"/>
                </a:solidFill>
              </a:rPr>
              <a:t>- JY -, </a:t>
            </a:r>
            <a:r>
              <a:rPr lang="en-US" sz="2000" dirty="0" err="1" smtClean="0">
                <a:solidFill>
                  <a:srgbClr val="F1563F"/>
                </a:solidFill>
              </a:rPr>
              <a:t>EduFutura</a:t>
            </a:r>
            <a:r>
              <a:rPr lang="en-US" sz="2000" dirty="0" smtClean="0">
                <a:solidFill>
                  <a:srgbClr val="F1563F"/>
                </a:solidFill>
              </a:rPr>
              <a:t> - ja YO –</a:t>
            </a:r>
            <a:r>
              <a:rPr lang="en-US" sz="2000" dirty="0" err="1" smtClean="0">
                <a:solidFill>
                  <a:srgbClr val="F1563F"/>
                </a:solidFill>
              </a:rPr>
              <a:t>yhteistyö</a:t>
            </a:r>
            <a:r>
              <a:rPr lang="en-US" sz="2000" dirty="0" smtClean="0">
                <a:solidFill>
                  <a:srgbClr val="F1563F"/>
                </a:solidFill>
              </a:rPr>
              <a:t>?</a:t>
            </a:r>
            <a:endParaRPr lang="en-US" i="1" dirty="0" smtClean="0">
              <a:solidFill>
                <a:srgbClr val="F156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39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7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4" name="Rectangle 3"/>
          <p:cNvSpPr/>
          <p:nvPr/>
        </p:nvSpPr>
        <p:spPr>
          <a:xfrm>
            <a:off x="287000" y="963586"/>
            <a:ext cx="783923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>
              <a:buFont typeface="+mj-lt"/>
              <a:buAutoNum type="arabicPeriod" startAt="3"/>
            </a:pPr>
            <a:endParaRPr lang="en-US" i="1" dirty="0" smtClean="0">
              <a:solidFill>
                <a:srgbClr val="002060"/>
              </a:solidFill>
            </a:endParaRPr>
          </a:p>
          <a:p>
            <a:pPr marL="342900" lvl="1" indent="-342900">
              <a:buFont typeface="+mj-lt"/>
              <a:buAutoNum type="arabicPeriod" startAt="3"/>
            </a:pPr>
            <a:r>
              <a:rPr lang="en-US" b="1" dirty="0" err="1" smtClean="0">
                <a:solidFill>
                  <a:srgbClr val="002060"/>
                </a:solidFill>
              </a:rPr>
              <a:t>Tutkintojen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yhteisen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ydinosaamisen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kartoittaminen</a:t>
            </a:r>
            <a:endParaRPr lang="en-US" dirty="0">
              <a:solidFill>
                <a:srgbClr val="002060"/>
              </a:solidFill>
            </a:endParaRPr>
          </a:p>
          <a:p>
            <a:pPr marL="0" lvl="1"/>
            <a:r>
              <a:rPr lang="en-US" sz="1600" dirty="0" smtClean="0">
                <a:solidFill>
                  <a:srgbClr val="002060"/>
                </a:solidFill>
              </a:rPr>
              <a:t>	- </a:t>
            </a:r>
            <a:r>
              <a:rPr lang="en-US" sz="1600" dirty="0" err="1" smtClean="0">
                <a:solidFill>
                  <a:srgbClr val="002060"/>
                </a:solidFill>
              </a:rPr>
              <a:t>Mitä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</a:rPr>
              <a:t>yhteistä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</a:rPr>
              <a:t>osaamista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</a:rPr>
              <a:t>ohjelmallanne</a:t>
            </a:r>
            <a:r>
              <a:rPr lang="en-US" sz="1600" dirty="0" smtClean="0">
                <a:solidFill>
                  <a:srgbClr val="002060"/>
                </a:solidFill>
              </a:rPr>
              <a:t> on </a:t>
            </a:r>
            <a:r>
              <a:rPr lang="en-US" sz="1600" dirty="0" err="1" smtClean="0">
                <a:solidFill>
                  <a:srgbClr val="002060"/>
                </a:solidFill>
              </a:rPr>
              <a:t>muiden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</a:rPr>
              <a:t>ohjelmien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</a:rPr>
              <a:t>kanssa</a:t>
            </a:r>
            <a:r>
              <a:rPr lang="en-US" sz="1600" dirty="0" smtClean="0">
                <a:solidFill>
                  <a:srgbClr val="002060"/>
                </a:solidFill>
              </a:rPr>
              <a:t>?</a:t>
            </a:r>
          </a:p>
          <a:p>
            <a:pPr marL="0" lvl="1"/>
            <a:r>
              <a:rPr lang="en-US" sz="1600" dirty="0" smtClean="0">
                <a:solidFill>
                  <a:srgbClr val="002060"/>
                </a:solidFill>
              </a:rPr>
              <a:t>	- </a:t>
            </a:r>
            <a:r>
              <a:rPr lang="en-US" sz="1600" dirty="0" err="1" smtClean="0">
                <a:solidFill>
                  <a:srgbClr val="002060"/>
                </a:solidFill>
              </a:rPr>
              <a:t>jatkotyöstö</a:t>
            </a:r>
            <a:r>
              <a:rPr lang="en-US" sz="1600" dirty="0" smtClean="0">
                <a:solidFill>
                  <a:srgbClr val="002060"/>
                </a:solidFill>
              </a:rPr>
              <a:t> “</a:t>
            </a:r>
            <a:r>
              <a:rPr lang="en-US" sz="1400" dirty="0" smtClean="0">
                <a:solidFill>
                  <a:srgbClr val="002060"/>
                </a:solidFill>
              </a:rPr>
              <a:t>OSAAMISRYHMISSÄ”: </a:t>
            </a:r>
            <a:r>
              <a:rPr lang="en-US" sz="1600" i="1" dirty="0" err="1" smtClean="0">
                <a:solidFill>
                  <a:srgbClr val="F1563F"/>
                </a:solidFill>
              </a:rPr>
              <a:t>Metodi</a:t>
            </a:r>
            <a:r>
              <a:rPr lang="en-US" sz="1600" i="1" dirty="0" smtClean="0">
                <a:solidFill>
                  <a:srgbClr val="F1563F"/>
                </a:solidFill>
              </a:rPr>
              <a:t>- ja </a:t>
            </a:r>
            <a:r>
              <a:rPr lang="en-US" sz="1600" i="1" dirty="0" err="1" smtClean="0">
                <a:solidFill>
                  <a:srgbClr val="F1563F"/>
                </a:solidFill>
              </a:rPr>
              <a:t>etiikkaryhmä</a:t>
            </a:r>
            <a:r>
              <a:rPr lang="en-US" sz="1600" i="1" dirty="0" smtClean="0">
                <a:solidFill>
                  <a:srgbClr val="F1563F"/>
                </a:solidFill>
              </a:rPr>
              <a:t> (Taija)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6999" y="2336367"/>
            <a:ext cx="885700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4"/>
            <a:r>
              <a:rPr lang="en-US" b="1" dirty="0" smtClean="0">
                <a:solidFill>
                  <a:srgbClr val="002060"/>
                </a:solidFill>
              </a:rPr>
              <a:t>10.5.2019  - </a:t>
            </a:r>
            <a:r>
              <a:rPr lang="en-US" b="1" dirty="0" err="1" smtClean="0">
                <a:solidFill>
                  <a:srgbClr val="002060"/>
                </a:solidFill>
              </a:rPr>
              <a:t>esitykset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eri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ohjelmilta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171450" lvl="4" indent="-171450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Liikunta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ja </a:t>
            </a:r>
            <a:r>
              <a:rPr lang="en-US" dirty="0" err="1">
                <a:solidFill>
                  <a:srgbClr val="002060"/>
                </a:solidFill>
              </a:rPr>
              <a:t>terveys</a:t>
            </a:r>
            <a:r>
              <a:rPr lang="en-US" dirty="0">
                <a:solidFill>
                  <a:srgbClr val="002060"/>
                </a:solidFill>
              </a:rPr>
              <a:t> (LLT,)</a:t>
            </a:r>
          </a:p>
          <a:p>
            <a:pPr marL="171450" lvl="4" indent="-1714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002060"/>
                </a:solidFill>
              </a:rPr>
              <a:t>Fyysisen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aktiivisuuden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mittaaminen</a:t>
            </a:r>
            <a:r>
              <a:rPr lang="en-US" dirty="0">
                <a:solidFill>
                  <a:srgbClr val="002060"/>
                </a:solidFill>
              </a:rPr>
              <a:t> (LLT,)</a:t>
            </a:r>
          </a:p>
          <a:p>
            <a:pPr marL="171450" lvl="4" indent="-1714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002060"/>
                </a:solidFill>
              </a:rPr>
              <a:t>Liikunta</a:t>
            </a:r>
            <a:r>
              <a:rPr lang="en-US" dirty="0">
                <a:solidFill>
                  <a:srgbClr val="002060"/>
                </a:solidFill>
              </a:rPr>
              <a:t> ja </a:t>
            </a:r>
            <a:r>
              <a:rPr lang="en-US" dirty="0" err="1">
                <a:solidFill>
                  <a:srgbClr val="002060"/>
                </a:solidFill>
              </a:rPr>
              <a:t>sairaudet</a:t>
            </a:r>
            <a:r>
              <a:rPr lang="en-US" dirty="0">
                <a:solidFill>
                  <a:srgbClr val="002060"/>
                </a:solidFill>
              </a:rPr>
              <a:t> (LLT,)</a:t>
            </a:r>
          </a:p>
          <a:p>
            <a:pPr marL="171450" lvl="4" indent="-1714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002060"/>
                </a:solidFill>
              </a:rPr>
              <a:t>Urheilijan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terveys</a:t>
            </a:r>
            <a:r>
              <a:rPr lang="en-US" dirty="0">
                <a:solidFill>
                  <a:srgbClr val="002060"/>
                </a:solidFill>
              </a:rPr>
              <a:t> (LLT,)</a:t>
            </a:r>
          </a:p>
          <a:p>
            <a:pPr marL="171450" lvl="4" indent="-1714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002060"/>
                </a:solidFill>
              </a:rPr>
              <a:t>Urheiluvammat</a:t>
            </a:r>
            <a:r>
              <a:rPr lang="en-US" dirty="0">
                <a:solidFill>
                  <a:srgbClr val="002060"/>
                </a:solidFill>
              </a:rPr>
              <a:t> (LLT</a:t>
            </a:r>
            <a:r>
              <a:rPr lang="en-US" dirty="0" smtClean="0">
                <a:solidFill>
                  <a:srgbClr val="002060"/>
                </a:solidFill>
              </a:rPr>
              <a:t>,)</a:t>
            </a:r>
            <a:endParaRPr lang="en-US" dirty="0">
              <a:solidFill>
                <a:srgbClr val="002060"/>
              </a:solidFill>
            </a:endParaRPr>
          </a:p>
          <a:p>
            <a:pPr marL="171450" lvl="4" indent="-171450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Liikunta</a:t>
            </a:r>
            <a:r>
              <a:rPr lang="en-US" dirty="0" smtClean="0">
                <a:solidFill>
                  <a:srgbClr val="002060"/>
                </a:solidFill>
              </a:rPr>
              <a:t> ja </a:t>
            </a:r>
            <a:r>
              <a:rPr lang="en-US" dirty="0" err="1" smtClean="0">
                <a:solidFill>
                  <a:srgbClr val="002060"/>
                </a:solidFill>
              </a:rPr>
              <a:t>vanheneminen</a:t>
            </a:r>
            <a:r>
              <a:rPr lang="en-US" dirty="0" smtClean="0">
                <a:solidFill>
                  <a:srgbClr val="002060"/>
                </a:solidFill>
              </a:rPr>
              <a:t> (GER, </a:t>
            </a:r>
            <a:r>
              <a:rPr lang="en-US" dirty="0" err="1" smtClean="0">
                <a:solidFill>
                  <a:srgbClr val="002060"/>
                </a:solidFill>
              </a:rPr>
              <a:t>integroidaan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kv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r>
              <a:rPr lang="en-US" dirty="0" err="1">
                <a:solidFill>
                  <a:srgbClr val="002060"/>
                </a:solidFill>
              </a:rPr>
              <a:t>m</a:t>
            </a:r>
            <a:r>
              <a:rPr lang="en-US" dirty="0" err="1" smtClean="0">
                <a:solidFill>
                  <a:srgbClr val="002060"/>
                </a:solidFill>
              </a:rPr>
              <a:t>aisteriohjelmaan</a:t>
            </a:r>
            <a:r>
              <a:rPr lang="en-US" dirty="0" smtClean="0">
                <a:solidFill>
                  <a:srgbClr val="002060"/>
                </a:solidFill>
              </a:rPr>
              <a:t>?)</a:t>
            </a:r>
          </a:p>
          <a:p>
            <a:pPr marL="171450" lvl="4" indent="-1714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</a:rPr>
              <a:t>“</a:t>
            </a:r>
            <a:r>
              <a:rPr lang="en-US" dirty="0" err="1" smtClean="0">
                <a:solidFill>
                  <a:srgbClr val="002060"/>
                </a:solidFill>
              </a:rPr>
              <a:t>Kriittinen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tutkimustiedon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käyttäjä</a:t>
            </a:r>
            <a:r>
              <a:rPr lang="en-US" dirty="0" smtClean="0">
                <a:solidFill>
                  <a:srgbClr val="002060"/>
                </a:solidFill>
              </a:rPr>
              <a:t> ja </a:t>
            </a:r>
            <a:r>
              <a:rPr lang="en-US" dirty="0" err="1" smtClean="0">
                <a:solidFill>
                  <a:srgbClr val="002060"/>
                </a:solidFill>
              </a:rPr>
              <a:t>tuottaja</a:t>
            </a:r>
            <a:r>
              <a:rPr lang="en-US" dirty="0" smtClean="0">
                <a:solidFill>
                  <a:srgbClr val="002060"/>
                </a:solidFill>
              </a:rPr>
              <a:t>” (sis. </a:t>
            </a:r>
            <a:r>
              <a:rPr lang="en-US" dirty="0" err="1" smtClean="0">
                <a:solidFill>
                  <a:srgbClr val="002060"/>
                </a:solidFill>
              </a:rPr>
              <a:t>metodit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etiikka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gradu</a:t>
            </a:r>
            <a:r>
              <a:rPr lang="en-US" dirty="0" smtClean="0">
                <a:solidFill>
                  <a:srgbClr val="002060"/>
                </a:solidFill>
              </a:rPr>
              <a:t>) (</a:t>
            </a:r>
            <a:r>
              <a:rPr lang="en-US" dirty="0" err="1" smtClean="0">
                <a:solidFill>
                  <a:srgbClr val="002060"/>
                </a:solidFill>
              </a:rPr>
              <a:t>Terveyskasvatus</a:t>
            </a:r>
            <a:r>
              <a:rPr lang="en-US" dirty="0" smtClean="0">
                <a:solidFill>
                  <a:srgbClr val="002060"/>
                </a:solidFill>
              </a:rPr>
              <a:t>)</a:t>
            </a:r>
          </a:p>
          <a:p>
            <a:pPr marL="171450" lvl="4" indent="-171450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Kehitys</a:t>
            </a:r>
            <a:r>
              <a:rPr lang="en-US" dirty="0" smtClean="0">
                <a:solidFill>
                  <a:srgbClr val="002060"/>
                </a:solidFill>
              </a:rPr>
              <a:t>- ja </a:t>
            </a:r>
            <a:r>
              <a:rPr lang="en-US" dirty="0" err="1" smtClean="0">
                <a:solidFill>
                  <a:srgbClr val="002060"/>
                </a:solidFill>
              </a:rPr>
              <a:t>ratkaisuorientoitunut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toimija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työelämässä</a:t>
            </a:r>
            <a:r>
              <a:rPr lang="en-US" dirty="0" smtClean="0">
                <a:solidFill>
                  <a:srgbClr val="002060"/>
                </a:solidFill>
              </a:rPr>
              <a:t> (sis. </a:t>
            </a:r>
            <a:r>
              <a:rPr lang="en-US" dirty="0" err="1">
                <a:solidFill>
                  <a:srgbClr val="002060"/>
                </a:solidFill>
              </a:rPr>
              <a:t>a</a:t>
            </a:r>
            <a:r>
              <a:rPr lang="en-US" dirty="0" err="1" smtClean="0">
                <a:solidFill>
                  <a:srgbClr val="002060"/>
                </a:solidFill>
              </a:rPr>
              <a:t>siantuntijuuskurssi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harjoittelu</a:t>
            </a:r>
            <a:r>
              <a:rPr lang="en-US" dirty="0" smtClean="0">
                <a:solidFill>
                  <a:srgbClr val="002060"/>
                </a:solidFill>
              </a:rPr>
              <a:t>…) </a:t>
            </a:r>
            <a:r>
              <a:rPr lang="en-US" dirty="0">
                <a:solidFill>
                  <a:srgbClr val="002060"/>
                </a:solidFill>
              </a:rPr>
              <a:t>(</a:t>
            </a:r>
            <a:r>
              <a:rPr lang="en-US" dirty="0" err="1">
                <a:solidFill>
                  <a:srgbClr val="002060"/>
                </a:solidFill>
              </a:rPr>
              <a:t>Terveyskasvatus</a:t>
            </a:r>
            <a:r>
              <a:rPr lang="en-US" dirty="0" smtClean="0">
                <a:solidFill>
                  <a:srgbClr val="002060"/>
                </a:solidFill>
              </a:rPr>
              <a:t>)</a:t>
            </a:r>
          </a:p>
          <a:p>
            <a:pPr marL="171450" lvl="4" indent="-171450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Toimintakyvyn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testaaminen</a:t>
            </a:r>
            <a:r>
              <a:rPr lang="en-US" dirty="0" smtClean="0">
                <a:solidFill>
                  <a:srgbClr val="002060"/>
                </a:solidFill>
              </a:rPr>
              <a:t> (FT + LB?)</a:t>
            </a:r>
          </a:p>
          <a:p>
            <a:pPr marL="171450" lvl="4" indent="-171450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Liikuntalääketieteen</a:t>
            </a:r>
            <a:r>
              <a:rPr lang="en-US" dirty="0" smtClean="0">
                <a:solidFill>
                  <a:srgbClr val="002060"/>
                </a:solidFill>
              </a:rPr>
              <a:t>  </a:t>
            </a:r>
            <a:r>
              <a:rPr lang="en-US" dirty="0" err="1" smtClean="0">
                <a:solidFill>
                  <a:srgbClr val="002060"/>
                </a:solidFill>
              </a:rPr>
              <a:t>osaaminen</a:t>
            </a:r>
            <a:r>
              <a:rPr lang="en-US" dirty="0" smtClean="0">
                <a:solidFill>
                  <a:srgbClr val="002060"/>
                </a:solidFill>
              </a:rPr>
              <a:t> (FT + LLT?)</a:t>
            </a:r>
          </a:p>
          <a:p>
            <a:pPr marL="171450" lvl="4" indent="-171450">
              <a:buFont typeface="Arial" panose="020B0604020202020204" pitchFamily="34" charset="0"/>
              <a:buChar char="•"/>
            </a:pPr>
            <a:endParaRPr lang="en-US" dirty="0">
              <a:solidFill>
                <a:srgbClr val="002060"/>
              </a:solidFill>
            </a:endParaRPr>
          </a:p>
          <a:p>
            <a:pPr marL="171450" lvl="4" indent="-171450">
              <a:buFont typeface="Arial" panose="020B0604020202020204" pitchFamily="34" charset="0"/>
              <a:buChar char="•"/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286999" y="208009"/>
            <a:ext cx="7542913" cy="992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800" dirty="0" smtClean="0"/>
              <a:t>OPS –</a:t>
            </a:r>
            <a:r>
              <a:rPr lang="en-US" sz="2800" dirty="0" err="1" smtClean="0"/>
              <a:t>työprosessissa</a:t>
            </a:r>
            <a:r>
              <a:rPr lang="en-US" sz="2800" dirty="0" smtClean="0"/>
              <a:t> </a:t>
            </a:r>
            <a:r>
              <a:rPr lang="en-US" sz="2800" dirty="0" err="1" smtClean="0"/>
              <a:t>tähän</a:t>
            </a:r>
            <a:r>
              <a:rPr lang="en-US" sz="2800" dirty="0" smtClean="0"/>
              <a:t> </a:t>
            </a:r>
            <a:r>
              <a:rPr lang="en-US" sz="2800" dirty="0" err="1" smtClean="0"/>
              <a:t>mennessä</a:t>
            </a:r>
            <a:r>
              <a:rPr lang="en-US" sz="2800" dirty="0" smtClean="0"/>
              <a:t>…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35638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8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4" name="Rectangle 3"/>
          <p:cNvSpPr/>
          <p:nvPr/>
        </p:nvSpPr>
        <p:spPr>
          <a:xfrm>
            <a:off x="286999" y="1053499"/>
            <a:ext cx="8427347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3" indent="-342900">
              <a:buFont typeface="+mj-lt"/>
              <a:buAutoNum type="arabicPeriod" startAt="3"/>
            </a:pPr>
            <a:endParaRPr lang="en-US" sz="1400" i="1" dirty="0" smtClean="0">
              <a:solidFill>
                <a:srgbClr val="002060"/>
              </a:solidFill>
            </a:endParaRPr>
          </a:p>
          <a:p>
            <a:pPr marL="0" lvl="1" indent="-342900">
              <a:buFont typeface="+mj-lt"/>
              <a:buAutoNum type="arabicPeriod" startAt="4"/>
            </a:pPr>
            <a:r>
              <a:rPr lang="en-US" b="1" dirty="0" err="1" smtClean="0">
                <a:solidFill>
                  <a:srgbClr val="002060"/>
                </a:solidFill>
              </a:rPr>
              <a:t>Toisen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tieteenalan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tutkintoon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antamasta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opetuksesta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sopiminen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endParaRPr lang="en-US" b="1" dirty="0">
              <a:solidFill>
                <a:srgbClr val="002060"/>
              </a:solidFill>
            </a:endParaRPr>
          </a:p>
          <a:p>
            <a:pPr marL="0" lvl="3"/>
            <a:r>
              <a:rPr lang="en-US" i="1" dirty="0" smtClean="0">
                <a:solidFill>
                  <a:srgbClr val="002060"/>
                </a:solidFill>
              </a:rPr>
              <a:t>	- </a:t>
            </a:r>
            <a:r>
              <a:rPr lang="en-US" i="1" dirty="0" err="1" smtClean="0">
                <a:solidFill>
                  <a:srgbClr val="002060"/>
                </a:solidFill>
              </a:rPr>
              <a:t>Mitä</a:t>
            </a:r>
            <a:r>
              <a:rPr lang="en-US" i="1" dirty="0" smtClean="0">
                <a:solidFill>
                  <a:srgbClr val="002060"/>
                </a:solidFill>
              </a:rPr>
              <a:t> </a:t>
            </a:r>
            <a:r>
              <a:rPr lang="en-US" i="1" dirty="0" err="1" smtClean="0">
                <a:solidFill>
                  <a:srgbClr val="002060"/>
                </a:solidFill>
              </a:rPr>
              <a:t>tarpeita</a:t>
            </a:r>
            <a:r>
              <a:rPr lang="en-US" i="1" dirty="0" smtClean="0">
                <a:solidFill>
                  <a:srgbClr val="002060"/>
                </a:solidFill>
              </a:rPr>
              <a:t> ja </a:t>
            </a:r>
            <a:r>
              <a:rPr lang="en-US" i="1" dirty="0" err="1" smtClean="0">
                <a:solidFill>
                  <a:srgbClr val="002060"/>
                </a:solidFill>
              </a:rPr>
              <a:t>toiveita</a:t>
            </a:r>
            <a:r>
              <a:rPr lang="en-US" i="1" dirty="0" smtClean="0">
                <a:solidFill>
                  <a:srgbClr val="002060"/>
                </a:solidFill>
              </a:rPr>
              <a:t> </a:t>
            </a:r>
            <a:r>
              <a:rPr lang="en-US" i="1" dirty="0" err="1" smtClean="0">
                <a:solidFill>
                  <a:srgbClr val="002060"/>
                </a:solidFill>
              </a:rPr>
              <a:t>muille</a:t>
            </a:r>
            <a:r>
              <a:rPr lang="en-US" i="1" dirty="0" smtClean="0">
                <a:solidFill>
                  <a:srgbClr val="002060"/>
                </a:solidFill>
              </a:rPr>
              <a:t> </a:t>
            </a:r>
            <a:r>
              <a:rPr lang="en-US" i="1" dirty="0" err="1" smtClean="0">
                <a:solidFill>
                  <a:srgbClr val="002060"/>
                </a:solidFill>
              </a:rPr>
              <a:t>ohjelmille</a:t>
            </a:r>
            <a:r>
              <a:rPr lang="en-US" i="1" dirty="0" smtClean="0">
                <a:solidFill>
                  <a:srgbClr val="002060"/>
                </a:solidFill>
              </a:rPr>
              <a:t> </a:t>
            </a:r>
            <a:r>
              <a:rPr lang="en-US" i="1" dirty="0" err="1" smtClean="0">
                <a:solidFill>
                  <a:srgbClr val="002060"/>
                </a:solidFill>
              </a:rPr>
              <a:t>opintojen</a:t>
            </a:r>
            <a:r>
              <a:rPr lang="en-US" i="1" dirty="0" smtClean="0">
                <a:solidFill>
                  <a:srgbClr val="002060"/>
                </a:solidFill>
              </a:rPr>
              <a:t> /</a:t>
            </a:r>
            <a:r>
              <a:rPr lang="en-US" i="1" dirty="0" err="1" smtClean="0">
                <a:solidFill>
                  <a:srgbClr val="002060"/>
                </a:solidFill>
              </a:rPr>
              <a:t>opetuksen</a:t>
            </a:r>
            <a:r>
              <a:rPr lang="en-US" i="1" dirty="0" smtClean="0">
                <a:solidFill>
                  <a:srgbClr val="002060"/>
                </a:solidFill>
              </a:rPr>
              <a:t> </a:t>
            </a:r>
            <a:r>
              <a:rPr lang="en-US" i="1" dirty="0" err="1" smtClean="0">
                <a:solidFill>
                  <a:srgbClr val="002060"/>
                </a:solidFill>
              </a:rPr>
              <a:t>toteuttamiseksi</a:t>
            </a:r>
            <a:endParaRPr lang="en-US" i="1" dirty="0" smtClean="0">
              <a:solidFill>
                <a:srgbClr val="002060"/>
              </a:solidFill>
            </a:endParaRPr>
          </a:p>
          <a:p>
            <a:pPr marL="342900" lvl="3" indent="-342900">
              <a:buFont typeface="+mj-lt"/>
              <a:buAutoNum type="arabicPeriod" startAt="3"/>
            </a:pPr>
            <a:endParaRPr lang="en-US" i="1" dirty="0" smtClean="0">
              <a:solidFill>
                <a:srgbClr val="002060"/>
              </a:solidFill>
            </a:endParaRPr>
          </a:p>
          <a:p>
            <a:pPr marL="342900" lvl="3" indent="-342900">
              <a:buFont typeface="+mj-lt"/>
              <a:buAutoNum type="arabicPeriod" startAt="3"/>
            </a:pPr>
            <a:endParaRPr lang="en-US" i="1" dirty="0" smtClean="0">
              <a:solidFill>
                <a:srgbClr val="002060"/>
              </a:solidFill>
            </a:endParaRPr>
          </a:p>
          <a:p>
            <a:pPr marL="0" lvl="3"/>
            <a:r>
              <a:rPr lang="en-US" b="1" dirty="0" smtClean="0">
                <a:solidFill>
                  <a:srgbClr val="002060"/>
                </a:solidFill>
              </a:rPr>
              <a:t>10.5. 2019 – </a:t>
            </a:r>
            <a:r>
              <a:rPr lang="en-US" b="1" dirty="0" err="1" smtClean="0">
                <a:solidFill>
                  <a:srgbClr val="002060"/>
                </a:solidFill>
              </a:rPr>
              <a:t>esitykset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ohjelmilta</a:t>
            </a:r>
            <a:endParaRPr lang="en-US" b="1" dirty="0">
              <a:solidFill>
                <a:srgbClr val="002060"/>
              </a:solidFill>
            </a:endParaRPr>
          </a:p>
          <a:p>
            <a:pPr marL="57150" lvl="3" indent="-342900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Liikunnan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lisääminen</a:t>
            </a:r>
            <a:r>
              <a:rPr lang="en-US" dirty="0" smtClean="0">
                <a:solidFill>
                  <a:srgbClr val="002060"/>
                </a:solidFill>
              </a:rPr>
              <a:t> (LLT,)</a:t>
            </a:r>
            <a:endParaRPr lang="en-US" dirty="0">
              <a:solidFill>
                <a:srgbClr val="002060"/>
              </a:solidFill>
            </a:endParaRPr>
          </a:p>
          <a:p>
            <a:pPr marL="57150" lvl="3" indent="-342900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Työhyvinvointi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(LLT</a:t>
            </a:r>
            <a:r>
              <a:rPr lang="en-US" dirty="0" smtClean="0">
                <a:solidFill>
                  <a:srgbClr val="002060"/>
                </a:solidFill>
              </a:rPr>
              <a:t>,)</a:t>
            </a:r>
          </a:p>
          <a:p>
            <a:pPr marL="57150" lvl="3" indent="-342900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Projektin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hallinta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(LLT</a:t>
            </a:r>
            <a:r>
              <a:rPr lang="en-US" dirty="0" smtClean="0">
                <a:solidFill>
                  <a:srgbClr val="002060"/>
                </a:solidFill>
              </a:rPr>
              <a:t>,)</a:t>
            </a:r>
          </a:p>
          <a:p>
            <a:pPr marL="57150" lvl="3" indent="-342900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Anatomia</a:t>
            </a:r>
            <a:r>
              <a:rPr lang="en-US" dirty="0" smtClean="0">
                <a:solidFill>
                  <a:srgbClr val="002060"/>
                </a:solidFill>
              </a:rPr>
              <a:t>/</a:t>
            </a:r>
            <a:r>
              <a:rPr lang="en-US" dirty="0" err="1" smtClean="0">
                <a:solidFill>
                  <a:srgbClr val="002060"/>
                </a:solidFill>
              </a:rPr>
              <a:t>fysiologia</a:t>
            </a:r>
            <a:r>
              <a:rPr lang="en-US" dirty="0" smtClean="0">
                <a:solidFill>
                  <a:srgbClr val="002060"/>
                </a:solidFill>
              </a:rPr>
              <a:t>/</a:t>
            </a:r>
            <a:r>
              <a:rPr lang="en-US" dirty="0" err="1" smtClean="0">
                <a:solidFill>
                  <a:srgbClr val="002060"/>
                </a:solidFill>
              </a:rPr>
              <a:t>kuormitusfysiologia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(LLT</a:t>
            </a:r>
            <a:r>
              <a:rPr lang="en-US" dirty="0" smtClean="0">
                <a:solidFill>
                  <a:srgbClr val="002060"/>
                </a:solidFill>
              </a:rPr>
              <a:t>,)</a:t>
            </a:r>
          </a:p>
          <a:p>
            <a:pPr marL="57150" lvl="3" indent="-342900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Liikunnallinen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kuntoutus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(LLT</a:t>
            </a:r>
            <a:r>
              <a:rPr lang="en-US" dirty="0" smtClean="0">
                <a:solidFill>
                  <a:srgbClr val="002060"/>
                </a:solidFill>
              </a:rPr>
              <a:t>,)</a:t>
            </a:r>
          </a:p>
          <a:p>
            <a:pPr marL="57150" lvl="3" indent="-342900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Iäkkäiden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liikunta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(LLT</a:t>
            </a:r>
            <a:r>
              <a:rPr lang="en-US" dirty="0" smtClean="0">
                <a:solidFill>
                  <a:srgbClr val="002060"/>
                </a:solidFill>
              </a:rPr>
              <a:t>,)</a:t>
            </a:r>
          </a:p>
          <a:p>
            <a:pPr marL="57150" lvl="3" indent="-342900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Urheiluvalmennus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(LB</a:t>
            </a:r>
            <a:r>
              <a:rPr lang="en-US" dirty="0" smtClean="0">
                <a:solidFill>
                  <a:srgbClr val="002060"/>
                </a:solidFill>
              </a:rPr>
              <a:t>,)</a:t>
            </a:r>
          </a:p>
          <a:p>
            <a:pPr marL="57150" lvl="3" indent="-342900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Liikunta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ja </a:t>
            </a:r>
            <a:r>
              <a:rPr lang="en-US" dirty="0" err="1">
                <a:solidFill>
                  <a:srgbClr val="002060"/>
                </a:solidFill>
              </a:rPr>
              <a:t>hyvinvointi</a:t>
            </a:r>
            <a:r>
              <a:rPr lang="en-US" dirty="0">
                <a:solidFill>
                  <a:srgbClr val="002060"/>
                </a:solidFill>
              </a:rPr>
              <a:t> (LB</a:t>
            </a:r>
            <a:r>
              <a:rPr lang="en-US" dirty="0" smtClean="0">
                <a:solidFill>
                  <a:srgbClr val="002060"/>
                </a:solidFill>
              </a:rPr>
              <a:t>,)</a:t>
            </a:r>
          </a:p>
          <a:p>
            <a:pPr marL="57150" lvl="3" indent="-342900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Käytännön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liikunta</a:t>
            </a:r>
            <a:r>
              <a:rPr lang="en-US" dirty="0" smtClean="0">
                <a:solidFill>
                  <a:srgbClr val="002060"/>
                </a:solidFill>
              </a:rPr>
              <a:t> (</a:t>
            </a:r>
            <a:r>
              <a:rPr lang="en-US" dirty="0" err="1" smtClean="0">
                <a:solidFill>
                  <a:srgbClr val="002060"/>
                </a:solidFill>
              </a:rPr>
              <a:t>didaktiikka</a:t>
            </a:r>
            <a:r>
              <a:rPr lang="en-US" dirty="0" smtClean="0">
                <a:solidFill>
                  <a:srgbClr val="002060"/>
                </a:solidFill>
              </a:rPr>
              <a:t>?) (LB,)</a:t>
            </a:r>
            <a:endParaRPr lang="en-US" dirty="0">
              <a:solidFill>
                <a:srgbClr val="002060"/>
              </a:solidFill>
            </a:endParaRPr>
          </a:p>
          <a:p>
            <a:pPr marL="342900" lvl="3" indent="-342900">
              <a:buFont typeface="+mj-lt"/>
              <a:buAutoNum type="arabicPeriod" startAt="3"/>
            </a:pPr>
            <a:endParaRPr lang="en-US" sz="1400" i="1" dirty="0">
              <a:solidFill>
                <a:srgbClr val="002060"/>
              </a:solidFill>
            </a:endParaRPr>
          </a:p>
          <a:p>
            <a:pPr marL="342900" lvl="3" indent="-342900">
              <a:buFont typeface="+mj-lt"/>
              <a:buAutoNum type="arabicPeriod" startAt="3"/>
            </a:pPr>
            <a:endParaRPr lang="en-US" sz="1400" i="1" dirty="0">
              <a:solidFill>
                <a:srgbClr val="002060"/>
              </a:solidFill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286999" y="208009"/>
            <a:ext cx="7542913" cy="992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800" dirty="0" smtClean="0"/>
              <a:t>OPS –</a:t>
            </a:r>
            <a:r>
              <a:rPr lang="en-US" sz="2800" dirty="0" err="1" smtClean="0"/>
              <a:t>työprosessissa</a:t>
            </a:r>
            <a:r>
              <a:rPr lang="en-US" sz="2800" dirty="0" smtClean="0"/>
              <a:t> </a:t>
            </a:r>
            <a:r>
              <a:rPr lang="en-US" sz="2800" dirty="0" err="1" smtClean="0"/>
              <a:t>tähän</a:t>
            </a:r>
            <a:r>
              <a:rPr lang="en-US" sz="2800" dirty="0" smtClean="0"/>
              <a:t> </a:t>
            </a:r>
            <a:r>
              <a:rPr lang="en-US" sz="2800" dirty="0" err="1" smtClean="0"/>
              <a:t>mennessä</a:t>
            </a:r>
            <a:r>
              <a:rPr lang="en-US" sz="2800" dirty="0" smtClean="0"/>
              <a:t>…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45845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Since 1863. Bottas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9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403F-E111-4E92-8C39-1A84DC14A09C}" type="datetime1">
              <a:rPr lang="fi-FI" smtClean="0"/>
              <a:t>17.5.2019</a:t>
            </a:fld>
            <a:endParaRPr lang="fi-FI" dirty="0"/>
          </a:p>
        </p:txBody>
      </p:sp>
      <p:sp>
        <p:nvSpPr>
          <p:cNvPr id="4" name="Rectangle 3"/>
          <p:cNvSpPr/>
          <p:nvPr/>
        </p:nvSpPr>
        <p:spPr>
          <a:xfrm>
            <a:off x="286999" y="1200647"/>
            <a:ext cx="873199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>
              <a:buFont typeface="+mj-lt"/>
              <a:buAutoNum type="arabicPeriod" startAt="5"/>
            </a:pPr>
            <a:r>
              <a:rPr lang="en-US" b="1" dirty="0" err="1" smtClean="0">
                <a:solidFill>
                  <a:srgbClr val="002060"/>
                </a:solidFill>
              </a:rPr>
              <a:t>Tieteenaloittain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määritettävä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opintojaksot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jotka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vapaasti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valittavina</a:t>
            </a:r>
            <a:r>
              <a:rPr lang="en-US" b="1" dirty="0" smtClean="0">
                <a:solidFill>
                  <a:srgbClr val="002060"/>
                </a:solidFill>
              </a:rPr>
              <a:t> 	</a:t>
            </a:r>
            <a:r>
              <a:rPr lang="en-US" b="1" dirty="0" err="1" smtClean="0">
                <a:solidFill>
                  <a:srgbClr val="002060"/>
                </a:solidFill>
              </a:rPr>
              <a:t>tiedekunnan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opiskelijalle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0" lvl="1"/>
            <a:endParaRPr lang="en-US" b="1" dirty="0">
              <a:solidFill>
                <a:srgbClr val="002060"/>
              </a:solidFill>
            </a:endParaRPr>
          </a:p>
          <a:p>
            <a:pPr marL="0" lvl="1"/>
            <a:endParaRPr lang="en-US" b="1" dirty="0" smtClean="0">
              <a:solidFill>
                <a:srgbClr val="002060"/>
              </a:solidFill>
            </a:endParaRPr>
          </a:p>
          <a:p>
            <a:pPr marL="0" lvl="1"/>
            <a:r>
              <a:rPr lang="en-US" sz="1700" b="1" dirty="0">
                <a:solidFill>
                  <a:srgbClr val="002060"/>
                </a:solidFill>
              </a:rPr>
              <a:t>10.5. 2019 – </a:t>
            </a:r>
            <a:r>
              <a:rPr lang="en-US" sz="1700" b="1" dirty="0" err="1">
                <a:solidFill>
                  <a:srgbClr val="002060"/>
                </a:solidFill>
              </a:rPr>
              <a:t>esitykset</a:t>
            </a:r>
            <a:r>
              <a:rPr lang="en-US" sz="1700" b="1" dirty="0">
                <a:solidFill>
                  <a:srgbClr val="002060"/>
                </a:solidFill>
              </a:rPr>
              <a:t> </a:t>
            </a:r>
            <a:r>
              <a:rPr lang="en-US" sz="1700" b="1" dirty="0" err="1" smtClean="0">
                <a:solidFill>
                  <a:srgbClr val="002060"/>
                </a:solidFill>
              </a:rPr>
              <a:t>ohjelmilta</a:t>
            </a:r>
            <a:endParaRPr lang="en-US" sz="1700" b="1" dirty="0" smtClean="0">
              <a:solidFill>
                <a:srgbClr val="002060"/>
              </a:solidFill>
            </a:endParaRPr>
          </a:p>
          <a:p>
            <a:pPr marL="57150" lvl="5" indent="-342900">
              <a:buFont typeface="Arial" panose="020B0604020202020204" pitchFamily="34" charset="0"/>
              <a:buChar char="•"/>
            </a:pPr>
            <a:r>
              <a:rPr lang="en-US" sz="1700" dirty="0" err="1" smtClean="0">
                <a:solidFill>
                  <a:srgbClr val="002060"/>
                </a:solidFill>
              </a:rPr>
              <a:t>Terveystieteiden</a:t>
            </a:r>
            <a:r>
              <a:rPr lang="en-US" sz="1700" dirty="0" smtClean="0">
                <a:solidFill>
                  <a:srgbClr val="002060"/>
                </a:solidFill>
              </a:rPr>
              <a:t> </a:t>
            </a:r>
            <a:r>
              <a:rPr lang="en-US" sz="1700" dirty="0" err="1" smtClean="0">
                <a:solidFill>
                  <a:srgbClr val="002060"/>
                </a:solidFill>
              </a:rPr>
              <a:t>perus</a:t>
            </a:r>
            <a:r>
              <a:rPr lang="en-US" sz="1700" dirty="0" smtClean="0">
                <a:solidFill>
                  <a:srgbClr val="002060"/>
                </a:solidFill>
              </a:rPr>
              <a:t>- ja </a:t>
            </a:r>
            <a:r>
              <a:rPr lang="en-US" sz="1700" dirty="0" err="1" smtClean="0">
                <a:solidFill>
                  <a:srgbClr val="002060"/>
                </a:solidFill>
              </a:rPr>
              <a:t>aineopinnot</a:t>
            </a:r>
            <a:r>
              <a:rPr lang="en-US" sz="1700" dirty="0" smtClean="0">
                <a:solidFill>
                  <a:srgbClr val="002060"/>
                </a:solidFill>
              </a:rPr>
              <a:t> (LLT, GER,)</a:t>
            </a:r>
          </a:p>
          <a:p>
            <a:pPr marL="57150" lvl="5" indent="-342900">
              <a:buFont typeface="Arial" panose="020B0604020202020204" pitchFamily="34" charset="0"/>
              <a:buChar char="•"/>
            </a:pPr>
            <a:r>
              <a:rPr lang="en-US" sz="1700" dirty="0" err="1" smtClean="0">
                <a:solidFill>
                  <a:srgbClr val="002060"/>
                </a:solidFill>
              </a:rPr>
              <a:t>Liikuntalääketieteen</a:t>
            </a:r>
            <a:r>
              <a:rPr lang="en-US" sz="1700" dirty="0" smtClean="0">
                <a:solidFill>
                  <a:srgbClr val="002060"/>
                </a:solidFill>
              </a:rPr>
              <a:t> </a:t>
            </a:r>
            <a:r>
              <a:rPr lang="en-US" sz="1700" dirty="0" err="1" smtClean="0">
                <a:solidFill>
                  <a:srgbClr val="002060"/>
                </a:solidFill>
              </a:rPr>
              <a:t>syventävät</a:t>
            </a:r>
            <a:r>
              <a:rPr lang="en-US" sz="1700" dirty="0" smtClean="0">
                <a:solidFill>
                  <a:srgbClr val="002060"/>
                </a:solidFill>
              </a:rPr>
              <a:t> (</a:t>
            </a:r>
            <a:r>
              <a:rPr lang="en-US" sz="1700" dirty="0" err="1" smtClean="0">
                <a:solidFill>
                  <a:srgbClr val="002060"/>
                </a:solidFill>
              </a:rPr>
              <a:t>osaaminen</a:t>
            </a:r>
            <a:r>
              <a:rPr lang="en-US" sz="1700" dirty="0" smtClean="0">
                <a:solidFill>
                  <a:srgbClr val="002060"/>
                </a:solidFill>
              </a:rPr>
              <a:t>) (LLT) (</a:t>
            </a:r>
            <a:r>
              <a:rPr lang="en-US" sz="1700" dirty="0" err="1" smtClean="0">
                <a:solidFill>
                  <a:srgbClr val="002060"/>
                </a:solidFill>
              </a:rPr>
              <a:t>huom</a:t>
            </a:r>
            <a:r>
              <a:rPr lang="en-US" sz="1700" dirty="0" smtClean="0">
                <a:solidFill>
                  <a:srgbClr val="002060"/>
                </a:solidFill>
              </a:rPr>
              <a:t>. </a:t>
            </a:r>
            <a:r>
              <a:rPr lang="en-US" sz="1700" dirty="0" err="1">
                <a:solidFill>
                  <a:srgbClr val="002060"/>
                </a:solidFill>
              </a:rPr>
              <a:t>a</a:t>
            </a:r>
            <a:r>
              <a:rPr lang="en-US" sz="1700" dirty="0" err="1" smtClean="0">
                <a:solidFill>
                  <a:srgbClr val="002060"/>
                </a:solidFill>
              </a:rPr>
              <a:t>iem</a:t>
            </a:r>
            <a:r>
              <a:rPr lang="en-US" sz="1700" dirty="0" smtClean="0">
                <a:solidFill>
                  <a:srgbClr val="002060"/>
                </a:solidFill>
              </a:rPr>
              <a:t>. </a:t>
            </a:r>
            <a:r>
              <a:rPr lang="en-US" sz="1700" dirty="0" err="1">
                <a:solidFill>
                  <a:srgbClr val="002060"/>
                </a:solidFill>
              </a:rPr>
              <a:t>o</a:t>
            </a:r>
            <a:r>
              <a:rPr lang="en-US" sz="1700" dirty="0" err="1" smtClean="0">
                <a:solidFill>
                  <a:srgbClr val="002060"/>
                </a:solidFill>
              </a:rPr>
              <a:t>pinnot</a:t>
            </a:r>
            <a:r>
              <a:rPr lang="en-US" sz="1700" dirty="0" smtClean="0">
                <a:solidFill>
                  <a:srgbClr val="002060"/>
                </a:solidFill>
              </a:rPr>
              <a:t>)</a:t>
            </a:r>
          </a:p>
          <a:p>
            <a:pPr marL="57150" lvl="5" indent="-342900">
              <a:buFont typeface="Arial" panose="020B0604020202020204" pitchFamily="34" charset="0"/>
              <a:buChar char="•"/>
            </a:pPr>
            <a:r>
              <a:rPr lang="en-US" sz="1700" dirty="0" err="1" smtClean="0">
                <a:solidFill>
                  <a:srgbClr val="002060"/>
                </a:solidFill>
              </a:rPr>
              <a:t>Gerontologian</a:t>
            </a:r>
            <a:r>
              <a:rPr lang="en-US" sz="1700" dirty="0" smtClean="0">
                <a:solidFill>
                  <a:srgbClr val="002060"/>
                </a:solidFill>
              </a:rPr>
              <a:t> </a:t>
            </a:r>
            <a:r>
              <a:rPr lang="en-US" sz="1700" dirty="0" err="1" smtClean="0">
                <a:solidFill>
                  <a:srgbClr val="002060"/>
                </a:solidFill>
              </a:rPr>
              <a:t>syventävien</a:t>
            </a:r>
            <a:r>
              <a:rPr lang="en-US" sz="1700" dirty="0" smtClean="0">
                <a:solidFill>
                  <a:srgbClr val="002060"/>
                </a:solidFill>
              </a:rPr>
              <a:t> </a:t>
            </a:r>
            <a:r>
              <a:rPr lang="en-US" sz="1700" dirty="0" err="1" smtClean="0">
                <a:solidFill>
                  <a:srgbClr val="002060"/>
                </a:solidFill>
              </a:rPr>
              <a:t>opintojen</a:t>
            </a:r>
            <a:r>
              <a:rPr lang="en-US" sz="1700" dirty="0" smtClean="0">
                <a:solidFill>
                  <a:srgbClr val="002060"/>
                </a:solidFill>
              </a:rPr>
              <a:t> </a:t>
            </a:r>
            <a:r>
              <a:rPr lang="en-US" sz="1700" dirty="0" err="1" smtClean="0">
                <a:solidFill>
                  <a:srgbClr val="002060"/>
                </a:solidFill>
              </a:rPr>
              <a:t>kurssit</a:t>
            </a:r>
            <a:r>
              <a:rPr lang="en-US" sz="1700" dirty="0" smtClean="0">
                <a:solidFill>
                  <a:srgbClr val="002060"/>
                </a:solidFill>
              </a:rPr>
              <a:t> (</a:t>
            </a:r>
            <a:r>
              <a:rPr lang="en-US" sz="1700" dirty="0" err="1" smtClean="0">
                <a:solidFill>
                  <a:srgbClr val="002060"/>
                </a:solidFill>
              </a:rPr>
              <a:t>osaaminen</a:t>
            </a:r>
            <a:r>
              <a:rPr lang="en-US" sz="1700" dirty="0" smtClean="0">
                <a:solidFill>
                  <a:srgbClr val="002060"/>
                </a:solidFill>
              </a:rPr>
              <a:t>?) (TT </a:t>
            </a:r>
            <a:r>
              <a:rPr lang="en-US" sz="1700" dirty="0" err="1" smtClean="0">
                <a:solidFill>
                  <a:srgbClr val="002060"/>
                </a:solidFill>
              </a:rPr>
              <a:t>maisteriopiskelijoille</a:t>
            </a:r>
            <a:r>
              <a:rPr lang="en-US" sz="1700" dirty="0" smtClean="0">
                <a:solidFill>
                  <a:srgbClr val="002060"/>
                </a:solidFill>
              </a:rPr>
              <a:t>, </a:t>
            </a:r>
            <a:r>
              <a:rPr lang="en-US" sz="1700" dirty="0" err="1" smtClean="0">
                <a:solidFill>
                  <a:srgbClr val="002060"/>
                </a:solidFill>
              </a:rPr>
              <a:t>muut</a:t>
            </a:r>
            <a:r>
              <a:rPr lang="en-US" sz="1700" dirty="0" smtClean="0">
                <a:solidFill>
                  <a:srgbClr val="002060"/>
                </a:solidFill>
              </a:rPr>
              <a:t>  </a:t>
            </a:r>
            <a:r>
              <a:rPr lang="en-US" sz="1700" dirty="0" err="1" smtClean="0">
                <a:solidFill>
                  <a:srgbClr val="002060"/>
                </a:solidFill>
              </a:rPr>
              <a:t>opinto-oikeus</a:t>
            </a:r>
            <a:r>
              <a:rPr lang="en-US" sz="1700" dirty="0" smtClean="0">
                <a:solidFill>
                  <a:srgbClr val="002060"/>
                </a:solidFill>
              </a:rPr>
              <a:t>)</a:t>
            </a:r>
          </a:p>
          <a:p>
            <a:pPr marL="57150" lvl="5" indent="-342900">
              <a:buFont typeface="Arial" panose="020B0604020202020204" pitchFamily="34" charset="0"/>
              <a:buChar char="•"/>
            </a:pPr>
            <a:r>
              <a:rPr lang="en-US" sz="1700" dirty="0" err="1" smtClean="0">
                <a:solidFill>
                  <a:srgbClr val="002060"/>
                </a:solidFill>
              </a:rPr>
              <a:t>Liikuntabiologian</a:t>
            </a:r>
            <a:r>
              <a:rPr lang="en-US" sz="1700" dirty="0" smtClean="0">
                <a:solidFill>
                  <a:srgbClr val="002060"/>
                </a:solidFill>
              </a:rPr>
              <a:t> </a:t>
            </a:r>
            <a:r>
              <a:rPr lang="en-US" sz="1700" dirty="0" err="1" smtClean="0">
                <a:solidFill>
                  <a:srgbClr val="002060"/>
                </a:solidFill>
              </a:rPr>
              <a:t>perusteet</a:t>
            </a:r>
            <a:r>
              <a:rPr lang="en-US" sz="1700" dirty="0" smtClean="0">
                <a:solidFill>
                  <a:srgbClr val="002060"/>
                </a:solidFill>
              </a:rPr>
              <a:t> (</a:t>
            </a:r>
            <a:r>
              <a:rPr lang="en-US" sz="1700" dirty="0" err="1" smtClean="0">
                <a:solidFill>
                  <a:srgbClr val="002060"/>
                </a:solidFill>
              </a:rPr>
              <a:t>osaaminen</a:t>
            </a:r>
            <a:r>
              <a:rPr lang="en-US" sz="1700" dirty="0" smtClean="0">
                <a:solidFill>
                  <a:srgbClr val="002060"/>
                </a:solidFill>
              </a:rPr>
              <a:t>?) 15-16 op, (LB,)</a:t>
            </a:r>
          </a:p>
          <a:p>
            <a:pPr marL="57150" lvl="5" indent="-342900">
              <a:buFont typeface="Arial" panose="020B0604020202020204" pitchFamily="34" charset="0"/>
              <a:buChar char="•"/>
            </a:pPr>
            <a:r>
              <a:rPr lang="fi-FI" sz="1700" dirty="0" smtClean="0">
                <a:solidFill>
                  <a:srgbClr val="002060"/>
                </a:solidFill>
              </a:rPr>
              <a:t>Liikunnan </a:t>
            </a:r>
            <a:r>
              <a:rPr lang="fi-FI" sz="1700" dirty="0">
                <a:solidFill>
                  <a:srgbClr val="002060"/>
                </a:solidFill>
              </a:rPr>
              <a:t>yhteiskuntatieteiden perusopinnot 25 </a:t>
            </a:r>
            <a:r>
              <a:rPr lang="fi-FI" sz="1700" dirty="0" smtClean="0">
                <a:solidFill>
                  <a:srgbClr val="002060"/>
                </a:solidFill>
              </a:rPr>
              <a:t>op (osaaminen?) (LYT)</a:t>
            </a:r>
            <a:endParaRPr lang="fi-FI" sz="1700" dirty="0">
              <a:solidFill>
                <a:srgbClr val="002060"/>
              </a:solidFill>
            </a:endParaRPr>
          </a:p>
          <a:p>
            <a:pPr marL="57150" lvl="5" indent="-342900">
              <a:buFont typeface="Arial" panose="020B0604020202020204" pitchFamily="34" charset="0"/>
              <a:buChar char="•"/>
            </a:pPr>
            <a:r>
              <a:rPr lang="fi-FI" sz="1700" dirty="0" smtClean="0">
                <a:solidFill>
                  <a:srgbClr val="002060"/>
                </a:solidFill>
              </a:rPr>
              <a:t>Liikunnan </a:t>
            </a:r>
            <a:r>
              <a:rPr lang="fi-FI" sz="1700" dirty="0">
                <a:solidFill>
                  <a:srgbClr val="002060"/>
                </a:solidFill>
              </a:rPr>
              <a:t>yhteiskuntatieteiden aineopinnot 35 </a:t>
            </a:r>
            <a:r>
              <a:rPr lang="fi-FI" sz="1700" dirty="0" smtClean="0">
                <a:solidFill>
                  <a:srgbClr val="002060"/>
                </a:solidFill>
              </a:rPr>
              <a:t>op (osaaminen?) (LYT)</a:t>
            </a:r>
          </a:p>
          <a:p>
            <a:pPr marL="342900" lvl="5" indent="-342900">
              <a:buFont typeface="Arial" panose="020B0604020202020204" pitchFamily="34" charset="0"/>
              <a:buChar char="•"/>
            </a:pPr>
            <a:r>
              <a:rPr lang="fi-FI" sz="1700" dirty="0" smtClean="0">
                <a:solidFill>
                  <a:srgbClr val="002060"/>
                </a:solidFill>
              </a:rPr>
              <a:t>	(vapaa </a:t>
            </a:r>
            <a:r>
              <a:rPr lang="fi-FI" sz="1700" dirty="0">
                <a:solidFill>
                  <a:srgbClr val="002060"/>
                </a:solidFill>
              </a:rPr>
              <a:t>opinto-oikeus LTK-opiskelijoilla. Joillakin kursseilla on kuitenkin </a:t>
            </a:r>
            <a:r>
              <a:rPr lang="fi-FI" sz="1700" dirty="0" smtClean="0">
                <a:solidFill>
                  <a:srgbClr val="002060"/>
                </a:solidFill>
              </a:rPr>
              <a:t>rajattu osallistujamäärä ja </a:t>
            </a:r>
            <a:r>
              <a:rPr lang="fi-FI" sz="1700" dirty="0">
                <a:solidFill>
                  <a:srgbClr val="002060"/>
                </a:solidFill>
              </a:rPr>
              <a:t>osalle kursseista asetetaan edeltävien </a:t>
            </a:r>
            <a:r>
              <a:rPr lang="fi-FI" sz="1700" dirty="0" err="1">
                <a:solidFill>
                  <a:srgbClr val="002060"/>
                </a:solidFill>
              </a:rPr>
              <a:t>lyt</a:t>
            </a:r>
            <a:r>
              <a:rPr lang="fi-FI" sz="1700" dirty="0">
                <a:solidFill>
                  <a:srgbClr val="002060"/>
                </a:solidFill>
              </a:rPr>
              <a:t> opintojen </a:t>
            </a:r>
            <a:r>
              <a:rPr lang="fi-FI" sz="1700" dirty="0" smtClean="0">
                <a:solidFill>
                  <a:srgbClr val="002060"/>
                </a:solidFill>
              </a:rPr>
              <a:t>vaatimuksia)</a:t>
            </a:r>
          </a:p>
          <a:p>
            <a:pPr marL="57150" lvl="5" indent="-342900">
              <a:buFont typeface="Arial" panose="020B0604020202020204" pitchFamily="34" charset="0"/>
              <a:buChar char="•"/>
            </a:pPr>
            <a:r>
              <a:rPr lang="fi-FI" sz="1700" dirty="0">
                <a:solidFill>
                  <a:srgbClr val="002060"/>
                </a:solidFill>
              </a:rPr>
              <a:t>Liikunta ja liiketoiminta, 15 </a:t>
            </a:r>
            <a:r>
              <a:rPr lang="fi-FI" sz="1700" dirty="0" smtClean="0">
                <a:solidFill>
                  <a:srgbClr val="002060"/>
                </a:solidFill>
              </a:rPr>
              <a:t>op (yhteistyössä </a:t>
            </a:r>
            <a:r>
              <a:rPr lang="fi-FI" sz="1700" dirty="0">
                <a:solidFill>
                  <a:srgbClr val="002060"/>
                </a:solidFill>
              </a:rPr>
              <a:t>Kauppakorkeakoulun </a:t>
            </a:r>
            <a:r>
              <a:rPr lang="fi-FI" sz="1700" dirty="0" smtClean="0">
                <a:solidFill>
                  <a:srgbClr val="002060"/>
                </a:solidFill>
              </a:rPr>
              <a:t>kanssa, myös </a:t>
            </a:r>
            <a:r>
              <a:rPr lang="fi-FI" sz="1700" dirty="0">
                <a:solidFill>
                  <a:srgbClr val="002060"/>
                </a:solidFill>
              </a:rPr>
              <a:t>muut LTK-opiskelijat voivat osallistua, mikäli tilaa </a:t>
            </a:r>
            <a:r>
              <a:rPr lang="fi-FI" sz="1700" dirty="0" smtClean="0">
                <a:solidFill>
                  <a:srgbClr val="002060"/>
                </a:solidFill>
              </a:rPr>
              <a:t>on, LYT)</a:t>
            </a:r>
          </a:p>
          <a:p>
            <a:pPr marL="57150" lvl="6" indent="-342900">
              <a:buFont typeface="Arial" panose="020B0604020202020204" pitchFamily="34" charset="0"/>
              <a:buChar char="•"/>
            </a:pPr>
            <a:r>
              <a:rPr lang="fi-FI" sz="1700" dirty="0" smtClean="0">
                <a:solidFill>
                  <a:srgbClr val="002060"/>
                </a:solidFill>
              </a:rPr>
              <a:t>LYTP1002/JSBA5210 </a:t>
            </a:r>
            <a:r>
              <a:rPr lang="fi-FI" sz="1700" dirty="0">
                <a:solidFill>
                  <a:srgbClr val="002060"/>
                </a:solidFill>
              </a:rPr>
              <a:t>Yhteiskunta, liiketoiminta ja liikunta, 4 op (vastuu LYT)</a:t>
            </a:r>
          </a:p>
          <a:p>
            <a:pPr marL="57150" lvl="6" indent="-342900">
              <a:buFont typeface="Arial" panose="020B0604020202020204" pitchFamily="34" charset="0"/>
              <a:buChar char="•"/>
            </a:pPr>
            <a:r>
              <a:rPr lang="fi-FI" sz="1700" dirty="0">
                <a:solidFill>
                  <a:srgbClr val="002060"/>
                </a:solidFill>
              </a:rPr>
              <a:t>JSBS5110/LYTS1020 Urheiluorganisaatioiden johtaminen, 6 op (vastuu JSBE)</a:t>
            </a:r>
          </a:p>
          <a:p>
            <a:pPr marL="57150" lvl="6" indent="-342900">
              <a:buFont typeface="Arial" panose="020B0604020202020204" pitchFamily="34" charset="0"/>
              <a:buChar char="•"/>
            </a:pPr>
            <a:r>
              <a:rPr lang="fi-FI" sz="1700" dirty="0">
                <a:solidFill>
                  <a:srgbClr val="002060"/>
                </a:solidFill>
              </a:rPr>
              <a:t>LYTA509 Sport Marketing, 5 op (vastuu </a:t>
            </a:r>
            <a:r>
              <a:rPr lang="fi-FI" sz="1700" dirty="0" smtClean="0">
                <a:solidFill>
                  <a:srgbClr val="002060"/>
                </a:solidFill>
              </a:rPr>
              <a:t>LYT)</a:t>
            </a:r>
            <a:r>
              <a:rPr lang="fi-FI" dirty="0">
                <a:solidFill>
                  <a:srgbClr val="002060"/>
                </a:solidFill>
              </a:rPr>
              <a:t>	</a:t>
            </a:r>
          </a:p>
          <a:p>
            <a:pPr marL="971550" lvl="5" indent="-342900">
              <a:buFont typeface="+mj-lt"/>
              <a:buAutoNum type="arabicPeriod" startAt="4"/>
            </a:pPr>
            <a:endParaRPr lang="fi-FI" sz="1400" dirty="0" smtClean="0">
              <a:solidFill>
                <a:srgbClr val="002060"/>
              </a:solidFill>
            </a:endParaRPr>
          </a:p>
          <a:p>
            <a:pPr marL="971550" lvl="5" indent="-342900">
              <a:buFont typeface="+mj-lt"/>
              <a:buAutoNum type="arabicPeriod" startAt="4"/>
            </a:pPr>
            <a:endParaRPr lang="en-US" sz="1400" dirty="0" smtClean="0">
              <a:solidFill>
                <a:srgbClr val="002060"/>
              </a:solidFill>
            </a:endParaRPr>
          </a:p>
          <a:p>
            <a:pPr marL="57150" lvl="3" indent="-342900">
              <a:buFont typeface="+mj-lt"/>
              <a:buAutoNum type="arabicPeriod" startAt="4"/>
            </a:pPr>
            <a:endParaRPr lang="en-US" sz="1400" dirty="0" smtClean="0">
              <a:solidFill>
                <a:srgbClr val="002060"/>
              </a:solidFill>
            </a:endParaRPr>
          </a:p>
          <a:p>
            <a:pPr marL="57150" lvl="3" indent="-342900">
              <a:buFont typeface="+mj-lt"/>
              <a:buAutoNum type="arabicPeriod" startAt="4"/>
            </a:pPr>
            <a:endParaRPr lang="en-US" sz="1400" dirty="0">
              <a:solidFill>
                <a:srgbClr val="002060"/>
              </a:solidFill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286999" y="208009"/>
            <a:ext cx="7542913" cy="992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Helvetica" pitchFamily="34" charset="0"/>
                <a:ea typeface="+mj-ea"/>
                <a:cs typeface="Helvetica"/>
              </a:defRPr>
            </a:lvl1pPr>
          </a:lstStyle>
          <a:p>
            <a:r>
              <a:rPr lang="en-US" sz="2800" dirty="0" smtClean="0"/>
              <a:t>OPS –</a:t>
            </a:r>
            <a:r>
              <a:rPr lang="en-US" sz="2800" dirty="0" err="1" smtClean="0"/>
              <a:t>työprosessissa</a:t>
            </a:r>
            <a:r>
              <a:rPr lang="en-US" sz="2800" dirty="0" smtClean="0"/>
              <a:t> </a:t>
            </a:r>
            <a:r>
              <a:rPr lang="en-US" sz="2800" dirty="0" err="1" smtClean="0"/>
              <a:t>tähän</a:t>
            </a:r>
            <a:r>
              <a:rPr lang="en-US" sz="2800" dirty="0" smtClean="0"/>
              <a:t> </a:t>
            </a:r>
            <a:r>
              <a:rPr lang="en-US" sz="2800" dirty="0" err="1" smtClean="0"/>
              <a:t>mennessä</a:t>
            </a:r>
            <a:r>
              <a:rPr lang="en-US" sz="2800" dirty="0" smtClean="0"/>
              <a:t>…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95912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YU Otsikkodiat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ppt-eikuvia_kevyt_Helvetica.potx" id="{9280246C-8154-4742-BA74-FA58D652E538}" vid="{AF9E5D57-5B5E-401D-B2CE-10D92039A025}"/>
    </a:ext>
  </a:extLst>
</a:theme>
</file>

<file path=ppt/theme/theme2.xml><?xml version="1.0" encoding="utf-8"?>
<a:theme xmlns:a="http://schemas.openxmlformats.org/drawingml/2006/main" name="JYU sisältö pohjat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ppt-eikuvia_kevyt_Helvetica.potx" id="{9280246C-8154-4742-BA74-FA58D652E538}" vid="{2DE237A3-F387-42F7-8438-1775296BE603}"/>
    </a:ext>
  </a:extLst>
</a:theme>
</file>

<file path=ppt/theme/theme3.xml><?xml version="1.0" encoding="utf-8"?>
<a:theme xmlns:a="http://schemas.openxmlformats.org/drawingml/2006/main" name="2_Mukautettu suunnittelumalli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ppt-eikuvia_kevyt_Helvetica.potx" id="{9280246C-8154-4742-BA74-FA58D652E538}" vid="{7C106CE1-9F54-4332-819A-B1E99B1D9E08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2018 JYU ei kuvia kevyt Helvetica</Template>
  <TotalTime>7379</TotalTime>
  <Words>1824</Words>
  <Application>Microsoft Office PowerPoint</Application>
  <PresentationFormat>On-screen Show (4:3)</PresentationFormat>
  <Paragraphs>453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39</vt:i4>
      </vt:variant>
    </vt:vector>
  </HeadingPairs>
  <TitlesOfParts>
    <vt:vector size="47" baseType="lpstr">
      <vt:lpstr>Arial</vt:lpstr>
      <vt:lpstr>Calibri</vt:lpstr>
      <vt:lpstr>Helvetica</vt:lpstr>
      <vt:lpstr>Palatino Linotype</vt:lpstr>
      <vt:lpstr>Times New Roman</vt:lpstr>
      <vt:lpstr>JYU Otsikkodiat</vt:lpstr>
      <vt:lpstr>JYU sisältö pohjat</vt:lpstr>
      <vt:lpstr>2_Mukautettu suunnittelumalli</vt:lpstr>
      <vt:lpstr>OPS –työ 2020-2023 Työpaja 3 </vt:lpstr>
      <vt:lpstr>PowerPoint Presentation</vt:lpstr>
      <vt:lpstr>LTKn OPS -TYÖPAJA 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OPS-työn läpivientiä Periaatteita, epäonnistuneita ja onnistuneita käytänteitä Ulla Klemola (Kovat, pedagogiset johtajat) 23.04.2019 </vt:lpstr>
      <vt:lpstr> kierros pöydissä…n. 1 min / hlö  Kuka? Mistä tulet?…Miten olet ollut mukana OPS työssä?…Omia fiiliksiä ja kokemuksia?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Tehtävät ja tuotos työpajaan 4.</vt:lpstr>
      <vt:lpstr>PowerPoint Presentation</vt:lpstr>
      <vt:lpstr>KIITOS?</vt:lpstr>
      <vt:lpstr>Kuka arvioi?</vt:lpstr>
      <vt:lpstr>Milloin arvioidaan?</vt:lpstr>
      <vt:lpstr>Linkittyminen oppimisprosessiin?</vt:lpstr>
      <vt:lpstr>Parhaimmat kokemukset</vt:lpstr>
      <vt:lpstr>Huonoimmat kokemukset</vt:lpstr>
      <vt:lpstr>Tutkinto-ohjelmavastaavat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OPS –työ 2020-2023</dc:title>
  <dc:creator>Bottas, Reijo</dc:creator>
  <cp:lastModifiedBy>Bottas, Reijo</cp:lastModifiedBy>
  <cp:revision>996</cp:revision>
  <cp:lastPrinted>2019-05-17T08:09:52Z</cp:lastPrinted>
  <dcterms:created xsi:type="dcterms:W3CDTF">2018-10-10T19:49:44Z</dcterms:created>
  <dcterms:modified xsi:type="dcterms:W3CDTF">2019-05-17T10:58:52Z</dcterms:modified>
</cp:coreProperties>
</file>