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9" r:id="rId3"/>
    <p:sldId id="257" r:id="rId4"/>
    <p:sldId id="264" r:id="rId5"/>
    <p:sldId id="260" r:id="rId6"/>
    <p:sldId id="261" r:id="rId7"/>
    <p:sldId id="258"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562"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1">
        <a:schemeClr val="bg1"/>
      </p:bgRef>
    </p:bg>
    <p:spTree>
      <p:nvGrpSpPr>
        <p:cNvPr id="1" name=""/>
        <p:cNvGrpSpPr/>
        <p:nvPr/>
      </p:nvGrpSpPr>
      <p:grpSpPr>
        <a:xfrm>
          <a:off x="0" y="0"/>
          <a:ext cx="0" cy="0"/>
          <a:chOff x="0" y="0"/>
          <a:chExt cx="0" cy="0"/>
        </a:xfrm>
      </p:grpSpPr>
      <p:sp>
        <p:nvSpPr>
          <p:cNvPr id="8" name="Otsikko 7"/>
          <p:cNvSpPr>
            <a:spLocks noGrp="1"/>
          </p:cNvSpPr>
          <p:nvPr>
            <p:ph type="ctrTitle"/>
          </p:nvPr>
        </p:nvSpPr>
        <p:spPr>
          <a:xfrm>
            <a:off x="2286000" y="3124200"/>
            <a:ext cx="6172200" cy="1894362"/>
          </a:xfrm>
        </p:spPr>
        <p:txBody>
          <a:bodyPr/>
          <a:lstStyle>
            <a:lvl1pPr>
              <a:defRPr b="1"/>
            </a:lvl1pPr>
          </a:lstStyle>
          <a:p>
            <a:r>
              <a:rPr kumimoji="0" lang="fi-FI" smtClean="0"/>
              <a:t>Muokkaa perustyyl. napsautt.</a:t>
            </a:r>
            <a:endParaRPr kumimoji="0" lang="en-US"/>
          </a:p>
        </p:txBody>
      </p:sp>
      <p:sp>
        <p:nvSpPr>
          <p:cNvPr id="9" name="Alaotsikk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i-FI" smtClean="0"/>
              <a:t>Muokkaa alaotsikon perustyyliä napsautt.</a:t>
            </a:r>
            <a:endParaRPr kumimoji="0" lang="en-US"/>
          </a:p>
        </p:txBody>
      </p:sp>
      <p:sp>
        <p:nvSpPr>
          <p:cNvPr id="28" name="Päivämäärän paikkamerkki 27"/>
          <p:cNvSpPr>
            <a:spLocks noGrp="1"/>
          </p:cNvSpPr>
          <p:nvPr>
            <p:ph type="dt" sz="half" idx="10"/>
          </p:nvPr>
        </p:nvSpPr>
        <p:spPr bwMode="auto">
          <a:xfrm rot="5400000">
            <a:off x="7764621" y="1174097"/>
            <a:ext cx="2286000" cy="381000"/>
          </a:xfrm>
        </p:spPr>
        <p:txBody>
          <a:bodyPr/>
          <a:lstStyle/>
          <a:p>
            <a:fld id="{C8DD92EE-C74D-4311-B1B8-22EBD2365737}" type="datetimeFigureOut">
              <a:rPr lang="en-GB" smtClean="0"/>
              <a:t>02/11/2012</a:t>
            </a:fld>
            <a:endParaRPr lang="en-GB"/>
          </a:p>
        </p:txBody>
      </p:sp>
      <p:sp>
        <p:nvSpPr>
          <p:cNvPr id="17" name="Alatunnisteen paikkamerkki 16"/>
          <p:cNvSpPr>
            <a:spLocks noGrp="1"/>
          </p:cNvSpPr>
          <p:nvPr>
            <p:ph type="ftr" sz="quarter" idx="11"/>
          </p:nvPr>
        </p:nvSpPr>
        <p:spPr bwMode="auto">
          <a:xfrm rot="5400000">
            <a:off x="7077269" y="4181669"/>
            <a:ext cx="3657600" cy="384048"/>
          </a:xfrm>
        </p:spPr>
        <p:txBody>
          <a:bodyPr/>
          <a:lstStyle/>
          <a:p>
            <a:endParaRPr lang="en-GB"/>
          </a:p>
        </p:txBody>
      </p:sp>
      <p:sp>
        <p:nvSpPr>
          <p:cNvPr id="10" name="Suorakulmi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uorakulmi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Suorakulmi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Suorakulmi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uora yhdysviiva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uora yhdysviiva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uora yhdysviiva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uora yhdysviiv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uora yhdysviiva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uora yhdysviiva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Suorakulmi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i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i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i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i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i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Dian numeron paikkamerkki 28"/>
          <p:cNvSpPr>
            <a:spLocks noGrp="1"/>
          </p:cNvSpPr>
          <p:nvPr>
            <p:ph type="sldNum" sz="quarter" idx="12"/>
          </p:nvPr>
        </p:nvSpPr>
        <p:spPr bwMode="auto">
          <a:xfrm>
            <a:off x="1325544" y="4928702"/>
            <a:ext cx="609600" cy="517524"/>
          </a:xfrm>
        </p:spPr>
        <p:txBody>
          <a:bodyPr/>
          <a:lstStyle/>
          <a:p>
            <a:fld id="{3B65FA2F-A927-47BD-BCD0-A955F096E13B}"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C8DD92EE-C74D-4311-B1B8-22EBD2365737}" type="datetimeFigureOut">
              <a:rPr lang="en-GB" smtClean="0"/>
              <a:t>02/11/2012</a:t>
            </a:fld>
            <a:endParaRPr lang="en-GB"/>
          </a:p>
        </p:txBody>
      </p:sp>
      <p:sp>
        <p:nvSpPr>
          <p:cNvPr id="5" name="Alatunnisteen paikkamerkki 4"/>
          <p:cNvSpPr>
            <a:spLocks noGrp="1"/>
          </p:cNvSpPr>
          <p:nvPr>
            <p:ph type="ftr" sz="quarter" idx="11"/>
          </p:nvPr>
        </p:nvSpPr>
        <p:spPr/>
        <p:txBody>
          <a:bodyPr/>
          <a:lstStyle/>
          <a:p>
            <a:endParaRPr lang="en-GB"/>
          </a:p>
        </p:txBody>
      </p:sp>
      <p:sp>
        <p:nvSpPr>
          <p:cNvPr id="6" name="Dian numeron paikkamerkki 5"/>
          <p:cNvSpPr>
            <a:spLocks noGrp="1"/>
          </p:cNvSpPr>
          <p:nvPr>
            <p:ph type="sldNum" sz="quarter" idx="12"/>
          </p:nvPr>
        </p:nvSpPr>
        <p:spPr/>
        <p:txBody>
          <a:bodyPr/>
          <a:lstStyle/>
          <a:p>
            <a:fld id="{3B65FA2F-A927-47BD-BCD0-A955F096E13B}"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9"/>
            <a:ext cx="1676400" cy="5851525"/>
          </a:xfrm>
        </p:spPr>
        <p:txBody>
          <a:bodyPr vert="eaVer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C8DD92EE-C74D-4311-B1B8-22EBD2365737}" type="datetimeFigureOut">
              <a:rPr lang="en-GB" smtClean="0"/>
              <a:t>02/11/2012</a:t>
            </a:fld>
            <a:endParaRPr lang="en-GB"/>
          </a:p>
        </p:txBody>
      </p:sp>
      <p:sp>
        <p:nvSpPr>
          <p:cNvPr id="5" name="Alatunnisteen paikkamerkki 4"/>
          <p:cNvSpPr>
            <a:spLocks noGrp="1"/>
          </p:cNvSpPr>
          <p:nvPr>
            <p:ph type="ftr" sz="quarter" idx="11"/>
          </p:nvPr>
        </p:nvSpPr>
        <p:spPr/>
        <p:txBody>
          <a:bodyPr/>
          <a:lstStyle/>
          <a:p>
            <a:endParaRPr lang="en-GB"/>
          </a:p>
        </p:txBody>
      </p:sp>
      <p:sp>
        <p:nvSpPr>
          <p:cNvPr id="6" name="Dian numeron paikkamerkki 5"/>
          <p:cNvSpPr>
            <a:spLocks noGrp="1"/>
          </p:cNvSpPr>
          <p:nvPr>
            <p:ph type="sldNum" sz="quarter" idx="12"/>
          </p:nvPr>
        </p:nvSpPr>
        <p:spPr/>
        <p:txBody>
          <a:bodyPr/>
          <a:lstStyle/>
          <a:p>
            <a:fld id="{3B65FA2F-A927-47BD-BCD0-A955F096E13B}"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8" name="Sisällön paikkamerkki 7"/>
          <p:cNvSpPr>
            <a:spLocks noGrp="1"/>
          </p:cNvSpPr>
          <p:nvPr>
            <p:ph sz="quarter" idx="1"/>
          </p:nvPr>
        </p:nvSpPr>
        <p:spPr>
          <a:xfrm>
            <a:off x="457200" y="1600200"/>
            <a:ext cx="7467600" cy="4873752"/>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7" name="Päivämäärän paikkamerkki 6"/>
          <p:cNvSpPr>
            <a:spLocks noGrp="1"/>
          </p:cNvSpPr>
          <p:nvPr>
            <p:ph type="dt" sz="half" idx="14"/>
          </p:nvPr>
        </p:nvSpPr>
        <p:spPr/>
        <p:txBody>
          <a:bodyPr rtlCol="0"/>
          <a:lstStyle/>
          <a:p>
            <a:fld id="{C8DD92EE-C74D-4311-B1B8-22EBD2365737}" type="datetimeFigureOut">
              <a:rPr lang="en-GB" smtClean="0"/>
              <a:t>02/11/2012</a:t>
            </a:fld>
            <a:endParaRPr lang="en-GB"/>
          </a:p>
        </p:txBody>
      </p:sp>
      <p:sp>
        <p:nvSpPr>
          <p:cNvPr id="9" name="Dian numeron paikkamerkki 8"/>
          <p:cNvSpPr>
            <a:spLocks noGrp="1"/>
          </p:cNvSpPr>
          <p:nvPr>
            <p:ph type="sldNum" sz="quarter" idx="15"/>
          </p:nvPr>
        </p:nvSpPr>
        <p:spPr/>
        <p:txBody>
          <a:bodyPr rtlCol="0"/>
          <a:lstStyle/>
          <a:p>
            <a:fld id="{3B65FA2F-A927-47BD-BCD0-A955F096E13B}" type="slidenum">
              <a:rPr lang="en-GB" smtClean="0"/>
              <a:t>‹#›</a:t>
            </a:fld>
            <a:endParaRPr lang="en-GB"/>
          </a:p>
        </p:txBody>
      </p:sp>
      <p:sp>
        <p:nvSpPr>
          <p:cNvPr id="10" name="Alatunnisteen paikkamerkki 9"/>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1">
        <a:schemeClr val="bg2"/>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2286000" y="2895600"/>
            <a:ext cx="6172200" cy="2053590"/>
          </a:xfrm>
        </p:spPr>
        <p:txBody>
          <a:bodyPr/>
          <a:lstStyle>
            <a:lvl1pPr algn="l">
              <a:buNone/>
              <a:defRPr sz="3000" b="1" cap="small" baseline="0"/>
            </a:lvl1pPr>
          </a:lstStyle>
          <a:p>
            <a:r>
              <a:rPr kumimoji="0" lang="fi-FI" smtClean="0"/>
              <a:t>Muokkaa perustyyl. napsautt.</a:t>
            </a:r>
            <a:endParaRPr kumimoji="0" lang="en-US"/>
          </a:p>
        </p:txBody>
      </p:sp>
      <p:sp>
        <p:nvSpPr>
          <p:cNvPr id="3" name="Tekstin paikkamerkki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i-FI" smtClean="0"/>
              <a:t>Muokkaa tekstin perustyylejä napsauttamalla</a:t>
            </a:r>
          </a:p>
        </p:txBody>
      </p:sp>
      <p:sp>
        <p:nvSpPr>
          <p:cNvPr id="4" name="Päivämäärän paikkamerkki 3"/>
          <p:cNvSpPr>
            <a:spLocks noGrp="1"/>
          </p:cNvSpPr>
          <p:nvPr>
            <p:ph type="dt" sz="half" idx="10"/>
          </p:nvPr>
        </p:nvSpPr>
        <p:spPr bwMode="auto">
          <a:xfrm rot="5400000">
            <a:off x="7763256" y="1170432"/>
            <a:ext cx="2286000" cy="381000"/>
          </a:xfrm>
        </p:spPr>
        <p:txBody>
          <a:bodyPr/>
          <a:lstStyle/>
          <a:p>
            <a:fld id="{C8DD92EE-C74D-4311-B1B8-22EBD2365737}" type="datetimeFigureOut">
              <a:rPr lang="en-GB" smtClean="0"/>
              <a:t>02/11/2012</a:t>
            </a:fld>
            <a:endParaRPr lang="en-GB"/>
          </a:p>
        </p:txBody>
      </p:sp>
      <p:sp>
        <p:nvSpPr>
          <p:cNvPr id="5" name="Alatunnisteen paikkamerkki 4"/>
          <p:cNvSpPr>
            <a:spLocks noGrp="1"/>
          </p:cNvSpPr>
          <p:nvPr>
            <p:ph type="ftr" sz="quarter" idx="11"/>
          </p:nvPr>
        </p:nvSpPr>
        <p:spPr bwMode="auto">
          <a:xfrm rot="5400000">
            <a:off x="7077456" y="4178808"/>
            <a:ext cx="3657600" cy="384048"/>
          </a:xfrm>
        </p:spPr>
        <p:txBody>
          <a:bodyPr/>
          <a:lstStyle/>
          <a:p>
            <a:endParaRPr lang="en-GB"/>
          </a:p>
        </p:txBody>
      </p:sp>
      <p:sp>
        <p:nvSpPr>
          <p:cNvPr id="9" name="Suorakulmi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Suorakulmi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uorakulmi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uorakulmi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uora yhdysviiva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uora yhdysviiva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uora yhdysviiva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uora yhdysviiv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uora yhdysviiva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uorakulmi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i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i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i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i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i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uora yhdysviiva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Dian numeron paikkamerkki 5"/>
          <p:cNvSpPr>
            <a:spLocks noGrp="1"/>
          </p:cNvSpPr>
          <p:nvPr>
            <p:ph type="sldNum" sz="quarter" idx="12"/>
          </p:nvPr>
        </p:nvSpPr>
        <p:spPr bwMode="auto">
          <a:xfrm>
            <a:off x="1340616" y="4928702"/>
            <a:ext cx="609600" cy="517524"/>
          </a:xfrm>
        </p:spPr>
        <p:txBody>
          <a:bodyPr/>
          <a:lstStyle/>
          <a:p>
            <a:fld id="{3B65FA2F-A927-47BD-BCD0-A955F096E13B}"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5" name="Päivämäärän paikkamerkki 4"/>
          <p:cNvSpPr>
            <a:spLocks noGrp="1"/>
          </p:cNvSpPr>
          <p:nvPr>
            <p:ph type="dt" sz="half" idx="10"/>
          </p:nvPr>
        </p:nvSpPr>
        <p:spPr/>
        <p:txBody>
          <a:bodyPr/>
          <a:lstStyle/>
          <a:p>
            <a:fld id="{C8DD92EE-C74D-4311-B1B8-22EBD2365737}" type="datetimeFigureOut">
              <a:rPr lang="en-GB" smtClean="0"/>
              <a:t>02/11/2012</a:t>
            </a:fld>
            <a:endParaRPr lang="en-GB"/>
          </a:p>
        </p:txBody>
      </p:sp>
      <p:sp>
        <p:nvSpPr>
          <p:cNvPr id="6" name="Alatunnisteen paikkamerkki 5"/>
          <p:cNvSpPr>
            <a:spLocks noGrp="1"/>
          </p:cNvSpPr>
          <p:nvPr>
            <p:ph type="ftr" sz="quarter" idx="11"/>
          </p:nvPr>
        </p:nvSpPr>
        <p:spPr/>
        <p:txBody>
          <a:bodyPr/>
          <a:lstStyle/>
          <a:p>
            <a:endParaRPr lang="en-GB"/>
          </a:p>
        </p:txBody>
      </p:sp>
      <p:sp>
        <p:nvSpPr>
          <p:cNvPr id="7" name="Dian numeron paikkamerkki 6"/>
          <p:cNvSpPr>
            <a:spLocks noGrp="1"/>
          </p:cNvSpPr>
          <p:nvPr>
            <p:ph type="sldNum" sz="quarter" idx="12"/>
          </p:nvPr>
        </p:nvSpPr>
        <p:spPr/>
        <p:txBody>
          <a:bodyPr/>
          <a:lstStyle/>
          <a:p>
            <a:fld id="{3B65FA2F-A927-47BD-BCD0-A955F096E13B}" type="slidenum">
              <a:rPr lang="en-GB" smtClean="0"/>
              <a:t>‹#›</a:t>
            </a:fld>
            <a:endParaRPr lang="en-GB"/>
          </a:p>
        </p:txBody>
      </p:sp>
      <p:sp>
        <p:nvSpPr>
          <p:cNvPr id="9" name="Sisällön paikkamerkki 8"/>
          <p:cNvSpPr>
            <a:spLocks noGrp="1"/>
          </p:cNvSpPr>
          <p:nvPr>
            <p:ph sz="quarter" idx="1"/>
          </p:nvPr>
        </p:nvSpPr>
        <p:spPr>
          <a:xfrm>
            <a:off x="457200" y="1600200"/>
            <a:ext cx="3657600" cy="45720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1" name="Sisällön paikkamerkki 10"/>
          <p:cNvSpPr>
            <a:spLocks noGrp="1"/>
          </p:cNvSpPr>
          <p:nvPr>
            <p:ph sz="quarter" idx="2"/>
          </p:nvPr>
        </p:nvSpPr>
        <p:spPr>
          <a:xfrm>
            <a:off x="4270248" y="1600200"/>
            <a:ext cx="3657600" cy="45720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7543800" cy="1143000"/>
          </a:xfrm>
        </p:spPr>
        <p:txBody>
          <a:bodyPr anchor="b"/>
          <a:lstStyle>
            <a:lvl1pPr>
              <a:defRPr/>
            </a:lvl1pPr>
          </a:lstStyle>
          <a:p>
            <a:r>
              <a:rPr kumimoji="0" lang="fi-FI" smtClean="0"/>
              <a:t>Muokkaa perustyyl. napsautt.</a:t>
            </a:r>
            <a:endParaRPr kumimoji="0" lang="en-US"/>
          </a:p>
        </p:txBody>
      </p:sp>
      <p:sp>
        <p:nvSpPr>
          <p:cNvPr id="7" name="Päivämäärän paikkamerkki 6"/>
          <p:cNvSpPr>
            <a:spLocks noGrp="1"/>
          </p:cNvSpPr>
          <p:nvPr>
            <p:ph type="dt" sz="half" idx="10"/>
          </p:nvPr>
        </p:nvSpPr>
        <p:spPr/>
        <p:txBody>
          <a:bodyPr/>
          <a:lstStyle/>
          <a:p>
            <a:fld id="{C8DD92EE-C74D-4311-B1B8-22EBD2365737}" type="datetimeFigureOut">
              <a:rPr lang="en-GB" smtClean="0"/>
              <a:t>02/11/2012</a:t>
            </a:fld>
            <a:endParaRPr lang="en-GB"/>
          </a:p>
        </p:txBody>
      </p:sp>
      <p:sp>
        <p:nvSpPr>
          <p:cNvPr id="8" name="Alatunnisteen paikkamerkki 7"/>
          <p:cNvSpPr>
            <a:spLocks noGrp="1"/>
          </p:cNvSpPr>
          <p:nvPr>
            <p:ph type="ftr" sz="quarter" idx="11"/>
          </p:nvPr>
        </p:nvSpPr>
        <p:spPr/>
        <p:txBody>
          <a:bodyPr/>
          <a:lstStyle/>
          <a:p>
            <a:endParaRPr lang="en-GB"/>
          </a:p>
        </p:txBody>
      </p:sp>
      <p:sp>
        <p:nvSpPr>
          <p:cNvPr id="9" name="Dian numeron paikkamerkki 8"/>
          <p:cNvSpPr>
            <a:spLocks noGrp="1"/>
          </p:cNvSpPr>
          <p:nvPr>
            <p:ph type="sldNum" sz="quarter" idx="12"/>
          </p:nvPr>
        </p:nvSpPr>
        <p:spPr/>
        <p:txBody>
          <a:bodyPr/>
          <a:lstStyle/>
          <a:p>
            <a:fld id="{3B65FA2F-A927-47BD-BCD0-A955F096E13B}" type="slidenum">
              <a:rPr lang="en-GB" smtClean="0"/>
              <a:t>‹#›</a:t>
            </a:fld>
            <a:endParaRPr lang="en-GB"/>
          </a:p>
        </p:txBody>
      </p:sp>
      <p:sp>
        <p:nvSpPr>
          <p:cNvPr id="11" name="Sisällön paikkamerkki 10"/>
          <p:cNvSpPr>
            <a:spLocks noGrp="1"/>
          </p:cNvSpPr>
          <p:nvPr>
            <p:ph sz="quarter" idx="2"/>
          </p:nvPr>
        </p:nvSpPr>
        <p:spPr>
          <a:xfrm>
            <a:off x="457200" y="2362200"/>
            <a:ext cx="3657600" cy="38862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3" name="Sisällön paikkamerkki 12"/>
          <p:cNvSpPr>
            <a:spLocks noGrp="1"/>
          </p:cNvSpPr>
          <p:nvPr>
            <p:ph sz="quarter" idx="4"/>
          </p:nvPr>
        </p:nvSpPr>
        <p:spPr>
          <a:xfrm>
            <a:off x="4371975" y="2362200"/>
            <a:ext cx="3657600" cy="38862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2" name="Tekstin paikkamerkki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i-FI" smtClean="0"/>
              <a:t>Muokkaa tekstin perustyylejä napsauttamalla</a:t>
            </a:r>
          </a:p>
        </p:txBody>
      </p:sp>
      <p:sp>
        <p:nvSpPr>
          <p:cNvPr id="14" name="Tekstin paikkamerkki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i-FI" smtClean="0"/>
              <a:t>Muokkaa tekstin perustyylejä napsauttamalla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6" name="Päivämäärän paikkamerkki 5"/>
          <p:cNvSpPr>
            <a:spLocks noGrp="1"/>
          </p:cNvSpPr>
          <p:nvPr>
            <p:ph type="dt" sz="half" idx="10"/>
          </p:nvPr>
        </p:nvSpPr>
        <p:spPr/>
        <p:txBody>
          <a:bodyPr rtlCol="0"/>
          <a:lstStyle/>
          <a:p>
            <a:fld id="{C8DD92EE-C74D-4311-B1B8-22EBD2365737}" type="datetimeFigureOut">
              <a:rPr lang="en-GB" smtClean="0"/>
              <a:t>02/11/2012</a:t>
            </a:fld>
            <a:endParaRPr lang="en-GB"/>
          </a:p>
        </p:txBody>
      </p:sp>
      <p:sp>
        <p:nvSpPr>
          <p:cNvPr id="7" name="Dian numeron paikkamerkki 6"/>
          <p:cNvSpPr>
            <a:spLocks noGrp="1"/>
          </p:cNvSpPr>
          <p:nvPr>
            <p:ph type="sldNum" sz="quarter" idx="11"/>
          </p:nvPr>
        </p:nvSpPr>
        <p:spPr/>
        <p:txBody>
          <a:bodyPr rtlCol="0"/>
          <a:lstStyle/>
          <a:p>
            <a:fld id="{3B65FA2F-A927-47BD-BCD0-A955F096E13B}" type="slidenum">
              <a:rPr lang="en-GB" smtClean="0"/>
              <a:t>‹#›</a:t>
            </a:fld>
            <a:endParaRPr lang="en-GB"/>
          </a:p>
        </p:txBody>
      </p:sp>
      <p:sp>
        <p:nvSpPr>
          <p:cNvPr id="8" name="Alatunnisteen paikkamerkki 7"/>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8DD92EE-C74D-4311-B1B8-22EBD2365737}" type="datetimeFigureOut">
              <a:rPr lang="en-GB" smtClean="0"/>
              <a:t>02/11/2012</a:t>
            </a:fld>
            <a:endParaRPr lang="en-GB"/>
          </a:p>
        </p:txBody>
      </p:sp>
      <p:sp>
        <p:nvSpPr>
          <p:cNvPr id="3" name="Alatunnisteen paikkamerkki 2"/>
          <p:cNvSpPr>
            <a:spLocks noGrp="1"/>
          </p:cNvSpPr>
          <p:nvPr>
            <p:ph type="ftr" sz="quarter" idx="11"/>
          </p:nvPr>
        </p:nvSpPr>
        <p:spPr/>
        <p:txBody>
          <a:bodyPr/>
          <a:lstStyle/>
          <a:p>
            <a:endParaRPr lang="en-GB"/>
          </a:p>
        </p:txBody>
      </p:sp>
      <p:sp>
        <p:nvSpPr>
          <p:cNvPr id="4" name="Dian numeron paikkamerkki 3"/>
          <p:cNvSpPr>
            <a:spLocks noGrp="1"/>
          </p:cNvSpPr>
          <p:nvPr>
            <p:ph type="sldNum" sz="quarter" idx="12"/>
          </p:nvPr>
        </p:nvSpPr>
        <p:spPr/>
        <p:txBody>
          <a:bodyPr/>
          <a:lstStyle/>
          <a:p>
            <a:fld id="{3B65FA2F-A927-47BD-BCD0-A955F096E13B}"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bg>
      <p:bgRef idx="1001">
        <a:schemeClr val="bg1"/>
      </p:bgRef>
    </p:bg>
    <p:spTree>
      <p:nvGrpSpPr>
        <p:cNvPr id="1" name=""/>
        <p:cNvGrpSpPr/>
        <p:nvPr/>
      </p:nvGrpSpPr>
      <p:grpSpPr>
        <a:xfrm>
          <a:off x="0" y="0"/>
          <a:ext cx="0" cy="0"/>
          <a:chOff x="0" y="0"/>
          <a:chExt cx="0" cy="0"/>
        </a:xfrm>
      </p:grpSpPr>
      <p:sp>
        <p:nvSpPr>
          <p:cNvPr id="10" name="Suora yhdysviiva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Otsikk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i-FI" smtClean="0"/>
              <a:t>Muokkaa perustyyl. napsautt.</a:t>
            </a:r>
            <a:endParaRPr kumimoji="0" lang="en-US"/>
          </a:p>
        </p:txBody>
      </p:sp>
      <p:sp>
        <p:nvSpPr>
          <p:cNvPr id="3" name="Tekstin paikkamerkki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i-FI" smtClean="0"/>
              <a:t>Muokkaa tekstin perustyylejä napsauttamalla</a:t>
            </a:r>
          </a:p>
        </p:txBody>
      </p:sp>
      <p:sp>
        <p:nvSpPr>
          <p:cNvPr id="8" name="Suora yhdysviiva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uora yhdysviiva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uora yhdysviiva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uorakulmi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uora yhdysviiva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i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isällön paikkamerkki 17"/>
          <p:cNvSpPr>
            <a:spLocks noGrp="1"/>
          </p:cNvSpPr>
          <p:nvPr>
            <p:ph sz="quarter" idx="1"/>
          </p:nvPr>
        </p:nvSpPr>
        <p:spPr>
          <a:xfrm>
            <a:off x="304800" y="274320"/>
            <a:ext cx="5638800" cy="6327648"/>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21" name="Päivämäärän paikkamerkki 20"/>
          <p:cNvSpPr>
            <a:spLocks noGrp="1"/>
          </p:cNvSpPr>
          <p:nvPr>
            <p:ph type="dt" sz="half" idx="14"/>
          </p:nvPr>
        </p:nvSpPr>
        <p:spPr/>
        <p:txBody>
          <a:bodyPr rtlCol="0"/>
          <a:lstStyle/>
          <a:p>
            <a:fld id="{C8DD92EE-C74D-4311-B1B8-22EBD2365737}" type="datetimeFigureOut">
              <a:rPr lang="en-GB" smtClean="0"/>
              <a:t>02/11/2012</a:t>
            </a:fld>
            <a:endParaRPr lang="en-GB"/>
          </a:p>
        </p:txBody>
      </p:sp>
      <p:sp>
        <p:nvSpPr>
          <p:cNvPr id="22" name="Dian numeron paikkamerkki 21"/>
          <p:cNvSpPr>
            <a:spLocks noGrp="1"/>
          </p:cNvSpPr>
          <p:nvPr>
            <p:ph type="sldNum" sz="quarter" idx="15"/>
          </p:nvPr>
        </p:nvSpPr>
        <p:spPr/>
        <p:txBody>
          <a:bodyPr rtlCol="0"/>
          <a:lstStyle/>
          <a:p>
            <a:fld id="{3B65FA2F-A927-47BD-BCD0-A955F096E13B}" type="slidenum">
              <a:rPr lang="en-GB" smtClean="0"/>
              <a:t>‹#›</a:t>
            </a:fld>
            <a:endParaRPr lang="en-GB"/>
          </a:p>
        </p:txBody>
      </p:sp>
      <p:sp>
        <p:nvSpPr>
          <p:cNvPr id="23" name="Alatunnisteen paikkamerkki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9" name="Suora yhdysviiva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i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Otsikko 1"/>
          <p:cNvSpPr>
            <a:spLocks noGrp="1"/>
          </p:cNvSpPr>
          <p:nvPr>
            <p:ph type="title"/>
          </p:nvPr>
        </p:nvSpPr>
        <p:spPr>
          <a:xfrm rot="5400000">
            <a:off x="3350133" y="3200400"/>
            <a:ext cx="6309360" cy="457200"/>
          </a:xfrm>
        </p:spPr>
        <p:txBody>
          <a:bodyPr anchor="b"/>
          <a:lstStyle>
            <a:lvl1pPr algn="l">
              <a:buNone/>
              <a:defRPr sz="2000" b="1"/>
            </a:lvl1pPr>
          </a:lstStyle>
          <a:p>
            <a:r>
              <a:rPr kumimoji="0" lang="fi-FI" smtClean="0"/>
              <a:t>Muokkaa perustyyl. napsautt.</a:t>
            </a:r>
            <a:endParaRPr kumimoji="0" lang="en-US"/>
          </a:p>
        </p:txBody>
      </p:sp>
      <p:sp>
        <p:nvSpPr>
          <p:cNvPr id="3" name="Kuvan paikkamerkki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i-FI" smtClean="0"/>
              <a:t>Lisää kuva napsauttamalla kuvaketta</a:t>
            </a:r>
            <a:endParaRPr kumimoji="0" lang="en-US" dirty="0"/>
          </a:p>
        </p:txBody>
      </p:sp>
      <p:sp>
        <p:nvSpPr>
          <p:cNvPr id="4" name="Tekstin paikkamerkki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i-FI" smtClean="0"/>
              <a:t>Muokkaa tekstin perustyylejä napsauttamalla</a:t>
            </a:r>
          </a:p>
        </p:txBody>
      </p:sp>
      <p:sp>
        <p:nvSpPr>
          <p:cNvPr id="10" name="Suora yhdysviiva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uorakulmi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uora yhdysviiva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uora yhdysviiva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uora yhdysviiva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Päivämäärän paikkamerkki 16"/>
          <p:cNvSpPr>
            <a:spLocks noGrp="1"/>
          </p:cNvSpPr>
          <p:nvPr>
            <p:ph type="dt" sz="half" idx="10"/>
          </p:nvPr>
        </p:nvSpPr>
        <p:spPr/>
        <p:txBody>
          <a:bodyPr rtlCol="0"/>
          <a:lstStyle/>
          <a:p>
            <a:fld id="{C8DD92EE-C74D-4311-B1B8-22EBD2365737}" type="datetimeFigureOut">
              <a:rPr lang="en-GB" smtClean="0"/>
              <a:t>02/11/2012</a:t>
            </a:fld>
            <a:endParaRPr lang="en-GB"/>
          </a:p>
        </p:txBody>
      </p:sp>
      <p:sp>
        <p:nvSpPr>
          <p:cNvPr id="18" name="Dian numeron paikkamerkki 17"/>
          <p:cNvSpPr>
            <a:spLocks noGrp="1"/>
          </p:cNvSpPr>
          <p:nvPr>
            <p:ph type="sldNum" sz="quarter" idx="11"/>
          </p:nvPr>
        </p:nvSpPr>
        <p:spPr/>
        <p:txBody>
          <a:bodyPr rtlCol="0"/>
          <a:lstStyle/>
          <a:p>
            <a:fld id="{3B65FA2F-A927-47BD-BCD0-A955F096E13B}" type="slidenum">
              <a:rPr lang="en-GB" smtClean="0"/>
              <a:t>‹#›</a:t>
            </a:fld>
            <a:endParaRPr lang="en-GB"/>
          </a:p>
        </p:txBody>
      </p:sp>
      <p:sp>
        <p:nvSpPr>
          <p:cNvPr id="21" name="Alatunnisteen paikkamerkki 20"/>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uora yhdysviiva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Otsikon paikkamerkki 21"/>
          <p:cNvSpPr>
            <a:spLocks noGrp="1"/>
          </p:cNvSpPr>
          <p:nvPr>
            <p:ph type="title"/>
          </p:nvPr>
        </p:nvSpPr>
        <p:spPr>
          <a:xfrm>
            <a:off x="457200" y="274638"/>
            <a:ext cx="7467600" cy="1143000"/>
          </a:xfrm>
          <a:prstGeom prst="rect">
            <a:avLst/>
          </a:prstGeom>
        </p:spPr>
        <p:txBody>
          <a:bodyPr vert="horz" anchor="b">
            <a:normAutofit/>
          </a:bodyPr>
          <a:lstStyle/>
          <a:p>
            <a:r>
              <a:rPr kumimoji="0" lang="fi-FI" smtClean="0"/>
              <a:t>Muokkaa perustyyl. napsautt.</a:t>
            </a:r>
            <a:endParaRPr kumimoji="0" lang="en-US"/>
          </a:p>
        </p:txBody>
      </p:sp>
      <p:sp>
        <p:nvSpPr>
          <p:cNvPr id="13" name="Tekstin paikkamerkki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4" name="Päivämäärän paikkamerkki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8DD92EE-C74D-4311-B1B8-22EBD2365737}" type="datetimeFigureOut">
              <a:rPr lang="en-GB" smtClean="0"/>
              <a:t>02/11/2012</a:t>
            </a:fld>
            <a:endParaRPr lang="en-GB"/>
          </a:p>
        </p:txBody>
      </p:sp>
      <p:sp>
        <p:nvSpPr>
          <p:cNvPr id="3" name="Alatunnisteen paikkamerkki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Suora yhdysviiva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uora yhdysviiva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Suorakulmi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uora yhdysviiva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i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Dian numeron paikkamerkki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B65FA2F-A927-47BD-BCD0-A955F096E13B}"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Nordplus</a:t>
            </a:r>
            <a:r>
              <a:rPr lang="fi-FI" dirty="0" smtClean="0"/>
              <a:t> VALA</a:t>
            </a:r>
            <a:endParaRPr lang="en-GB" dirty="0"/>
          </a:p>
        </p:txBody>
      </p:sp>
      <p:sp>
        <p:nvSpPr>
          <p:cNvPr id="3" name="Alaotsikko 2"/>
          <p:cNvSpPr>
            <a:spLocks noGrp="1"/>
          </p:cNvSpPr>
          <p:nvPr>
            <p:ph type="subTitle" idx="1"/>
          </p:nvPr>
        </p:nvSpPr>
        <p:spPr/>
        <p:txBody>
          <a:bodyPr>
            <a:normAutofit/>
          </a:bodyPr>
          <a:lstStyle/>
          <a:p>
            <a:r>
              <a:rPr lang="fi-FI" dirty="0" err="1" smtClean="0"/>
              <a:t>Development</a:t>
            </a:r>
            <a:r>
              <a:rPr lang="fi-FI" dirty="0" smtClean="0"/>
              <a:t> </a:t>
            </a:r>
            <a:r>
              <a:rPr lang="fi-FI" dirty="0" err="1" smtClean="0"/>
              <a:t>project</a:t>
            </a:r>
            <a:r>
              <a:rPr lang="fi-FI" dirty="0" smtClean="0"/>
              <a:t> 2</a:t>
            </a:r>
          </a:p>
          <a:p>
            <a:r>
              <a:rPr lang="fi-FI" dirty="0" smtClean="0"/>
              <a:t>Reykjavik 021112</a:t>
            </a:r>
            <a:endParaRPr lang="en-GB" dirty="0"/>
          </a:p>
        </p:txBody>
      </p:sp>
    </p:spTree>
    <p:extLst>
      <p:ext uri="{BB962C8B-B14F-4D97-AF65-F5344CB8AC3E}">
        <p14:creationId xmlns:p14="http://schemas.microsoft.com/office/powerpoint/2010/main" val="39080200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Today</a:t>
            </a:r>
            <a:r>
              <a:rPr lang="fi-FI" dirty="0" smtClean="0"/>
              <a:t> </a:t>
            </a:r>
            <a:endParaRPr lang="en-GB" dirty="0"/>
          </a:p>
        </p:txBody>
      </p:sp>
      <p:sp>
        <p:nvSpPr>
          <p:cNvPr id="3" name="Sisällön paikkamerkki 2"/>
          <p:cNvSpPr>
            <a:spLocks noGrp="1"/>
          </p:cNvSpPr>
          <p:nvPr>
            <p:ph sz="quarter" idx="1"/>
          </p:nvPr>
        </p:nvSpPr>
        <p:spPr/>
        <p:txBody>
          <a:bodyPr>
            <a:normAutofit/>
          </a:bodyPr>
          <a:lstStyle/>
          <a:p>
            <a:r>
              <a:rPr lang="en-GB" dirty="0" smtClean="0"/>
              <a:t>During </a:t>
            </a:r>
            <a:r>
              <a:rPr lang="en-GB" dirty="0"/>
              <a:t>the first meeting held in Reykjavík September 2012 a </a:t>
            </a:r>
            <a:r>
              <a:rPr lang="en-GB" dirty="0" smtClean="0"/>
              <a:t>sub group </a:t>
            </a:r>
            <a:r>
              <a:rPr lang="en-GB" dirty="0"/>
              <a:t>of partners that manage this activity and some </a:t>
            </a:r>
            <a:r>
              <a:rPr lang="en-GB" dirty="0" smtClean="0"/>
              <a:t>interested active participants </a:t>
            </a:r>
            <a:r>
              <a:rPr lang="en-GB" dirty="0"/>
              <a:t>will meet separately and prepare the </a:t>
            </a:r>
            <a:r>
              <a:rPr lang="en-GB" dirty="0" smtClean="0"/>
              <a:t>first steps </a:t>
            </a:r>
            <a:r>
              <a:rPr lang="en-GB" dirty="0"/>
              <a:t>in the work on this project</a:t>
            </a:r>
            <a:r>
              <a:rPr lang="en-GB" dirty="0" smtClean="0"/>
              <a:t>.</a:t>
            </a:r>
          </a:p>
          <a:p>
            <a:r>
              <a:rPr lang="en-GB" dirty="0" smtClean="0"/>
              <a:t>The </a:t>
            </a:r>
            <a:r>
              <a:rPr lang="en-GB" dirty="0"/>
              <a:t>group will </a:t>
            </a:r>
            <a:r>
              <a:rPr lang="en-GB" dirty="0" smtClean="0"/>
              <a:t>disseminate their </a:t>
            </a:r>
            <a:r>
              <a:rPr lang="en-GB" dirty="0"/>
              <a:t>plan to other participants at the end of the meeting</a:t>
            </a:r>
            <a:r>
              <a:rPr lang="en-GB" dirty="0" smtClean="0"/>
              <a:t>.</a:t>
            </a:r>
          </a:p>
          <a:p>
            <a:r>
              <a:rPr lang="en-GB" dirty="0" smtClean="0"/>
              <a:t>Prepare the network meeting in fall of 2013 will focus on development project 2.</a:t>
            </a:r>
          </a:p>
          <a:p>
            <a:r>
              <a:rPr lang="en-GB" b="1" dirty="0" smtClean="0"/>
              <a:t>Activity: </a:t>
            </a:r>
            <a:r>
              <a:rPr lang="en-GB" dirty="0" smtClean="0"/>
              <a:t>Evaluation, Intensive Courses</a:t>
            </a:r>
            <a:endParaRPr lang="en-GB" dirty="0"/>
          </a:p>
        </p:txBody>
      </p:sp>
    </p:spTree>
    <p:extLst>
      <p:ext uri="{BB962C8B-B14F-4D97-AF65-F5344CB8AC3E}">
        <p14:creationId xmlns:p14="http://schemas.microsoft.com/office/powerpoint/2010/main" val="3903350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Defination</a:t>
            </a:r>
            <a:endParaRPr lang="en-GB" dirty="0"/>
          </a:p>
        </p:txBody>
      </p:sp>
      <p:sp>
        <p:nvSpPr>
          <p:cNvPr id="3" name="Sisällön paikkamerkki 2"/>
          <p:cNvSpPr>
            <a:spLocks noGrp="1"/>
          </p:cNvSpPr>
          <p:nvPr>
            <p:ph sz="quarter" idx="1"/>
          </p:nvPr>
        </p:nvSpPr>
        <p:spPr/>
        <p:txBody>
          <a:bodyPr>
            <a:normAutofit/>
          </a:bodyPr>
          <a:lstStyle/>
          <a:p>
            <a:r>
              <a:rPr lang="en-GB" dirty="0" smtClean="0"/>
              <a:t>An </a:t>
            </a:r>
            <a:r>
              <a:rPr lang="en-GB" dirty="0"/>
              <a:t>important link in the development </a:t>
            </a:r>
            <a:r>
              <a:rPr lang="en-GB" dirty="0" smtClean="0"/>
              <a:t>of practical </a:t>
            </a:r>
            <a:r>
              <a:rPr lang="en-GB" dirty="0"/>
              <a:t>training of students is the preparation of </a:t>
            </a:r>
            <a:r>
              <a:rPr lang="en-GB" dirty="0" smtClean="0"/>
              <a:t>career </a:t>
            </a:r>
            <a:r>
              <a:rPr lang="en-GB" dirty="0" err="1" smtClean="0"/>
              <a:t>counselors</a:t>
            </a:r>
            <a:r>
              <a:rPr lang="en-GB" dirty="0" smtClean="0"/>
              <a:t> </a:t>
            </a:r>
            <a:r>
              <a:rPr lang="en-GB" dirty="0"/>
              <a:t>that work in the field and supervise students.</a:t>
            </a:r>
          </a:p>
          <a:p>
            <a:r>
              <a:rPr lang="en-GB" dirty="0"/>
              <a:t>Additionally, another important aim of this network is </a:t>
            </a:r>
            <a:r>
              <a:rPr lang="en-GB" dirty="0" smtClean="0"/>
              <a:t>to strengthen </a:t>
            </a:r>
            <a:r>
              <a:rPr lang="en-GB" dirty="0"/>
              <a:t>the ties between career </a:t>
            </a:r>
            <a:r>
              <a:rPr lang="en-GB" dirty="0" err="1"/>
              <a:t>counselors</a:t>
            </a:r>
            <a:r>
              <a:rPr lang="en-GB" dirty="0"/>
              <a:t> educators </a:t>
            </a:r>
            <a:r>
              <a:rPr lang="en-GB" dirty="0" smtClean="0"/>
              <a:t>and practitioners </a:t>
            </a:r>
            <a:r>
              <a:rPr lang="en-GB" dirty="0"/>
              <a:t>that work in the field and provide the services in </a:t>
            </a:r>
            <a:r>
              <a:rPr lang="en-GB" dirty="0" smtClean="0"/>
              <a:t>the labour </a:t>
            </a:r>
            <a:r>
              <a:rPr lang="en-GB" dirty="0"/>
              <a:t>market. </a:t>
            </a:r>
            <a:endParaRPr lang="en-GB" dirty="0" smtClean="0"/>
          </a:p>
          <a:p>
            <a:endParaRPr lang="en-GB" dirty="0"/>
          </a:p>
        </p:txBody>
      </p:sp>
    </p:spTree>
    <p:extLst>
      <p:ext uri="{BB962C8B-B14F-4D97-AF65-F5344CB8AC3E}">
        <p14:creationId xmlns:p14="http://schemas.microsoft.com/office/powerpoint/2010/main" val="12495554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1. </a:t>
            </a:r>
            <a:r>
              <a:rPr lang="fi-FI" dirty="0" err="1" smtClean="0"/>
              <a:t>phase</a:t>
            </a:r>
            <a:r>
              <a:rPr lang="fi-FI" dirty="0" smtClean="0"/>
              <a:t>: </a:t>
            </a:r>
            <a:r>
              <a:rPr lang="fi-FI" dirty="0" err="1" smtClean="0"/>
              <a:t>Description</a:t>
            </a:r>
            <a:endParaRPr lang="en-GB" dirty="0"/>
          </a:p>
        </p:txBody>
      </p:sp>
      <p:sp>
        <p:nvSpPr>
          <p:cNvPr id="3" name="Sisällön paikkamerkki 2"/>
          <p:cNvSpPr>
            <a:spLocks noGrp="1"/>
          </p:cNvSpPr>
          <p:nvPr>
            <p:ph sz="quarter" idx="1"/>
          </p:nvPr>
        </p:nvSpPr>
        <p:spPr/>
        <p:txBody>
          <a:bodyPr/>
          <a:lstStyle/>
          <a:p>
            <a:pPr lvl="1"/>
            <a:r>
              <a:rPr lang="fi-FI" dirty="0" err="1"/>
              <a:t>Who</a:t>
            </a:r>
            <a:r>
              <a:rPr lang="fi-FI" dirty="0"/>
              <a:t> </a:t>
            </a:r>
            <a:r>
              <a:rPr lang="fi-FI" dirty="0" err="1"/>
              <a:t>do</a:t>
            </a:r>
            <a:r>
              <a:rPr lang="fi-FI" dirty="0"/>
              <a:t> </a:t>
            </a:r>
            <a:r>
              <a:rPr lang="fi-FI" dirty="0" err="1"/>
              <a:t>we</a:t>
            </a:r>
            <a:r>
              <a:rPr lang="fi-FI" dirty="0"/>
              <a:t> </a:t>
            </a:r>
            <a:r>
              <a:rPr lang="fi-FI" dirty="0" err="1"/>
              <a:t>evaluate</a:t>
            </a:r>
            <a:r>
              <a:rPr lang="fi-FI" dirty="0"/>
              <a:t>: </a:t>
            </a:r>
            <a:r>
              <a:rPr lang="fi-FI" dirty="0" err="1"/>
              <a:t>student</a:t>
            </a:r>
            <a:r>
              <a:rPr lang="fi-FI" dirty="0"/>
              <a:t>, </a:t>
            </a:r>
            <a:r>
              <a:rPr lang="fi-FI" dirty="0" err="1"/>
              <a:t>educators</a:t>
            </a:r>
            <a:r>
              <a:rPr lang="fi-FI" dirty="0"/>
              <a:t>, </a:t>
            </a:r>
            <a:r>
              <a:rPr lang="fi-FI" dirty="0" err="1"/>
              <a:t>tutors</a:t>
            </a:r>
            <a:r>
              <a:rPr lang="fi-FI" dirty="0"/>
              <a:t>,  </a:t>
            </a:r>
            <a:r>
              <a:rPr lang="fi-FI" dirty="0" err="1"/>
              <a:t>working</a:t>
            </a:r>
            <a:r>
              <a:rPr lang="fi-FI" dirty="0"/>
              <a:t> life </a:t>
            </a:r>
          </a:p>
          <a:p>
            <a:pPr lvl="1"/>
            <a:r>
              <a:rPr lang="fi-FI" dirty="0"/>
              <a:t>How </a:t>
            </a:r>
            <a:r>
              <a:rPr lang="fi-FI" dirty="0" err="1"/>
              <a:t>about</a:t>
            </a:r>
            <a:r>
              <a:rPr lang="fi-FI" dirty="0"/>
              <a:t> the </a:t>
            </a:r>
            <a:r>
              <a:rPr lang="fi-FI" dirty="0" err="1"/>
              <a:t>client’s</a:t>
            </a:r>
            <a:r>
              <a:rPr lang="fi-FI" dirty="0"/>
              <a:t> </a:t>
            </a:r>
            <a:r>
              <a:rPr lang="fi-FI" dirty="0" err="1"/>
              <a:t>opinion</a:t>
            </a:r>
            <a:r>
              <a:rPr lang="fi-FI" dirty="0"/>
              <a:t> of </a:t>
            </a:r>
            <a:r>
              <a:rPr lang="fi-FI" dirty="0" err="1"/>
              <a:t>services</a:t>
            </a:r>
            <a:r>
              <a:rPr lang="fi-FI" dirty="0"/>
              <a:t>? </a:t>
            </a:r>
            <a:r>
              <a:rPr lang="fi-FI" dirty="0" err="1"/>
              <a:t>Focus</a:t>
            </a:r>
            <a:r>
              <a:rPr lang="fi-FI" dirty="0"/>
              <a:t> </a:t>
            </a:r>
            <a:r>
              <a:rPr lang="fi-FI" dirty="0" err="1"/>
              <a:t>group</a:t>
            </a:r>
            <a:r>
              <a:rPr lang="fi-FI" dirty="0"/>
              <a:t> </a:t>
            </a:r>
            <a:r>
              <a:rPr lang="fi-FI" dirty="0" err="1"/>
              <a:t>evaluation</a:t>
            </a:r>
            <a:r>
              <a:rPr lang="fi-FI" dirty="0"/>
              <a:t>.</a:t>
            </a:r>
          </a:p>
          <a:p>
            <a:pPr lvl="1"/>
            <a:r>
              <a:rPr lang="fi-FI" dirty="0" err="1"/>
              <a:t>what</a:t>
            </a:r>
            <a:r>
              <a:rPr lang="fi-FI" dirty="0"/>
              <a:t> </a:t>
            </a:r>
            <a:r>
              <a:rPr lang="fi-FI" dirty="0" err="1"/>
              <a:t>do</a:t>
            </a:r>
            <a:r>
              <a:rPr lang="fi-FI" dirty="0"/>
              <a:t> </a:t>
            </a:r>
            <a:r>
              <a:rPr lang="fi-FI" dirty="0" err="1"/>
              <a:t>you</a:t>
            </a:r>
            <a:r>
              <a:rPr lang="fi-FI" dirty="0"/>
              <a:t> </a:t>
            </a:r>
            <a:r>
              <a:rPr lang="fi-FI" dirty="0" err="1"/>
              <a:t>mean</a:t>
            </a:r>
            <a:r>
              <a:rPr lang="fi-FI" dirty="0"/>
              <a:t> with </a:t>
            </a:r>
            <a:r>
              <a:rPr lang="fi-FI" dirty="0" err="1"/>
              <a:t>practice</a:t>
            </a:r>
            <a:r>
              <a:rPr lang="fi-FI" dirty="0"/>
              <a:t> (</a:t>
            </a:r>
            <a:r>
              <a:rPr lang="fi-FI" dirty="0" err="1"/>
              <a:t>defination</a:t>
            </a:r>
            <a:r>
              <a:rPr lang="fi-FI" dirty="0"/>
              <a:t> of </a:t>
            </a:r>
            <a:r>
              <a:rPr lang="fi-FI" dirty="0" err="1"/>
              <a:t>concepts</a:t>
            </a:r>
            <a:r>
              <a:rPr lang="fi-FI" dirty="0" smtClean="0"/>
              <a:t>),</a:t>
            </a:r>
          </a:p>
          <a:p>
            <a:pPr lvl="1"/>
            <a:r>
              <a:rPr lang="fi-FI" dirty="0" err="1" smtClean="0"/>
              <a:t>Expected</a:t>
            </a:r>
            <a:r>
              <a:rPr lang="fi-FI" dirty="0" smtClean="0"/>
              <a:t> </a:t>
            </a:r>
            <a:r>
              <a:rPr lang="fi-FI" dirty="0" err="1" smtClean="0"/>
              <a:t>outcomes</a:t>
            </a:r>
            <a:r>
              <a:rPr lang="fi-FI" dirty="0"/>
              <a:t>, </a:t>
            </a:r>
            <a:r>
              <a:rPr lang="fi-FI" dirty="0" err="1"/>
              <a:t>quality</a:t>
            </a:r>
            <a:r>
              <a:rPr lang="fi-FI" dirty="0"/>
              <a:t> </a:t>
            </a:r>
            <a:r>
              <a:rPr lang="fi-FI" dirty="0" err="1"/>
              <a:t>assurance</a:t>
            </a:r>
            <a:r>
              <a:rPr lang="fi-FI" dirty="0"/>
              <a:t>,</a:t>
            </a:r>
          </a:p>
          <a:p>
            <a:pPr lvl="1"/>
            <a:endParaRPr lang="fi-FI" dirty="0"/>
          </a:p>
          <a:p>
            <a:endParaRPr lang="en-GB" dirty="0"/>
          </a:p>
        </p:txBody>
      </p:sp>
    </p:spTree>
    <p:extLst>
      <p:ext uri="{BB962C8B-B14F-4D97-AF65-F5344CB8AC3E}">
        <p14:creationId xmlns:p14="http://schemas.microsoft.com/office/powerpoint/2010/main" val="15225814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en-GB" dirty="0" smtClean="0"/>
              <a:t>Phase 2. Evaluation /assessment  (contain in practise – what we are doing? What we need to develop?) </a:t>
            </a:r>
            <a:endParaRPr lang="en-GB" dirty="0"/>
          </a:p>
        </p:txBody>
      </p:sp>
      <p:sp>
        <p:nvSpPr>
          <p:cNvPr id="3" name="Sisällön paikkamerkki 2"/>
          <p:cNvSpPr>
            <a:spLocks noGrp="1"/>
          </p:cNvSpPr>
          <p:nvPr>
            <p:ph sz="quarter" idx="1"/>
          </p:nvPr>
        </p:nvSpPr>
        <p:spPr/>
        <p:txBody>
          <a:bodyPr>
            <a:normAutofit fontScale="92500" lnSpcReduction="10000"/>
          </a:bodyPr>
          <a:lstStyle/>
          <a:p>
            <a:pPr marL="0" indent="0">
              <a:buNone/>
            </a:pPr>
            <a:r>
              <a:rPr lang="en-GB" dirty="0" smtClean="0"/>
              <a:t>1. evaluation of competences where the practical training based on in HEI in Nordic countries, </a:t>
            </a:r>
          </a:p>
          <a:p>
            <a:pPr marL="0" indent="0">
              <a:buNone/>
            </a:pPr>
            <a:r>
              <a:rPr lang="en-GB" dirty="0" smtClean="0"/>
              <a:t>2. evaluation of aims and criteria in practical training,</a:t>
            </a:r>
          </a:p>
          <a:p>
            <a:pPr marL="0" indent="0">
              <a:buNone/>
            </a:pPr>
            <a:r>
              <a:rPr lang="en-GB" dirty="0" smtClean="0"/>
              <a:t>3. evaluation of assessment in practical training (incl. self-and peer-assessment),</a:t>
            </a:r>
          </a:p>
          <a:p>
            <a:pPr marL="0" indent="0">
              <a:buNone/>
            </a:pPr>
            <a:r>
              <a:rPr lang="en-GB" dirty="0" smtClean="0"/>
              <a:t>4. evaluation of educational intervention in practical training, and </a:t>
            </a:r>
          </a:p>
          <a:p>
            <a:pPr marL="0" indent="0">
              <a:buNone/>
            </a:pPr>
            <a:r>
              <a:rPr lang="en-GB" dirty="0" smtClean="0"/>
              <a:t>5. evaluation of learning tasks done by students in practical training.</a:t>
            </a:r>
          </a:p>
          <a:p>
            <a:pPr marL="0" indent="0">
              <a:buNone/>
            </a:pPr>
            <a:r>
              <a:rPr lang="en-GB" dirty="0" smtClean="0"/>
              <a:t> In the every tasks is important to investigate relation between interventions in the practical training  and quality of delivered services to clients and the central tasks in which students should be able to perform professionally.</a:t>
            </a:r>
          </a:p>
          <a:p>
            <a:endParaRPr lang="en-GB" dirty="0"/>
          </a:p>
        </p:txBody>
      </p:sp>
    </p:spTree>
    <p:extLst>
      <p:ext uri="{BB962C8B-B14F-4D97-AF65-F5344CB8AC3E}">
        <p14:creationId xmlns:p14="http://schemas.microsoft.com/office/powerpoint/2010/main" val="430103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GB" dirty="0" smtClean="0"/>
              <a:t>Evaluation / assessment </a:t>
            </a:r>
            <a:endParaRPr lang="en-GB" dirty="0"/>
          </a:p>
        </p:txBody>
      </p:sp>
      <p:sp>
        <p:nvSpPr>
          <p:cNvPr id="3" name="Sisällön paikkamerkki 2"/>
          <p:cNvSpPr>
            <a:spLocks noGrp="1"/>
          </p:cNvSpPr>
          <p:nvPr>
            <p:ph sz="quarter" idx="1"/>
          </p:nvPr>
        </p:nvSpPr>
        <p:spPr/>
        <p:txBody>
          <a:bodyPr>
            <a:normAutofit/>
          </a:bodyPr>
          <a:lstStyle/>
          <a:p>
            <a:r>
              <a:rPr lang="fi-FI" dirty="0" err="1" smtClean="0"/>
              <a:t>Creating</a:t>
            </a:r>
            <a:r>
              <a:rPr lang="fi-FI" dirty="0" smtClean="0"/>
              <a:t> a </a:t>
            </a:r>
            <a:r>
              <a:rPr lang="fi-FI" dirty="0" err="1" smtClean="0"/>
              <a:t>questionaire</a:t>
            </a:r>
            <a:r>
              <a:rPr lang="fi-FI" dirty="0" smtClean="0"/>
              <a:t>: </a:t>
            </a:r>
          </a:p>
          <a:p>
            <a:pPr lvl="1"/>
            <a:r>
              <a:rPr lang="fi-FI" dirty="0" err="1" smtClean="0"/>
              <a:t>Based</a:t>
            </a:r>
            <a:r>
              <a:rPr lang="fi-FI" dirty="0" smtClean="0"/>
              <a:t> on </a:t>
            </a:r>
            <a:r>
              <a:rPr lang="fi-FI" dirty="0" err="1" smtClean="0"/>
              <a:t>questions</a:t>
            </a:r>
            <a:r>
              <a:rPr lang="fi-FI" dirty="0" smtClean="0"/>
              <a:t> of </a:t>
            </a:r>
            <a:r>
              <a:rPr lang="fi-FI" dirty="0" err="1" smtClean="0"/>
              <a:t>project</a:t>
            </a:r>
            <a:r>
              <a:rPr lang="fi-FI" dirty="0" smtClean="0"/>
              <a:t> </a:t>
            </a:r>
            <a:r>
              <a:rPr lang="fi-FI" dirty="0" err="1" smtClean="0"/>
              <a:t>plan</a:t>
            </a:r>
            <a:endParaRPr lang="fi-FI" dirty="0" smtClean="0"/>
          </a:p>
          <a:p>
            <a:pPr lvl="1"/>
            <a:r>
              <a:rPr lang="fi-FI" dirty="0" smtClean="0"/>
              <a:t>Best </a:t>
            </a:r>
            <a:r>
              <a:rPr lang="fi-FI" dirty="0" err="1"/>
              <a:t>practices</a:t>
            </a:r>
            <a:r>
              <a:rPr lang="fi-FI" dirty="0"/>
              <a:t> vs. </a:t>
            </a:r>
            <a:r>
              <a:rPr lang="fi-FI" dirty="0" err="1"/>
              <a:t>targets</a:t>
            </a:r>
            <a:r>
              <a:rPr lang="fi-FI" dirty="0"/>
              <a:t> for </a:t>
            </a:r>
            <a:r>
              <a:rPr lang="fi-FI" dirty="0" err="1" smtClean="0"/>
              <a:t>developing</a:t>
            </a:r>
            <a:r>
              <a:rPr lang="fi-FI" dirty="0" smtClean="0"/>
              <a:t>, </a:t>
            </a:r>
            <a:r>
              <a:rPr lang="fi-FI" dirty="0" err="1" smtClean="0"/>
              <a:t>needs</a:t>
            </a:r>
            <a:r>
              <a:rPr lang="fi-FI" dirty="0" smtClean="0"/>
              <a:t> for </a:t>
            </a:r>
            <a:r>
              <a:rPr lang="fi-FI" dirty="0" err="1" smtClean="0"/>
              <a:t>develop</a:t>
            </a:r>
            <a:r>
              <a:rPr lang="fi-FI" dirty="0" smtClean="0"/>
              <a:t>: in national and in </a:t>
            </a:r>
            <a:r>
              <a:rPr lang="fi-FI" dirty="0" err="1" smtClean="0"/>
              <a:t>Nordic</a:t>
            </a:r>
            <a:r>
              <a:rPr lang="fi-FI" dirty="0" smtClean="0"/>
              <a:t> &amp;</a:t>
            </a:r>
            <a:r>
              <a:rPr lang="fi-FI" dirty="0" err="1" smtClean="0"/>
              <a:t>Baltic</a:t>
            </a:r>
            <a:r>
              <a:rPr lang="fi-FI" dirty="0" smtClean="0"/>
              <a:t> </a:t>
            </a:r>
            <a:r>
              <a:rPr lang="fi-FI" dirty="0" err="1" smtClean="0"/>
              <a:t>level</a:t>
            </a:r>
            <a:endParaRPr lang="fi-FI" dirty="0" smtClean="0"/>
          </a:p>
          <a:p>
            <a:pPr lvl="1"/>
            <a:r>
              <a:rPr lang="fi-FI" dirty="0" err="1" smtClean="0"/>
              <a:t>practise</a:t>
            </a:r>
            <a:r>
              <a:rPr lang="fi-FI" dirty="0" smtClean="0"/>
              <a:t> </a:t>
            </a:r>
            <a:r>
              <a:rPr lang="fi-FI" dirty="0" err="1"/>
              <a:t>environments</a:t>
            </a:r>
            <a:r>
              <a:rPr lang="fi-FI" dirty="0"/>
              <a:t> </a:t>
            </a:r>
            <a:r>
              <a:rPr lang="fi-FI" dirty="0" smtClean="0"/>
              <a:t>: </a:t>
            </a:r>
            <a:r>
              <a:rPr lang="fi-FI" dirty="0" err="1" smtClean="0"/>
              <a:t>how</a:t>
            </a:r>
            <a:r>
              <a:rPr lang="fi-FI" dirty="0" smtClean="0"/>
              <a:t> the </a:t>
            </a:r>
            <a:r>
              <a:rPr lang="fi-FI" dirty="0" err="1" smtClean="0"/>
              <a:t>interdiciplinary</a:t>
            </a:r>
            <a:r>
              <a:rPr lang="fi-FI" dirty="0" smtClean="0"/>
              <a:t> in </a:t>
            </a:r>
            <a:r>
              <a:rPr lang="fi-FI" dirty="0" err="1" smtClean="0"/>
              <a:t>practise</a:t>
            </a:r>
            <a:r>
              <a:rPr lang="fi-FI" dirty="0"/>
              <a:t> </a:t>
            </a:r>
            <a:r>
              <a:rPr lang="fi-FI" dirty="0" err="1" smtClean="0"/>
              <a:t>will</a:t>
            </a:r>
            <a:r>
              <a:rPr lang="fi-FI" dirty="0" smtClean="0"/>
              <a:t> </a:t>
            </a:r>
            <a:r>
              <a:rPr lang="fi-FI" dirty="0" err="1" smtClean="0"/>
              <a:t>be</a:t>
            </a:r>
            <a:r>
              <a:rPr lang="fi-FI" dirty="0" smtClean="0"/>
              <a:t> </a:t>
            </a:r>
            <a:r>
              <a:rPr lang="fi-FI" dirty="0" err="1" smtClean="0"/>
              <a:t>concrete</a:t>
            </a:r>
            <a:endParaRPr lang="fi-FI" dirty="0" smtClean="0"/>
          </a:p>
          <a:p>
            <a:r>
              <a:rPr lang="fi-FI" dirty="0" smtClean="0"/>
              <a:t>Data </a:t>
            </a:r>
            <a:r>
              <a:rPr lang="fi-FI" dirty="0" err="1" smtClean="0"/>
              <a:t>analysis</a:t>
            </a:r>
            <a:endParaRPr lang="fi-FI" dirty="0" smtClean="0"/>
          </a:p>
          <a:p>
            <a:r>
              <a:rPr lang="fi-FI" dirty="0" smtClean="0"/>
              <a:t>Reporting </a:t>
            </a:r>
            <a:r>
              <a:rPr lang="fi-FI" dirty="0" err="1" smtClean="0"/>
              <a:t>results</a:t>
            </a:r>
            <a:endParaRPr lang="fi-FI" dirty="0" smtClean="0"/>
          </a:p>
          <a:p>
            <a:r>
              <a:rPr lang="fi-FI" dirty="0" smtClean="0"/>
              <a:t>Presentation of the </a:t>
            </a:r>
            <a:r>
              <a:rPr lang="fi-FI" dirty="0" err="1" smtClean="0"/>
              <a:t>results</a:t>
            </a:r>
            <a:r>
              <a:rPr lang="fi-FI" dirty="0" smtClean="0"/>
              <a:t>, </a:t>
            </a:r>
            <a:r>
              <a:rPr lang="fi-FI" dirty="0" err="1" smtClean="0"/>
              <a:t>reporting</a:t>
            </a:r>
            <a:endParaRPr lang="fi-FI" dirty="0" smtClean="0"/>
          </a:p>
          <a:p>
            <a:endParaRPr lang="en-GB" dirty="0"/>
          </a:p>
        </p:txBody>
      </p:sp>
    </p:spTree>
    <p:extLst>
      <p:ext uri="{BB962C8B-B14F-4D97-AF65-F5344CB8AC3E}">
        <p14:creationId xmlns:p14="http://schemas.microsoft.com/office/powerpoint/2010/main" val="3769088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Phase</a:t>
            </a:r>
            <a:r>
              <a:rPr lang="fi-FI" dirty="0" smtClean="0"/>
              <a:t> 3. </a:t>
            </a:r>
            <a:r>
              <a:rPr lang="fi-FI" dirty="0" err="1" smtClean="0"/>
              <a:t>Intensive</a:t>
            </a:r>
            <a:r>
              <a:rPr lang="fi-FI" dirty="0" smtClean="0"/>
              <a:t> </a:t>
            </a:r>
            <a:r>
              <a:rPr lang="fi-FI" dirty="0" err="1" smtClean="0"/>
              <a:t>course</a:t>
            </a:r>
            <a:endParaRPr lang="en-GB" dirty="0"/>
          </a:p>
        </p:txBody>
      </p:sp>
      <p:sp>
        <p:nvSpPr>
          <p:cNvPr id="3" name="Sisällön paikkamerkki 2"/>
          <p:cNvSpPr>
            <a:spLocks noGrp="1"/>
          </p:cNvSpPr>
          <p:nvPr>
            <p:ph sz="quarter" idx="1"/>
          </p:nvPr>
        </p:nvSpPr>
        <p:spPr/>
        <p:txBody>
          <a:bodyPr>
            <a:normAutofit fontScale="92500" lnSpcReduction="20000"/>
          </a:bodyPr>
          <a:lstStyle/>
          <a:p>
            <a:r>
              <a:rPr lang="en-GB" dirty="0" smtClean="0"/>
              <a:t>In </a:t>
            </a:r>
            <a:r>
              <a:rPr lang="en-GB" dirty="0"/>
              <a:t>the 3rd year of the network a joint workshop will be held </a:t>
            </a:r>
            <a:r>
              <a:rPr lang="en-GB" dirty="0" smtClean="0"/>
              <a:t>for career </a:t>
            </a:r>
            <a:r>
              <a:rPr lang="en-GB" dirty="0" err="1"/>
              <a:t>counselors</a:t>
            </a:r>
            <a:r>
              <a:rPr lang="en-GB" dirty="0"/>
              <a:t> and educator that take on students for on </a:t>
            </a:r>
            <a:r>
              <a:rPr lang="en-GB" dirty="0" smtClean="0"/>
              <a:t>the job </a:t>
            </a:r>
            <a:r>
              <a:rPr lang="en-GB" dirty="0"/>
              <a:t>training</a:t>
            </a:r>
            <a:r>
              <a:rPr lang="en-GB" dirty="0" smtClean="0"/>
              <a:t>.</a:t>
            </a:r>
          </a:p>
          <a:p>
            <a:r>
              <a:rPr lang="en-GB" dirty="0" smtClean="0"/>
              <a:t>Another </a:t>
            </a:r>
            <a:r>
              <a:rPr lang="en-GB" dirty="0"/>
              <a:t>major aim of the course is to discuss </a:t>
            </a:r>
            <a:r>
              <a:rPr lang="en-GB" dirty="0" smtClean="0"/>
              <a:t>how to </a:t>
            </a:r>
            <a:r>
              <a:rPr lang="en-GB" dirty="0"/>
              <a:t>create a joint learning community of practitioners, </a:t>
            </a:r>
            <a:r>
              <a:rPr lang="en-GB" dirty="0" smtClean="0"/>
              <a:t>students and </a:t>
            </a:r>
            <a:r>
              <a:rPr lang="en-GB" dirty="0"/>
              <a:t>HEI programs to increase professionalization and </a:t>
            </a:r>
            <a:r>
              <a:rPr lang="en-GB" dirty="0" smtClean="0"/>
              <a:t>improve services</a:t>
            </a:r>
            <a:r>
              <a:rPr lang="en-GB" dirty="0"/>
              <a:t>. Therefore this course will be held both for </a:t>
            </a:r>
            <a:r>
              <a:rPr lang="en-GB" dirty="0" smtClean="0"/>
              <a:t>practitioners who </a:t>
            </a:r>
            <a:r>
              <a:rPr lang="en-GB" dirty="0"/>
              <a:t>work in the field in the participating countries the </a:t>
            </a:r>
            <a:r>
              <a:rPr lang="en-GB" dirty="0" smtClean="0"/>
              <a:t>educators and </a:t>
            </a:r>
            <a:r>
              <a:rPr lang="en-GB" dirty="0"/>
              <a:t>students. </a:t>
            </a:r>
            <a:endParaRPr lang="en-GB" dirty="0" smtClean="0"/>
          </a:p>
          <a:p>
            <a:r>
              <a:rPr lang="en-GB" dirty="0" smtClean="0"/>
              <a:t>This </a:t>
            </a:r>
            <a:r>
              <a:rPr lang="en-GB" dirty="0"/>
              <a:t>project is an important part of the </a:t>
            </a:r>
            <a:r>
              <a:rPr lang="en-GB" dirty="0" smtClean="0"/>
              <a:t>quality assurance </a:t>
            </a:r>
            <a:r>
              <a:rPr lang="en-GB" dirty="0"/>
              <a:t>of the students education as career </a:t>
            </a:r>
            <a:r>
              <a:rPr lang="en-GB" dirty="0" err="1"/>
              <a:t>counselors</a:t>
            </a:r>
            <a:r>
              <a:rPr lang="en-GB" dirty="0"/>
              <a:t> </a:t>
            </a:r>
            <a:r>
              <a:rPr lang="en-GB" dirty="0" smtClean="0"/>
              <a:t>and the </a:t>
            </a:r>
            <a:r>
              <a:rPr lang="en-GB" dirty="0"/>
              <a:t>services. This projects also contributes to the </a:t>
            </a:r>
            <a:r>
              <a:rPr lang="en-GB" dirty="0" smtClean="0"/>
              <a:t>development of </a:t>
            </a:r>
            <a:r>
              <a:rPr lang="en-GB" dirty="0"/>
              <a:t>instructional methods with the focus on the creation of </a:t>
            </a:r>
            <a:r>
              <a:rPr lang="en-GB" dirty="0" smtClean="0"/>
              <a:t>three way </a:t>
            </a:r>
            <a:r>
              <a:rPr lang="en-GB" dirty="0"/>
              <a:t>learning communities of practitioners, students and </a:t>
            </a:r>
            <a:r>
              <a:rPr lang="en-GB" dirty="0" smtClean="0"/>
              <a:t>higher education </a:t>
            </a:r>
            <a:r>
              <a:rPr lang="en-GB" dirty="0"/>
              <a:t>faculty</a:t>
            </a:r>
            <a:r>
              <a:rPr lang="en-GB" dirty="0" smtClean="0"/>
              <a:t>.</a:t>
            </a:r>
            <a:endParaRPr lang="en-GB" dirty="0"/>
          </a:p>
        </p:txBody>
      </p:sp>
    </p:spTree>
    <p:extLst>
      <p:ext uri="{BB962C8B-B14F-4D97-AF65-F5344CB8AC3E}">
        <p14:creationId xmlns:p14="http://schemas.microsoft.com/office/powerpoint/2010/main" val="39033506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a:t>Intensive</a:t>
            </a:r>
            <a:r>
              <a:rPr lang="fi-FI" dirty="0"/>
              <a:t> </a:t>
            </a:r>
            <a:r>
              <a:rPr lang="fi-FI" dirty="0" err="1" smtClean="0"/>
              <a:t>course</a:t>
            </a:r>
            <a:r>
              <a:rPr lang="fi-FI" dirty="0" smtClean="0"/>
              <a:t>, How to </a:t>
            </a:r>
            <a:r>
              <a:rPr lang="fi-FI" dirty="0" err="1" smtClean="0"/>
              <a:t>make</a:t>
            </a:r>
            <a:r>
              <a:rPr lang="fi-FI" dirty="0" smtClean="0"/>
              <a:t> </a:t>
            </a:r>
            <a:r>
              <a:rPr lang="fi-FI" dirty="0" err="1" smtClean="0"/>
              <a:t>development</a:t>
            </a:r>
            <a:r>
              <a:rPr lang="fi-FI" dirty="0" smtClean="0"/>
              <a:t>?</a:t>
            </a:r>
            <a:endParaRPr lang="en-GB" dirty="0"/>
          </a:p>
        </p:txBody>
      </p:sp>
      <p:sp>
        <p:nvSpPr>
          <p:cNvPr id="3" name="Sisällön paikkamerkki 2"/>
          <p:cNvSpPr>
            <a:spLocks noGrp="1"/>
          </p:cNvSpPr>
          <p:nvPr>
            <p:ph sz="quarter" idx="1"/>
          </p:nvPr>
        </p:nvSpPr>
        <p:spPr/>
        <p:txBody>
          <a:bodyPr/>
          <a:lstStyle/>
          <a:p>
            <a:r>
              <a:rPr lang="fi-FI" dirty="0" err="1"/>
              <a:t>What</a:t>
            </a:r>
            <a:r>
              <a:rPr lang="fi-FI" dirty="0"/>
              <a:t> is the </a:t>
            </a:r>
            <a:r>
              <a:rPr lang="fi-FI" dirty="0" err="1"/>
              <a:t>focus</a:t>
            </a:r>
            <a:r>
              <a:rPr lang="fi-FI" dirty="0"/>
              <a:t> </a:t>
            </a:r>
            <a:r>
              <a:rPr lang="fi-FI" dirty="0" smtClean="0"/>
              <a:t>and </a:t>
            </a:r>
            <a:r>
              <a:rPr lang="fi-FI" dirty="0" err="1" smtClean="0"/>
              <a:t>target</a:t>
            </a:r>
            <a:r>
              <a:rPr lang="fi-FI" dirty="0" smtClean="0"/>
              <a:t> </a:t>
            </a:r>
            <a:r>
              <a:rPr lang="fi-FI" dirty="0" err="1" smtClean="0"/>
              <a:t>groups</a:t>
            </a:r>
            <a:r>
              <a:rPr lang="fi-FI" dirty="0" smtClean="0"/>
              <a:t> of </a:t>
            </a:r>
            <a:r>
              <a:rPr lang="fi-FI" dirty="0" err="1"/>
              <a:t>intensive</a:t>
            </a:r>
            <a:r>
              <a:rPr lang="fi-FI" dirty="0"/>
              <a:t> </a:t>
            </a:r>
            <a:r>
              <a:rPr lang="fi-FI" dirty="0" err="1"/>
              <a:t>course</a:t>
            </a:r>
            <a:r>
              <a:rPr lang="fi-FI" dirty="0"/>
              <a:t>? Planning new </a:t>
            </a:r>
            <a:r>
              <a:rPr lang="fi-FI" dirty="0" err="1"/>
              <a:t>interventions</a:t>
            </a:r>
            <a:r>
              <a:rPr lang="fi-FI" dirty="0"/>
              <a:t>? </a:t>
            </a:r>
          </a:p>
          <a:p>
            <a:r>
              <a:rPr lang="fi-FI" dirty="0"/>
              <a:t>International </a:t>
            </a:r>
            <a:r>
              <a:rPr lang="fi-FI" dirty="0" err="1"/>
              <a:t>or</a:t>
            </a:r>
            <a:r>
              <a:rPr lang="fi-FI" dirty="0"/>
              <a:t> national </a:t>
            </a:r>
            <a:r>
              <a:rPr lang="fi-FI" dirty="0" err="1"/>
              <a:t>intensive</a:t>
            </a:r>
            <a:r>
              <a:rPr lang="fi-FI" dirty="0"/>
              <a:t> </a:t>
            </a:r>
            <a:r>
              <a:rPr lang="fi-FI" dirty="0" err="1"/>
              <a:t>course</a:t>
            </a:r>
            <a:r>
              <a:rPr lang="fi-FI" dirty="0"/>
              <a:t>?</a:t>
            </a:r>
          </a:p>
          <a:p>
            <a:r>
              <a:rPr lang="fi-FI" dirty="0" err="1"/>
              <a:t>Meeting</a:t>
            </a:r>
            <a:r>
              <a:rPr lang="fi-FI" dirty="0"/>
              <a:t> </a:t>
            </a:r>
            <a:r>
              <a:rPr lang="fi-FI" dirty="0" err="1"/>
              <a:t>or</a:t>
            </a:r>
            <a:r>
              <a:rPr lang="fi-FI" dirty="0"/>
              <a:t> </a:t>
            </a:r>
            <a:r>
              <a:rPr lang="fi-FI" dirty="0" err="1"/>
              <a:t>online</a:t>
            </a:r>
            <a:r>
              <a:rPr lang="fi-FI" dirty="0"/>
              <a:t> </a:t>
            </a:r>
            <a:r>
              <a:rPr lang="fi-FI" dirty="0" err="1"/>
              <a:t>meeting</a:t>
            </a:r>
            <a:r>
              <a:rPr lang="fi-FI" dirty="0"/>
              <a:t>?</a:t>
            </a:r>
            <a:endParaRPr lang="en-GB" dirty="0"/>
          </a:p>
          <a:p>
            <a:r>
              <a:rPr lang="fi-FI" dirty="0" smtClean="0"/>
              <a:t>Call the </a:t>
            </a:r>
            <a:r>
              <a:rPr lang="fi-FI" dirty="0" err="1" smtClean="0"/>
              <a:t>representation</a:t>
            </a:r>
            <a:r>
              <a:rPr lang="fi-FI" dirty="0" smtClean="0"/>
              <a:t> of </a:t>
            </a:r>
            <a:r>
              <a:rPr lang="fi-FI" dirty="0" err="1" smtClean="0"/>
              <a:t>learning</a:t>
            </a:r>
            <a:r>
              <a:rPr lang="fi-FI" dirty="0" smtClean="0"/>
              <a:t> </a:t>
            </a:r>
            <a:r>
              <a:rPr lang="fi-FI" dirty="0" err="1" smtClean="0"/>
              <a:t>communitis</a:t>
            </a:r>
            <a:r>
              <a:rPr lang="fi-FI" dirty="0" smtClean="0"/>
              <a:t> (</a:t>
            </a:r>
            <a:r>
              <a:rPr lang="fi-FI" dirty="0" err="1" smtClean="0"/>
              <a:t>career</a:t>
            </a:r>
            <a:r>
              <a:rPr lang="fi-FI" dirty="0" smtClean="0"/>
              <a:t> </a:t>
            </a:r>
            <a:r>
              <a:rPr lang="fi-FI" dirty="0" err="1" smtClean="0"/>
              <a:t>counselors</a:t>
            </a:r>
            <a:r>
              <a:rPr lang="fi-FI" dirty="0" smtClean="0"/>
              <a:t>, </a:t>
            </a:r>
            <a:r>
              <a:rPr lang="fi-FI" dirty="0" err="1" smtClean="0"/>
              <a:t>educators</a:t>
            </a:r>
            <a:r>
              <a:rPr lang="fi-FI" dirty="0" smtClean="0"/>
              <a:t>, </a:t>
            </a:r>
            <a:r>
              <a:rPr lang="fi-FI" dirty="0" err="1" smtClean="0"/>
              <a:t>students</a:t>
            </a:r>
            <a:r>
              <a:rPr lang="fi-FI" dirty="0" smtClean="0"/>
              <a:t>, and labour </a:t>
            </a:r>
            <a:r>
              <a:rPr lang="fi-FI" dirty="0" err="1" smtClean="0"/>
              <a:t>market</a:t>
            </a:r>
            <a:r>
              <a:rPr lang="fi-FI" dirty="0" smtClean="0"/>
              <a:t>, </a:t>
            </a:r>
            <a:r>
              <a:rPr lang="fi-FI" dirty="0" err="1" smtClean="0"/>
              <a:t>working-life</a:t>
            </a:r>
            <a:r>
              <a:rPr lang="fi-FI" dirty="0" smtClean="0"/>
              <a:t>) in </a:t>
            </a:r>
            <a:r>
              <a:rPr lang="fi-FI" dirty="0" err="1" smtClean="0"/>
              <a:t>all</a:t>
            </a:r>
            <a:r>
              <a:rPr lang="fi-FI" dirty="0" smtClean="0"/>
              <a:t> DP2 </a:t>
            </a:r>
            <a:r>
              <a:rPr lang="fi-FI" dirty="0" err="1" smtClean="0"/>
              <a:t>participants</a:t>
            </a:r>
            <a:r>
              <a:rPr lang="fi-FI" dirty="0" smtClean="0"/>
              <a:t> </a:t>
            </a:r>
            <a:r>
              <a:rPr lang="fi-FI" dirty="0" err="1" smtClean="0"/>
              <a:t>countries</a:t>
            </a:r>
            <a:r>
              <a:rPr lang="fi-FI" dirty="0" smtClean="0"/>
              <a:t>??? for the </a:t>
            </a:r>
            <a:r>
              <a:rPr lang="fi-FI" dirty="0" err="1" smtClean="0"/>
              <a:t>third</a:t>
            </a:r>
            <a:r>
              <a:rPr lang="fi-FI" dirty="0" smtClean="0"/>
              <a:t> </a:t>
            </a:r>
            <a:r>
              <a:rPr lang="fi-FI" dirty="0" err="1" smtClean="0"/>
              <a:t>meeting</a:t>
            </a:r>
            <a:r>
              <a:rPr lang="fi-FI" dirty="0" smtClean="0"/>
              <a:t>.</a:t>
            </a:r>
          </a:p>
        </p:txBody>
      </p:sp>
    </p:spTree>
    <p:extLst>
      <p:ext uri="{BB962C8B-B14F-4D97-AF65-F5344CB8AC3E}">
        <p14:creationId xmlns:p14="http://schemas.microsoft.com/office/powerpoint/2010/main" val="27730155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Practical</a:t>
            </a:r>
            <a:r>
              <a:rPr lang="fi-FI" dirty="0" smtClean="0"/>
              <a:t> </a:t>
            </a:r>
            <a:r>
              <a:rPr lang="fi-FI" dirty="0" err="1" smtClean="0"/>
              <a:t>issues</a:t>
            </a:r>
            <a:r>
              <a:rPr lang="fi-FI" dirty="0" smtClean="0"/>
              <a:t/>
            </a:r>
            <a:br>
              <a:rPr lang="fi-FI" dirty="0" smtClean="0"/>
            </a:br>
            <a:endParaRPr lang="en-GB" dirty="0"/>
          </a:p>
        </p:txBody>
      </p:sp>
      <p:sp>
        <p:nvSpPr>
          <p:cNvPr id="3" name="Sisällön paikkamerkki 2"/>
          <p:cNvSpPr>
            <a:spLocks noGrp="1"/>
          </p:cNvSpPr>
          <p:nvPr>
            <p:ph sz="quarter" idx="1"/>
          </p:nvPr>
        </p:nvSpPr>
        <p:spPr/>
        <p:txBody>
          <a:bodyPr/>
          <a:lstStyle/>
          <a:p>
            <a:r>
              <a:rPr lang="fi-FI" dirty="0" err="1" smtClean="0"/>
              <a:t>When</a:t>
            </a:r>
            <a:r>
              <a:rPr lang="fi-FI" dirty="0" smtClean="0"/>
              <a:t> </a:t>
            </a:r>
            <a:r>
              <a:rPr lang="fi-FI" dirty="0" err="1" smtClean="0"/>
              <a:t>we</a:t>
            </a:r>
            <a:r>
              <a:rPr lang="fi-FI" dirty="0" smtClean="0"/>
              <a:t> </a:t>
            </a:r>
            <a:r>
              <a:rPr lang="fi-FI" dirty="0" err="1" smtClean="0"/>
              <a:t>have</a:t>
            </a:r>
            <a:r>
              <a:rPr lang="fi-FI" dirty="0" smtClean="0"/>
              <a:t> </a:t>
            </a:r>
            <a:r>
              <a:rPr lang="fi-FI" dirty="0" err="1" smtClean="0"/>
              <a:t>next</a:t>
            </a:r>
            <a:r>
              <a:rPr lang="fi-FI" dirty="0" smtClean="0"/>
              <a:t> </a:t>
            </a:r>
            <a:r>
              <a:rPr lang="fi-FI" dirty="0" err="1" smtClean="0"/>
              <a:t>meeting</a:t>
            </a:r>
            <a:r>
              <a:rPr lang="fi-FI" dirty="0" smtClean="0"/>
              <a:t> in Malmö? 23.-25.10.2013</a:t>
            </a:r>
          </a:p>
          <a:p>
            <a:r>
              <a:rPr lang="fi-FI" dirty="0" err="1" smtClean="0"/>
              <a:t>Do</a:t>
            </a:r>
            <a:r>
              <a:rPr lang="fi-FI" dirty="0" smtClean="0"/>
              <a:t> </a:t>
            </a:r>
            <a:r>
              <a:rPr lang="fi-FI" dirty="0" err="1" smtClean="0"/>
              <a:t>we</a:t>
            </a:r>
            <a:r>
              <a:rPr lang="fi-FI" dirty="0" smtClean="0"/>
              <a:t> </a:t>
            </a:r>
            <a:r>
              <a:rPr lang="fi-FI" dirty="0" err="1" smtClean="0"/>
              <a:t>have</a:t>
            </a:r>
            <a:r>
              <a:rPr lang="fi-FI" dirty="0" smtClean="0"/>
              <a:t> </a:t>
            </a:r>
            <a:r>
              <a:rPr lang="fi-FI" dirty="0" err="1" smtClean="0"/>
              <a:t>other</a:t>
            </a:r>
            <a:r>
              <a:rPr lang="fi-FI" dirty="0" smtClean="0"/>
              <a:t> </a:t>
            </a:r>
            <a:r>
              <a:rPr lang="fi-FI" dirty="0" err="1" smtClean="0"/>
              <a:t>meetings</a:t>
            </a:r>
            <a:r>
              <a:rPr lang="fi-FI" dirty="0" smtClean="0"/>
              <a:t>? In </a:t>
            </a:r>
            <a:r>
              <a:rPr lang="fi-FI" dirty="0" err="1" smtClean="0"/>
              <a:t>fall</a:t>
            </a:r>
            <a:r>
              <a:rPr lang="fi-FI" dirty="0" smtClean="0"/>
              <a:t> 2014 </a:t>
            </a:r>
            <a:r>
              <a:rPr lang="fi-FI" dirty="0" err="1" smtClean="0"/>
              <a:t>Denmark</a:t>
            </a:r>
            <a:endParaRPr lang="fi-FI" dirty="0" smtClean="0"/>
          </a:p>
          <a:p>
            <a:pPr marL="274320" lvl="1">
              <a:spcBef>
                <a:spcPts val="600"/>
              </a:spcBef>
              <a:buSzPct val="70000"/>
              <a:buFont typeface="Wingdings"/>
              <a:buChar char=""/>
            </a:pPr>
            <a:r>
              <a:rPr lang="fi-FI" smtClean="0"/>
              <a:t>Web-meetings</a:t>
            </a:r>
            <a:r>
              <a:rPr lang="fi-FI" dirty="0" smtClean="0"/>
              <a:t>?</a:t>
            </a:r>
            <a:endParaRPr lang="fi-FI" dirty="0"/>
          </a:p>
          <a:p>
            <a:r>
              <a:rPr lang="fi-FI" dirty="0" err="1" smtClean="0"/>
              <a:t>What</a:t>
            </a:r>
            <a:r>
              <a:rPr lang="fi-FI" dirty="0" smtClean="0"/>
              <a:t> </a:t>
            </a:r>
            <a:r>
              <a:rPr lang="fi-FI" dirty="0" err="1" smtClean="0"/>
              <a:t>would</a:t>
            </a:r>
            <a:r>
              <a:rPr lang="fi-FI" dirty="0" smtClean="0"/>
              <a:t> </a:t>
            </a:r>
            <a:r>
              <a:rPr lang="fi-FI" dirty="0" err="1" smtClean="0"/>
              <a:t>be</a:t>
            </a:r>
            <a:r>
              <a:rPr lang="fi-FI" dirty="0" smtClean="0"/>
              <a:t> division of </a:t>
            </a:r>
            <a:r>
              <a:rPr lang="fi-FI" dirty="0" err="1" smtClean="0"/>
              <a:t>work</a:t>
            </a:r>
            <a:r>
              <a:rPr lang="fi-FI" dirty="0" smtClean="0"/>
              <a:t>?</a:t>
            </a:r>
          </a:p>
          <a:p>
            <a:pPr lvl="1"/>
            <a:r>
              <a:rPr lang="fi-FI" dirty="0" smtClean="0"/>
              <a:t>Evaluation</a:t>
            </a:r>
          </a:p>
          <a:p>
            <a:pPr marL="365760" lvl="1" indent="0">
              <a:buNone/>
            </a:pPr>
            <a:endParaRPr lang="fi-FI" dirty="0" smtClean="0"/>
          </a:p>
          <a:p>
            <a:pPr marL="0" indent="0">
              <a:buNone/>
            </a:pPr>
            <a:endParaRPr lang="en-GB" dirty="0"/>
          </a:p>
        </p:txBody>
      </p:sp>
    </p:spTree>
    <p:extLst>
      <p:ext uri="{BB962C8B-B14F-4D97-AF65-F5344CB8AC3E}">
        <p14:creationId xmlns:p14="http://schemas.microsoft.com/office/powerpoint/2010/main" val="27705556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rkkeri">
  <a:themeElements>
    <a:clrScheme name="Erkkeri">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Erkkeri">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rkkeri">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176</TotalTime>
  <Words>604</Words>
  <Application>Microsoft Office PowerPoint</Application>
  <PresentationFormat>Näytössä katseltava diaesitys (4:3)</PresentationFormat>
  <Paragraphs>46</Paragraphs>
  <Slides>9</Slides>
  <Notes>0</Notes>
  <HiddenSlides>0</HiddenSlides>
  <MMClips>0</MMClips>
  <ScaleCrop>false</ScaleCrop>
  <HeadingPairs>
    <vt:vector size="4" baseType="variant">
      <vt:variant>
        <vt:lpstr>Teema</vt:lpstr>
      </vt:variant>
      <vt:variant>
        <vt:i4>1</vt:i4>
      </vt:variant>
      <vt:variant>
        <vt:lpstr>Dian otsikot</vt:lpstr>
      </vt:variant>
      <vt:variant>
        <vt:i4>9</vt:i4>
      </vt:variant>
    </vt:vector>
  </HeadingPairs>
  <TitlesOfParts>
    <vt:vector size="10" baseType="lpstr">
      <vt:lpstr>Erkkeri</vt:lpstr>
      <vt:lpstr>Nordplus VALA</vt:lpstr>
      <vt:lpstr>Today </vt:lpstr>
      <vt:lpstr>Defination</vt:lpstr>
      <vt:lpstr>1. phase: Description</vt:lpstr>
      <vt:lpstr>Phase 2. Evaluation /assessment  (contain in practise – what we are doing? What we need to develop?) </vt:lpstr>
      <vt:lpstr>Evaluation / assessment </vt:lpstr>
      <vt:lpstr>Phase 3. Intensive course</vt:lpstr>
      <vt:lpstr>Intensive course, How to make development?</vt:lpstr>
      <vt:lpstr>Practical issues </vt:lpstr>
    </vt:vector>
  </TitlesOfParts>
  <Company>JAMK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Nordplus VALA</dc:title>
  <dc:creator>jamkad</dc:creator>
  <cp:lastModifiedBy>jamkad</cp:lastModifiedBy>
  <cp:revision>13</cp:revision>
  <dcterms:created xsi:type="dcterms:W3CDTF">2012-11-01T20:47:29Z</dcterms:created>
  <dcterms:modified xsi:type="dcterms:W3CDTF">2012-11-02T16:01:13Z</dcterms:modified>
</cp:coreProperties>
</file>