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987E42-0F99-A78F-BD76-EEFFA0E0D75D}" v="1" dt="2024-03-19T07:29:08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9829800" cy="2387600"/>
          </a:xfrm>
        </p:spPr>
        <p:txBody>
          <a:bodyPr anchor="b">
            <a:normAutofit/>
          </a:bodyPr>
          <a:lstStyle>
            <a:lvl1pPr algn="l"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9829800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9549D6DC-E1CB-4874-BF52-C3407230D20E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01D81-C4B9-4A87-89A7-22E29E6C9200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31520"/>
            <a:ext cx="2628900" cy="53780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31520"/>
            <a:ext cx="7734300" cy="53780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7718-69F7-427E-95A3-C1246AF46913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452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3E51-B7F7-4C24-B8E3-5471755DC0E0}" type="datetime1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0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A59F-D956-4598-A3C1-AE72A5387751}" type="datetime1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56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95847"/>
            <a:ext cx="5181600" cy="3981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BBD69-7BD3-4731-8064-242619E92CBE}" type="datetime1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7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49131"/>
            <a:ext cx="5157787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10625"/>
            <a:ext cx="5157787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49131"/>
            <a:ext cx="5183188" cy="693696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625"/>
            <a:ext cx="5183188" cy="31005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77D9-239F-488B-9358-023C46BC7084}" type="datetime1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10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52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61C24-7140-4FDE-92F3-654C6E2D3C1C}" type="datetime1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9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D6ACF-ECB9-4B5F-A429-08B8AC75E8EF}" type="datetime1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22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6326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31521"/>
            <a:ext cx="6172200" cy="512953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B429B-EE2A-486A-BDB9-0C848B4FAFDD}" type="datetime1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6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2341564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7257"/>
            <a:ext cx="6172200" cy="517379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FE4A-CB8D-40AB-BFFC-AAF37EA071CB}" type="datetime1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BAE12-D270-459D-897B-6833652BB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56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93296F-4C3A-4530-98F5-F83646ACE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9" y="0"/>
            <a:ext cx="12192000" cy="6857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14D2BD-3C47-433D-81FE-DC6C39595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2" y="-1"/>
            <a:ext cx="12192000" cy="6857996"/>
            <a:chOff x="572" y="-1"/>
            <a:chExt cx="12192000" cy="685799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3DD55E4-EA4F-4874-8B5B-6E0EAF4BBFC4}"/>
                </a:ext>
              </a:extLst>
            </p:cNvPr>
            <p:cNvCxnSpPr>
              <a:cxnSpLocks/>
            </p:cNvCxnSpPr>
            <p:nvPr/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950BAF-7673-4138-AEA2-DE7D368CC357}"/>
                </a:ext>
              </a:extLst>
            </p:cNvPr>
            <p:cNvCxnSpPr>
              <a:cxnSpLocks/>
            </p:cNvCxnSpPr>
            <p:nvPr/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BE3E2B5-EA1C-415A-941A-843C7EA148E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7FA3A6-E398-4576-B6B8-3328028D84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Graphic 33">
              <a:extLst>
                <a:ext uri="{FF2B5EF4-FFF2-40B4-BE49-F238E27FC236}">
                  <a16:creationId xmlns:a16="http://schemas.microsoft.com/office/drawing/2014/main" id="{EFB597D7-65E0-476A-B9EB-3AA6ED33884C}"/>
                </a:ext>
              </a:extLst>
            </p:cNvPr>
            <p:cNvSpPr/>
            <p:nvPr/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33">
              <a:extLst>
                <a:ext uri="{FF2B5EF4-FFF2-40B4-BE49-F238E27FC236}">
                  <a16:creationId xmlns:a16="http://schemas.microsoft.com/office/drawing/2014/main" id="{11AA060A-BE0E-4687-8F9E-0E2955D9796D}"/>
                </a:ext>
              </a:extLst>
            </p:cNvPr>
            <p:cNvSpPr/>
            <p:nvPr/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89408"/>
            <a:ext cx="10515600" cy="3821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0517C94-3B1E-4991-BED3-41F8B0158A00}" type="datetime1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3467" y="3246434"/>
            <a:ext cx="62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73BAE12-D270-459D-897B-6833652BB1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397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8827F1-3359-44F6-9009-43AE2B17F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AFAD67-5350-4773-886F-D6DD7E66D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A9DF7F-0432-7202-9556-EAC833AFAC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9977" r="6" b="6"/>
          <a:stretch/>
        </p:blipFill>
        <p:spPr>
          <a:xfrm>
            <a:off x="815360" y="-739130"/>
            <a:ext cx="12188932" cy="6857990"/>
          </a:xfrm>
          <a:prstGeom prst="rect">
            <a:avLst/>
          </a:prstGeom>
          <a:ln w="12700">
            <a:noFill/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54AC0FE-C43D-49AC-9730-284354DEC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8366" y="87"/>
            <a:ext cx="10933011" cy="6864297"/>
            <a:chOff x="628366" y="87"/>
            <a:chExt cx="10933011" cy="686429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46F6FE9-8F24-4E96-8FA6-DABE61A20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1282750" y="3429044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0C5E755-8FD9-4EBF-978B-015F9339F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6688336" y="3429043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C7F63B7-3E85-42EC-8447-F6699247E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28366" y="3413532"/>
              <a:ext cx="2585819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Graphic 11">
              <a:extLst>
                <a:ext uri="{FF2B5EF4-FFF2-40B4-BE49-F238E27FC236}">
                  <a16:creationId xmlns:a16="http://schemas.microsoft.com/office/drawing/2014/main" id="{AFDFA9EA-AAC0-416F-A0E9-ACD410E9D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2063" y="702002"/>
              <a:ext cx="5759819" cy="6155995"/>
            </a:xfrm>
            <a:custGeom>
              <a:avLst/>
              <a:gdLst>
                <a:gd name="connsiteX0" fmla="*/ 0 w 4320540"/>
                <a:gd name="connsiteY0" fmla="*/ 4617720 h 4617719"/>
                <a:gd name="connsiteX1" fmla="*/ 0 w 4320540"/>
                <a:gd name="connsiteY1" fmla="*/ 4268439 h 4617719"/>
                <a:gd name="connsiteX2" fmla="*/ 0 w 4320540"/>
                <a:gd name="connsiteY2" fmla="*/ 2052352 h 4617719"/>
                <a:gd name="connsiteX3" fmla="*/ 2160270 w 4320540"/>
                <a:gd name="connsiteY3" fmla="*/ 0 h 4617719"/>
                <a:gd name="connsiteX4" fmla="*/ 2160270 w 4320540"/>
                <a:gd name="connsiteY4" fmla="*/ 0 h 4617719"/>
                <a:gd name="connsiteX5" fmla="*/ 4320540 w 4320540"/>
                <a:gd name="connsiteY5" fmla="*/ 2052352 h 4617719"/>
                <a:gd name="connsiteX6" fmla="*/ 4320540 w 4320540"/>
                <a:gd name="connsiteY6" fmla="*/ 2782443 h 4617719"/>
                <a:gd name="connsiteX7" fmla="*/ 4320540 w 4320540"/>
                <a:gd name="connsiteY7" fmla="*/ 4617720 h 461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20540" h="4617719">
                  <a:moveTo>
                    <a:pt x="0" y="4617720"/>
                  </a:moveTo>
                  <a:lnTo>
                    <a:pt x="0" y="4268439"/>
                  </a:lnTo>
                  <a:lnTo>
                    <a:pt x="0" y="2052352"/>
                  </a:lnTo>
                  <a:cubicBezTo>
                    <a:pt x="0" y="918877"/>
                    <a:pt x="967169" y="0"/>
                    <a:pt x="2160270" y="0"/>
                  </a:cubicBezTo>
                  <a:lnTo>
                    <a:pt x="2160270" y="0"/>
                  </a:lnTo>
                  <a:cubicBezTo>
                    <a:pt x="3353372" y="0"/>
                    <a:pt x="4320540" y="918877"/>
                    <a:pt x="4320540" y="2052352"/>
                  </a:cubicBezTo>
                  <a:lnTo>
                    <a:pt x="4320540" y="2782443"/>
                  </a:lnTo>
                  <a:lnTo>
                    <a:pt x="4320540" y="4617720"/>
                  </a:ln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4EF7E7E-9948-4D78-BE70-F624A62D8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74010" y="3413529"/>
              <a:ext cx="2587367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975AAAB-9AEC-496F-94E4-CE5330CB4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2421" y="3431507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B5BF383-42C5-4FE4-894A-17B84AF22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6164" y="3435428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471863" y="3429000"/>
            <a:ext cx="5248275" cy="2387600"/>
          </a:xfrm>
        </p:spPr>
        <p:txBody>
          <a:bodyPr anchor="t">
            <a:normAutofit/>
          </a:bodyPr>
          <a:lstStyle/>
          <a:p>
            <a:pPr algn="ctr"/>
            <a:r>
              <a:rPr lang="fi-FI">
                <a:solidFill>
                  <a:srgbClr val="FFFFFF"/>
                </a:solidFill>
                <a:cs typeface="Calibri Light"/>
              </a:rPr>
              <a:t>Nykykirjallisuus</a:t>
            </a: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471863" y="1932808"/>
            <a:ext cx="5248275" cy="13216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i-FI">
                <a:solidFill>
                  <a:srgbClr val="FFFFFF"/>
                </a:solidFill>
                <a:cs typeface="Calibri"/>
              </a:rPr>
              <a:t>2000-</a:t>
            </a:r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242C77-898F-56EC-E663-72422D18E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s. 225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E99AAD-1387-8FE9-BFDA-5FFDBD406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Lue Antti Holman tekstikatkelma teoksesta Kaikki elämästä(</a:t>
            </a:r>
            <a:r>
              <a:rPr lang="fi-FI" dirty="0" err="1"/>
              <a:t>ni</a:t>
            </a:r>
            <a:r>
              <a:rPr lang="fi-FI" dirty="0"/>
              <a:t>)</a:t>
            </a:r>
          </a:p>
          <a:p>
            <a:r>
              <a:rPr lang="fi-FI" dirty="0"/>
              <a:t>Mistä asioista voi päätellä, että teksti on autofiktiota?</a:t>
            </a:r>
          </a:p>
        </p:txBody>
      </p:sp>
    </p:spTree>
    <p:extLst>
      <p:ext uri="{BB962C8B-B14F-4D97-AF65-F5344CB8AC3E}">
        <p14:creationId xmlns:p14="http://schemas.microsoft.com/office/powerpoint/2010/main" val="2285301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E6FDE22-1F54-452D-A9BA-1BE9FDB5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"/>
            <a:ext cx="12192001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4727BA-2777-4823-88E1-1B4B61968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B0E0E5-A956-4B80-A317-E670B96C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7346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AF79A-9C3E-6E51-5079-5546748145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141" r="37497" b="37497"/>
          <a:stretch/>
        </p:blipFill>
        <p:spPr>
          <a:xfrm>
            <a:off x="20" y="-1"/>
            <a:ext cx="12191980" cy="6873463"/>
          </a:xfrm>
          <a:prstGeom prst="rect">
            <a:avLst/>
          </a:prstGeom>
          <a:ln w="12700"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8142369-1172-4897-98AF-7E16842C4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"/>
            <a:ext cx="12192000" cy="6857996"/>
            <a:chOff x="572" y="-1"/>
            <a:chExt cx="12192000" cy="685799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B4EC643-469D-49F7-B2C7-FA3DA6FFAC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7" y="6276706"/>
              <a:ext cx="12189811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3C04565-7FC8-416F-9C08-F430D337F8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72" y="580876"/>
              <a:ext cx="12192000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2BD8DCF-6634-460D-AA2E-1357451FBA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8134324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EAC9175-245B-4886-A4F2-EEA53C13F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0">
              <a:off x="-2794261" y="3428956"/>
              <a:ext cx="6857912" cy="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Graphic 33">
              <a:extLst>
                <a:ext uri="{FF2B5EF4-FFF2-40B4-BE49-F238E27FC236}">
                  <a16:creationId xmlns:a16="http://schemas.microsoft.com/office/drawing/2014/main" id="{BC567658-11B8-4D35-89AE-B735346691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77016" y="-1"/>
              <a:ext cx="3637968" cy="580875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" name="Graphic 33">
              <a:extLst>
                <a:ext uri="{FF2B5EF4-FFF2-40B4-BE49-F238E27FC236}">
                  <a16:creationId xmlns:a16="http://schemas.microsoft.com/office/drawing/2014/main" id="{B2AAA79A-1602-4193-8170-9C436D9CE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305089" y="6276705"/>
              <a:ext cx="3581824" cy="581290"/>
            </a:xfrm>
            <a:custGeom>
              <a:avLst/>
              <a:gdLst>
                <a:gd name="connsiteX0" fmla="*/ 0 w 2679858"/>
                <a:gd name="connsiteY0" fmla="*/ 4953 h 434911"/>
                <a:gd name="connsiteX1" fmla="*/ 1336548 w 2679858"/>
                <a:gd name="connsiteY1" fmla="*/ 434912 h 434911"/>
                <a:gd name="connsiteX2" fmla="*/ 2679859 w 2679858"/>
                <a:gd name="connsiteY2" fmla="*/ 0 h 43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9858" h="434911">
                  <a:moveTo>
                    <a:pt x="0" y="4953"/>
                  </a:moveTo>
                  <a:cubicBezTo>
                    <a:pt x="370427" y="274606"/>
                    <a:pt x="833723" y="434912"/>
                    <a:pt x="1336548" y="434912"/>
                  </a:cubicBezTo>
                  <a:cubicBezTo>
                    <a:pt x="1842326" y="434912"/>
                    <a:pt x="2308289" y="272701"/>
                    <a:pt x="2679859" y="0"/>
                  </a:cubicBezTo>
                </a:path>
              </a:pathLst>
            </a:custGeom>
            <a:noFill/>
            <a:ln w="12700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343F265B-7A27-9896-9257-CD0246AA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76303"/>
            <a:ext cx="8817102" cy="983619"/>
          </a:xfrm>
        </p:spPr>
        <p:txBody>
          <a:bodyPr anchor="b"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Nykykirjallisuus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61B9C3-0E05-C67F-3816-CCD94A0CB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350667"/>
            <a:ext cx="8817102" cy="36738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Vaikea määritellä, liian lähellä</a:t>
            </a:r>
          </a:p>
          <a:p>
            <a:r>
              <a:rPr lang="fi-FI" dirty="0">
                <a:solidFill>
                  <a:srgbClr val="FFFFFF"/>
                </a:solidFill>
              </a:rPr>
              <a:t>Moniäänistä --&gt; kerrotaan vähemmistöjen äänillä (maahanmuuttajat, sukupuolivähemmistöt, syrjäytyneet...)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solidFill>
                  <a:srgbClr val="FFFFFF"/>
                </a:solidFill>
              </a:rPr>
              <a:t>Esim. </a:t>
            </a:r>
            <a:r>
              <a:rPr lang="fi-FI" dirty="0" err="1">
                <a:solidFill>
                  <a:srgbClr val="FFFFFF"/>
                </a:solidFill>
                <a:ea typeface="+mn-lt"/>
                <a:cs typeface="+mn-lt"/>
              </a:rPr>
              <a:t>Pajtim</a:t>
            </a:r>
            <a:r>
              <a:rPr lang="fi-FI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i-FI" dirty="0" err="1">
                <a:solidFill>
                  <a:srgbClr val="FFFFFF"/>
                </a:solidFill>
                <a:ea typeface="+mn-lt"/>
                <a:cs typeface="+mn-lt"/>
              </a:rPr>
              <a:t>Statovci</a:t>
            </a:r>
            <a:r>
              <a:rPr lang="fi-FI" dirty="0">
                <a:solidFill>
                  <a:srgbClr val="FFFFFF"/>
                </a:solidFill>
                <a:ea typeface="+mn-lt"/>
                <a:cs typeface="+mn-lt"/>
              </a:rPr>
              <a:t>: Kissani Jugoslavia</a:t>
            </a:r>
            <a:endParaRPr lang="fi-FI" dirty="0">
              <a:solidFill>
                <a:srgbClr val="FFFFFF"/>
              </a:solidFill>
            </a:endParaRPr>
          </a:p>
          <a:p>
            <a:r>
              <a:rPr lang="fi-FI" dirty="0">
                <a:solidFill>
                  <a:srgbClr val="FFFFFF"/>
                </a:solidFill>
              </a:rPr>
              <a:t>Autofiktio: puoliksi kirjailijan omaelämäkerrallista, mutta tosi paljon väritettyä ja keksittyä sisältöä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91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87F3AD-DCF9-5438-A94D-E4FCEDE3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Ryhmissä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14DB1F-8D9E-CDB2-6C18-A17EF0935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s. 226 t. 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7154307"/>
      </p:ext>
    </p:extLst>
  </p:cSld>
  <p:clrMapOvr>
    <a:masterClrMapping/>
  </p:clrMapOvr>
</p:sld>
</file>

<file path=ppt/theme/theme1.xml><?xml version="1.0" encoding="utf-8"?>
<a:theme xmlns:a="http://schemas.openxmlformats.org/drawingml/2006/main" name="ArchVTI">
  <a:themeElements>
    <a:clrScheme name="AnalogousFromLightSeedLeftStep">
      <a:dk1>
        <a:srgbClr val="000000"/>
      </a:dk1>
      <a:lt1>
        <a:srgbClr val="FFFFFF"/>
      </a:lt1>
      <a:dk2>
        <a:srgbClr val="413224"/>
      </a:dk2>
      <a:lt2>
        <a:srgbClr val="E8E5E2"/>
      </a:lt2>
      <a:accent1>
        <a:srgbClr val="66A6EC"/>
      </a:accent1>
      <a:accent2>
        <a:srgbClr val="2FB0C0"/>
      </a:accent2>
      <a:accent3>
        <a:srgbClr val="37B68F"/>
      </a:accent3>
      <a:accent4>
        <a:srgbClr val="32BA58"/>
      </a:accent4>
      <a:accent5>
        <a:srgbClr val="46B833"/>
      </a:accent5>
      <a:accent6>
        <a:srgbClr val="7DB13C"/>
      </a:accent6>
      <a:hlink>
        <a:srgbClr val="9B7E5E"/>
      </a:hlink>
      <a:folHlink>
        <a:srgbClr val="7F7F7F"/>
      </a:folHlink>
    </a:clrScheme>
    <a:fontScheme name="Custom 16">
      <a:majorFont>
        <a:latin typeface="Footlight MT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VTI" id="{23FE938F-4DF0-4C94-8546-C2AC6D26660D}" vid="{62E62DA1-385F-4EE3-8841-58A87FAE20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ArchVTI</vt:lpstr>
      <vt:lpstr>Nykykirjallisuus</vt:lpstr>
      <vt:lpstr>s. 225</vt:lpstr>
      <vt:lpstr>Nykykirjallisuus</vt:lpstr>
      <vt:lpstr>Ryhmissä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59</cp:revision>
  <dcterms:created xsi:type="dcterms:W3CDTF">2024-03-12T07:28:58Z</dcterms:created>
  <dcterms:modified xsi:type="dcterms:W3CDTF">2024-03-21T13:01:23Z</dcterms:modified>
</cp:coreProperties>
</file>