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8" r:id="rId3"/>
    <p:sldId id="259" r:id="rId4"/>
    <p:sldId id="265" r:id="rId5"/>
    <p:sldId id="264" r:id="rId6"/>
    <p:sldId id="260" r:id="rId7"/>
    <p:sldId id="262" r:id="rId8"/>
    <p:sldId id="261" r:id="rId9"/>
    <p:sldId id="263" r:id="rId10"/>
  </p:sldIdLst>
  <p:sldSz cx="12192000" cy="6858000"/>
  <p:notesSz cx="6858000" cy="9144000"/>
  <p:defaultTextStyle>
    <a:defPPr rtl="0"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FA68A1-391A-691E-E7B1-0A3E69264BA7}" v="1161" dt="2024-09-03T11:42:06.4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3" autoAdjust="0"/>
    <p:restoredTop sz="96623" autoAdjust="0"/>
  </p:normalViewPr>
  <p:slideViewPr>
    <p:cSldViewPr snapToGrid="0">
      <p:cViewPr varScale="1">
        <p:scale>
          <a:sx n="60" d="100"/>
          <a:sy n="60" d="100"/>
        </p:scale>
        <p:origin x="6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0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llönen Sallamaari" userId="91a92d71-a51c-476b-a84b-c371f0841f27" providerId="ADAL" clId="{7176E3D4-F573-49AD-BA3F-2EFC9990BF48}"/>
    <pc:docChg chg="modSld">
      <pc:chgData name="Kyllönen Sallamaari" userId="91a92d71-a51c-476b-a84b-c371f0841f27" providerId="ADAL" clId="{7176E3D4-F573-49AD-BA3F-2EFC9990BF48}" dt="2024-09-03T13:46:44.752" v="4" actId="20577"/>
      <pc:docMkLst>
        <pc:docMk/>
      </pc:docMkLst>
      <pc:sldChg chg="modSp mod">
        <pc:chgData name="Kyllönen Sallamaari" userId="91a92d71-a51c-476b-a84b-c371f0841f27" providerId="ADAL" clId="{7176E3D4-F573-49AD-BA3F-2EFC9990BF48}" dt="2024-09-03T13:46:44.752" v="4" actId="20577"/>
        <pc:sldMkLst>
          <pc:docMk/>
          <pc:sldMk cId="3309278535" sldId="257"/>
        </pc:sldMkLst>
        <pc:spChg chg="mod">
          <ac:chgData name="Kyllönen Sallamaari" userId="91a92d71-a51c-476b-a84b-c371f0841f27" providerId="ADAL" clId="{7176E3D4-F573-49AD-BA3F-2EFC9990BF48}" dt="2024-09-03T13:46:44.752" v="4" actId="20577"/>
          <ac:spMkLst>
            <pc:docMk/>
            <pc:sldMk cId="3309278535" sldId="257"/>
            <ac:spMk id="3" creationId="{0901B1C3-86BF-B133-4C52-E0A947417A9A}"/>
          </ac:spMkLst>
        </pc:spChg>
      </pc:sldChg>
      <pc:sldChg chg="modSp mod">
        <pc:chgData name="Kyllönen Sallamaari" userId="91a92d71-a51c-476b-a84b-c371f0841f27" providerId="ADAL" clId="{7176E3D4-F573-49AD-BA3F-2EFC9990BF48}" dt="2024-09-03T13:45:51.573" v="2" actId="20577"/>
        <pc:sldMkLst>
          <pc:docMk/>
          <pc:sldMk cId="1417636217" sldId="258"/>
        </pc:sldMkLst>
        <pc:spChg chg="mod">
          <ac:chgData name="Kyllönen Sallamaari" userId="91a92d71-a51c-476b-a84b-c371f0841f27" providerId="ADAL" clId="{7176E3D4-F573-49AD-BA3F-2EFC9990BF48}" dt="2024-09-03T13:45:51.573" v="2" actId="20577"/>
          <ac:spMkLst>
            <pc:docMk/>
            <pc:sldMk cId="1417636217" sldId="258"/>
            <ac:spMk id="2" creationId="{5A128196-72A7-3248-EA79-BEFE439DBC60}"/>
          </ac:spMkLst>
        </pc:spChg>
      </pc:sldChg>
      <pc:sldChg chg="modSp mod">
        <pc:chgData name="Kyllönen Sallamaari" userId="91a92d71-a51c-476b-a84b-c371f0841f27" providerId="ADAL" clId="{7176E3D4-F573-49AD-BA3F-2EFC9990BF48}" dt="2024-09-03T13:45:42.772" v="1" actId="20577"/>
        <pc:sldMkLst>
          <pc:docMk/>
          <pc:sldMk cId="472840487" sldId="263"/>
        </pc:sldMkLst>
        <pc:spChg chg="mod">
          <ac:chgData name="Kyllönen Sallamaari" userId="91a92d71-a51c-476b-a84b-c371f0841f27" providerId="ADAL" clId="{7176E3D4-F573-49AD-BA3F-2EFC9990BF48}" dt="2024-09-03T13:45:42.772" v="1" actId="20577"/>
          <ac:spMkLst>
            <pc:docMk/>
            <pc:sldMk cId="472840487" sldId="263"/>
            <ac:spMk id="3" creationId="{0D854429-7AAC-021C-1E45-31DBAEB187B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0BEE2277-2189-4D8F-8D12-2A2EECFA3E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7CE3698-78A8-4CF5-A928-CC8517DD06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0DCB6-B55A-44EA-9508-DD3E6317793B}" type="datetime1">
              <a:rPr lang="fi-FI" smtClean="0"/>
              <a:t>3.9.2024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203B541-4C09-4FC6-A5A2-6A89267B54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0FE3C10-6B0B-4FF8-BEE4-8473180F59D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52CB3-D276-4BEB-9A7E-8C1136874A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84375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noProof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0DD8F-14E8-4FB4-9851-6FF1E8116787}" type="datetime1">
              <a:rPr lang="fi-FI" smtClean="0"/>
              <a:pPr/>
              <a:t>3.9.2024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4F904-F624-4AA9-8809-5568B076AB80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4419402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rtlCol="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pPr rtl="0"/>
            <a:r>
              <a:rPr lang="fi-FI" noProof="0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i-FI" noProof="0"/>
              <a:t>Muokkaa alaotsikon perustyyliä napsautt.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785CFC3-DBCA-474E-8A52-D7A8EEF9540B}" type="datetime1">
              <a:rPr lang="fi-FI" noProof="0" smtClean="0"/>
              <a:t>3.9.2024</a:t>
            </a:fld>
            <a:endParaRPr lang="fi-FI" noProof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untaine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62F5775-22AD-4A90-AF7A-0C8298AF08B3}" type="datetime1">
              <a:rPr lang="fi-FI" noProof="0" smtClean="0"/>
              <a:t>3.9.2024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fi-FI" noProof="0" smtClean="0"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untainen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 hasCustomPrompt="1"/>
          </p:nvPr>
        </p:nvSpPr>
        <p:spPr>
          <a:xfrm>
            <a:off x="8653112" y="937260"/>
            <a:ext cx="1298608" cy="4983480"/>
          </a:xfrm>
        </p:spPr>
        <p:txBody>
          <a:bodyPr vert="eaVert"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A70876-4481-4B3F-A1EA-127D80C0C0AF}" type="datetime1">
              <a:rPr lang="fi-FI" noProof="0" smtClean="0"/>
              <a:t>3.9.2024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fi-FI" noProof="0" smtClean="0"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469509-6E38-4BAC-9016-8522EBF4235D}" type="datetime1">
              <a:rPr lang="fi-FI" noProof="0" smtClean="0"/>
              <a:t>3.9.2024</a:t>
            </a:fld>
            <a:endParaRPr lang="fi-FI" noProof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rtlCol="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rtlCol="0"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54A5BF-7E87-4604-A271-8E924F9F85C9}" type="datetime1">
              <a:rPr lang="fi-FI" noProof="0" smtClean="0"/>
              <a:t>3.9.2024</a:t>
            </a:fld>
            <a:endParaRPr lang="fi-FI" noProof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D5B7C7-69CC-41F1-A31C-819E85863046}" type="datetime1">
              <a:rPr lang="fi-FI" noProof="0" smtClean="0"/>
              <a:t>3.9.2024</a:t>
            </a:fld>
            <a:endParaRPr lang="fi-FI" noProof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fi-FI" noProof="0" smtClean="0"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rtlCol="0"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 rtlCol="0"/>
          <a:lstStyle>
            <a:lvl5pPr>
              <a:defRPr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11" name="Tekstin paikkamerkki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rtlCol="0"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D99E60B-7ED8-43B8-99FC-E1FEE5FE1E15}" type="datetime1">
              <a:rPr lang="fi-FI" noProof="0" smtClean="0"/>
              <a:t>3.9.2024</a:t>
            </a:fld>
            <a:endParaRPr lang="fi-FI" noProof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0" name="Otsikko 9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AF3B81-AB11-46C5-B560-60520A137AAC}" type="datetime1">
              <a:rPr lang="fi-FI" noProof="0" smtClean="0"/>
              <a:t>3.9.2024</a:t>
            </a:fld>
            <a:endParaRPr lang="fi-FI" noProof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fi-FI" noProof="0" smtClean="0"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3936EC2-D5CF-43CA-A8B7-E2AFF088C9EA}" type="datetime1">
              <a:rPr lang="fi-FI" noProof="0" smtClean="0"/>
              <a:t>3.9.2024</a:t>
            </a:fld>
            <a:endParaRPr lang="fi-FI" noProof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fi-FI" noProof="0" smtClean="0"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uorakulmio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rtlCol="0"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 rtlCol="0"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rtlCol="0"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9" name="Päivämäärän paikkamerkki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A74B2B-D3E3-4CD2-ADD7-11C41CA8B7C1}" type="datetime1">
              <a:rPr lang="fi-FI" noProof="0" smtClean="0"/>
              <a:t>3.9.2024</a:t>
            </a:fld>
            <a:endParaRPr lang="fi-FI" noProof="0"/>
          </a:p>
        </p:txBody>
      </p:sp>
      <p:sp>
        <p:nvSpPr>
          <p:cNvPr id="10" name="Alatunnisteen paikkamerkki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 rtlCol="0"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rtl="0"/>
            <a:endParaRPr lang="fi-FI" noProof="0"/>
          </a:p>
        </p:txBody>
      </p:sp>
      <p:sp>
        <p:nvSpPr>
          <p:cNvPr id="11" name="Dian numeron paikkamerkki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fi-FI" noProof="0" smtClean="0"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orakulmio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rtlCol="0"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Kuvan paikkamerkki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rtlCol="0"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rtlCol="0"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 rtl="0"/>
            <a:fld id="{27B1B820-47C3-43E7-8C5E-7999EF590BCE}" type="datetime1">
              <a:rPr lang="fi-FI" noProof="0" smtClean="0"/>
              <a:t>3.9.2024</a:t>
            </a:fld>
            <a:endParaRPr lang="fi-FI" noProof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 rtlCol="0"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rtl="0"/>
            <a:endParaRPr lang="fi-FI" noProof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fi-FI" noProof="0" smtClean="0"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i-FI" noProof="0"/>
              <a:t>Muokkaa tekstin perustyyliä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fld id="{11B05150-EE34-4B70-ABEC-44C91E21985B}" type="datetime1">
              <a:rPr lang="fi-FI" noProof="0" smtClean="0"/>
              <a:t>3.9.2024</a:t>
            </a:fld>
            <a:endParaRPr lang="fi-FI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pPr rtl="0"/>
            <a:fld id="{8A7A6979-0714-4377-B894-6BE4C2D6E202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nlex.fi/fi/laki/ajantasa/2003/2003046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intermin.fi/poliisiasiat/viharikollisuus/maalittaminen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it.apu.fi/uuninpankkopoikasakutimonen/2020/01/08/maalittamista-vai-sananvapautta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55F9902-6D1D-DACD-018B-6E6C22ABC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fi-FI" sz="1700" b="1" dirty="0">
                <a:solidFill>
                  <a:srgbClr val="FFFFFF"/>
                </a:solidFill>
              </a:rPr>
              <a:t>Ajatuskartta:</a:t>
            </a:r>
            <a:br>
              <a:rPr lang="fi-FI" sz="1700">
                <a:solidFill>
                  <a:srgbClr val="FFFFFF"/>
                </a:solidFill>
              </a:rPr>
            </a:br>
            <a:r>
              <a:rPr lang="fi-FI" sz="1700" dirty="0">
                <a:solidFill>
                  <a:srgbClr val="FFFFFF"/>
                </a:solidFill>
              </a:rPr>
              <a:t>1. mitä käsite tarkoittaa?</a:t>
            </a:r>
            <a:br>
              <a:rPr lang="fi-FI" sz="1700">
                <a:solidFill>
                  <a:srgbClr val="FFFFFF"/>
                </a:solidFill>
              </a:rPr>
            </a:br>
            <a:r>
              <a:rPr lang="fi-FI" sz="1700" dirty="0">
                <a:solidFill>
                  <a:srgbClr val="FFFFFF"/>
                </a:solidFill>
              </a:rPr>
              <a:t>2. Mitä siihen kuuluu?</a:t>
            </a:r>
            <a:br>
              <a:rPr lang="fi-FI" sz="1700">
                <a:solidFill>
                  <a:srgbClr val="FFFFFF"/>
                </a:solidFill>
              </a:rPr>
            </a:br>
            <a:r>
              <a:rPr lang="fi-FI" sz="1700" dirty="0">
                <a:solidFill>
                  <a:srgbClr val="FFFFFF"/>
                </a:solidFill>
              </a:rPr>
              <a:t>3. Keksi esimerkki.</a:t>
            </a:r>
            <a:endParaRPr lang="fi-FI" sz="1700">
              <a:solidFill>
                <a:srgbClr val="FFFFFF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01B1C3-86BF-B133-4C52-E0A947417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695" y="1402080"/>
            <a:ext cx="5320696" cy="40538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z="2400" dirty="0">
                <a:ea typeface="+mn-lt"/>
                <a:cs typeface="+mn-lt"/>
              </a:rPr>
              <a:t>sananvapaus</a:t>
            </a:r>
            <a:endParaRPr lang="fi-FI" sz="2400" dirty="0"/>
          </a:p>
          <a:p>
            <a:r>
              <a:rPr lang="fi-FI" sz="2400" dirty="0">
                <a:ea typeface="+mn-lt"/>
                <a:cs typeface="+mn-lt"/>
              </a:rPr>
              <a:t>vihapuhe</a:t>
            </a:r>
            <a:endParaRPr lang="fi-FI" sz="2400" dirty="0"/>
          </a:p>
          <a:p>
            <a:r>
              <a:rPr lang="fi-FI" sz="2400" dirty="0">
                <a:ea typeface="+mn-lt"/>
                <a:cs typeface="+mn-lt"/>
              </a:rPr>
              <a:t>sensuuri</a:t>
            </a:r>
            <a:endParaRPr lang="fi-FI" sz="2400" dirty="0"/>
          </a:p>
          <a:p>
            <a:r>
              <a:rPr lang="fi-FI" sz="2400" dirty="0">
                <a:ea typeface="+mn-lt"/>
                <a:cs typeface="+mn-lt"/>
              </a:rPr>
              <a:t>i</a:t>
            </a:r>
            <a:r>
              <a:rPr lang="fi-FI" sz="2400">
                <a:ea typeface="+mn-lt"/>
                <a:cs typeface="+mn-lt"/>
              </a:rPr>
              <a:t>tsesensuuri</a:t>
            </a:r>
            <a:endParaRPr lang="fi-FI" sz="2400" dirty="0">
              <a:ea typeface="+mn-lt"/>
              <a:cs typeface="+mn-lt"/>
            </a:endParaRPr>
          </a:p>
          <a:p>
            <a:endParaRPr lang="fi-FI" sz="2400" dirty="0"/>
          </a:p>
          <a:p>
            <a:pPr marL="0" indent="0">
              <a:buNone/>
            </a:pPr>
            <a:r>
              <a:rPr lang="fi-FI" sz="2400" dirty="0"/>
              <a:t>Kirjaa ajatuksesi, havaintosi ja esimerkkisi taululle ajatuskarttaan.</a:t>
            </a:r>
          </a:p>
        </p:txBody>
      </p:sp>
    </p:spTree>
    <p:extLst>
      <p:ext uri="{BB962C8B-B14F-4D97-AF65-F5344CB8AC3E}">
        <p14:creationId xmlns:p14="http://schemas.microsoft.com/office/powerpoint/2010/main" val="3309278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128196-72A7-3248-EA79-BEFE439DB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672" y="978776"/>
            <a:ext cx="4486656" cy="1174991"/>
          </a:xfrm>
        </p:spPr>
        <p:txBody>
          <a:bodyPr>
            <a:normAutofit/>
          </a:bodyPr>
          <a:lstStyle/>
          <a:p>
            <a:r>
              <a:rPr lang="fi-FI" sz="2400" dirty="0"/>
              <a:t>Suomen perustuslaki:</a:t>
            </a:r>
          </a:p>
        </p:txBody>
      </p:sp>
      <p:pic>
        <p:nvPicPr>
          <p:cNvPr id="5" name="Picture 4" descr="Usean värillinen vuoro ruudut">
            <a:extLst>
              <a:ext uri="{FF2B5EF4-FFF2-40B4-BE49-F238E27FC236}">
                <a16:creationId xmlns:a16="http://schemas.microsoft.com/office/drawing/2014/main" id="{0FAE789C-672C-9A1A-609C-7CBBBC99DD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29" r="17711" b="2"/>
          <a:stretch/>
        </p:blipFill>
        <p:spPr>
          <a:xfrm>
            <a:off x="20" y="10"/>
            <a:ext cx="6086621" cy="6857990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217C476-E668-81EE-4922-F1A3D8255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672" y="2640692"/>
            <a:ext cx="4486656" cy="325525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fi-FI" dirty="0"/>
              <a:t>Sananvapaus on </a:t>
            </a:r>
            <a:r>
              <a:rPr lang="fi-FI" i="1" dirty="0"/>
              <a:t>perusoikeus, </a:t>
            </a:r>
            <a:r>
              <a:rPr lang="fi-FI" dirty="0"/>
              <a:t>jota ei voi ennalta estää tai keneltäkään viedä.</a:t>
            </a:r>
            <a:endParaRPr lang="fi-FI"/>
          </a:p>
          <a:p>
            <a:pPr>
              <a:lnSpc>
                <a:spcPct val="90000"/>
              </a:lnSpc>
            </a:pPr>
            <a:endParaRPr lang="fi-FI"/>
          </a:p>
          <a:p>
            <a:pPr>
              <a:lnSpc>
                <a:spcPct val="90000"/>
              </a:lnSpc>
            </a:pPr>
            <a:r>
              <a:rPr lang="fi-FI" b="1" dirty="0">
                <a:ea typeface="+mn-lt"/>
                <a:cs typeface="+mn-lt"/>
              </a:rPr>
              <a:t>Tarkoitus</a:t>
            </a:r>
            <a:endParaRPr lang="fi-FI" dirty="0">
              <a:ea typeface="+mn-lt"/>
              <a:cs typeface="+mn-lt"/>
            </a:endParaRPr>
          </a:p>
          <a:p>
            <a:pPr marL="571500" lvl="1" indent="-342900">
              <a:lnSpc>
                <a:spcPct val="90000"/>
              </a:lnSpc>
              <a:buAutoNum type="arabicPeriod"/>
            </a:pPr>
            <a:r>
              <a:rPr lang="fi-FI" b="1" dirty="0">
                <a:ea typeface="+mn-lt"/>
                <a:cs typeface="+mn-lt"/>
              </a:rPr>
              <a:t>turvata vapaa mielipiteenmuodostus</a:t>
            </a:r>
            <a:r>
              <a:rPr lang="fi-FI" dirty="0">
                <a:ea typeface="+mn-lt"/>
                <a:cs typeface="+mn-lt"/>
              </a:rPr>
              <a:t>, </a:t>
            </a:r>
          </a:p>
          <a:p>
            <a:pPr marL="571500" lvl="1" indent="-342900">
              <a:lnSpc>
                <a:spcPct val="90000"/>
              </a:lnSpc>
              <a:buAutoNum type="arabicPeriod"/>
            </a:pPr>
            <a:r>
              <a:rPr lang="fi-FI" b="1" dirty="0">
                <a:ea typeface="+mn-lt"/>
                <a:cs typeface="+mn-lt"/>
              </a:rPr>
              <a:t>avoin julkinen keskustelu</a:t>
            </a:r>
            <a:r>
              <a:rPr lang="fi-FI" dirty="0">
                <a:ea typeface="+mn-lt"/>
                <a:cs typeface="+mn-lt"/>
              </a:rPr>
              <a:t>, </a:t>
            </a:r>
          </a:p>
          <a:p>
            <a:pPr marL="571500" lvl="1" indent="-342900">
              <a:lnSpc>
                <a:spcPct val="90000"/>
              </a:lnSpc>
              <a:buAutoNum type="arabicPeriod"/>
            </a:pPr>
            <a:r>
              <a:rPr lang="fi-FI" b="1" dirty="0">
                <a:ea typeface="+mn-lt"/>
                <a:cs typeface="+mn-lt"/>
              </a:rPr>
              <a:t>joukkotiedotuksen vapaa kehitys</a:t>
            </a:r>
            <a:r>
              <a:rPr lang="fi-FI" dirty="0">
                <a:ea typeface="+mn-lt"/>
                <a:cs typeface="+mn-lt"/>
              </a:rPr>
              <a:t> ja </a:t>
            </a:r>
            <a:r>
              <a:rPr lang="fi-FI" b="1" dirty="0">
                <a:ea typeface="+mn-lt"/>
                <a:cs typeface="+mn-lt"/>
              </a:rPr>
              <a:t>moniarvoisuus </a:t>
            </a:r>
            <a:r>
              <a:rPr lang="fi-FI" dirty="0">
                <a:ea typeface="+mn-lt"/>
                <a:cs typeface="+mn-lt"/>
              </a:rPr>
              <a:t>sekä </a:t>
            </a:r>
          </a:p>
          <a:p>
            <a:pPr marL="571500" lvl="1" indent="-342900">
              <a:lnSpc>
                <a:spcPct val="90000"/>
              </a:lnSpc>
              <a:buAutoNum type="arabicPeriod"/>
            </a:pPr>
            <a:r>
              <a:rPr lang="fi-FI" b="1" dirty="0">
                <a:ea typeface="+mn-lt"/>
                <a:cs typeface="+mn-lt"/>
              </a:rPr>
              <a:t>mahdollisuus vallankäytön julkiseen kritiikkiin</a:t>
            </a:r>
            <a:r>
              <a:rPr lang="fi-FI" dirty="0">
                <a:ea typeface="+mn-lt"/>
                <a:cs typeface="+mn-lt"/>
              </a:rPr>
              <a:t>. </a:t>
            </a:r>
            <a:endParaRPr lang="fi-FI"/>
          </a:p>
          <a:p>
            <a:pPr>
              <a:lnSpc>
                <a:spcPct val="90000"/>
              </a:lnSpc>
            </a:pPr>
            <a:r>
              <a:rPr lang="fi-FI" dirty="0">
                <a:hlinkClick r:id="rId3"/>
              </a:rPr>
              <a:t>Laki sananvapauden käyttämisestä joukkoviestinnässä (klik)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17636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DD62C0-0F64-9076-16E8-188A66926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78776"/>
            <a:ext cx="5925310" cy="1174991"/>
          </a:xfrm>
        </p:spPr>
        <p:txBody>
          <a:bodyPr>
            <a:normAutofit/>
          </a:bodyPr>
          <a:lstStyle/>
          <a:p>
            <a:r>
              <a:rPr lang="fi-FI" sz="2400"/>
              <a:t>Vapaus tuo vastuun!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8B9F732-313E-6757-5EED-EDCA878C2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640692"/>
            <a:ext cx="5925310" cy="325525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dirty="0"/>
              <a:t>Sananvapautta ei ole</a:t>
            </a:r>
          </a:p>
          <a:p>
            <a:pPr lvl="1"/>
            <a:r>
              <a:rPr lang="fi-FI" dirty="0">
                <a:ea typeface="+mn-lt"/>
                <a:cs typeface="+mn-lt"/>
              </a:rPr>
              <a:t>syrjiminen</a:t>
            </a:r>
          </a:p>
          <a:p>
            <a:pPr lvl="1"/>
            <a:r>
              <a:rPr lang="fi-FI" dirty="0">
                <a:ea typeface="+mn-lt"/>
                <a:cs typeface="+mn-lt"/>
              </a:rPr>
              <a:t>kunnianloukkaus </a:t>
            </a:r>
          </a:p>
          <a:p>
            <a:pPr lvl="1"/>
            <a:r>
              <a:rPr lang="fi-FI" dirty="0">
                <a:ea typeface="+mn-lt"/>
                <a:cs typeface="+mn-lt"/>
              </a:rPr>
              <a:t>yksityiselämää loukkaavan tiedon levittäminen </a:t>
            </a:r>
          </a:p>
          <a:p>
            <a:pPr lvl="1"/>
            <a:r>
              <a:rPr lang="fi-FI" dirty="0">
                <a:ea typeface="+mn-lt"/>
                <a:cs typeface="+mn-lt"/>
              </a:rPr>
              <a:t>julkinen kehottaminen rikokseen ja kiihottaminen kansanryhmää vastaan </a:t>
            </a:r>
            <a:endParaRPr lang="fi-FI">
              <a:ea typeface="+mn-lt"/>
              <a:cs typeface="+mn-lt"/>
            </a:endParaRPr>
          </a:p>
          <a:p>
            <a:pPr lvl="1"/>
            <a:endParaRPr lang="fi-FI" dirty="0"/>
          </a:p>
          <a:p>
            <a:pPr marL="0" lvl="1" indent="0">
              <a:buNone/>
            </a:pPr>
            <a:r>
              <a:rPr lang="fi-FI" b="1" dirty="0"/>
              <a:t>Erilaiset tai epämiellyttävältä tuntuvat mielipiteet kuuluvat sananvapauden piiriin. (Missä menee raja?)</a:t>
            </a:r>
          </a:p>
        </p:txBody>
      </p:sp>
      <p:pic>
        <p:nvPicPr>
          <p:cNvPr id="5" name="Picture 4" descr="Yksi joukosta">
            <a:extLst>
              <a:ext uri="{FF2B5EF4-FFF2-40B4-BE49-F238E27FC236}">
                <a16:creationId xmlns:a16="http://schemas.microsoft.com/office/drawing/2014/main" id="{C6E80BFE-49AD-9965-61DC-EF466E5B6A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71" r="20897" b="4"/>
          <a:stretch/>
        </p:blipFill>
        <p:spPr>
          <a:xfrm>
            <a:off x="7534654" y="10"/>
            <a:ext cx="465734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26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446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DE691B8-5656-C8F7-B816-4794BCF22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6242719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fi-FI">
                <a:solidFill>
                  <a:schemeClr val="bg1"/>
                </a:solidFill>
              </a:rPr>
              <a:t>Cancel-kulttuuri</a:t>
            </a:r>
            <a:br>
              <a:rPr lang="en-US">
                <a:solidFill>
                  <a:schemeClr val="bg1"/>
                </a:solidFill>
              </a:rPr>
            </a:br>
            <a:r>
              <a:rPr lang="fi-FI">
                <a:solidFill>
                  <a:schemeClr val="bg1"/>
                </a:solidFill>
              </a:rPr>
              <a:t>koettelee sananvapautta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4FDB3F7-7AF3-DA64-8979-93AE89D11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638044"/>
            <a:ext cx="6242715" cy="341562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fi-FI" sz="1700">
                <a:solidFill>
                  <a:schemeClr val="bg1"/>
                </a:solidFill>
              </a:rPr>
              <a:t>Internet-aktivismin muoto, jonka tavoitteena on eristää eristäjien mielestä vääriä mielipiteitä esittävä ihminen sosiaalisesta piiristään.</a:t>
            </a:r>
          </a:p>
          <a:p>
            <a:pPr>
              <a:lnSpc>
                <a:spcPct val="90000"/>
              </a:lnSpc>
            </a:pPr>
            <a:r>
              <a:rPr lang="fi-FI" sz="1700">
                <a:solidFill>
                  <a:schemeClr val="bg1"/>
                </a:solidFill>
              </a:rPr>
              <a:t>Henkilö saatetaan asettaa boikottiin ja saada hänet menettämään asemansa tai työpaikkansa.</a:t>
            </a:r>
          </a:p>
          <a:p>
            <a:pPr>
              <a:lnSpc>
                <a:spcPct val="90000"/>
              </a:lnSpc>
            </a:pPr>
            <a:r>
              <a:rPr lang="fi-FI" sz="1700">
                <a:solidFill>
                  <a:schemeClr val="bg1"/>
                </a:solidFill>
              </a:rPr>
              <a:t>Syynä voivat olla henkilön eleet tai puheet, joita pidetään ongelmallisina.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1700">
                <a:solidFill>
                  <a:schemeClr val="bg1"/>
                </a:solidFill>
              </a:rPr>
              <a:t>(Lähde: Wikipedia)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1700" b="1">
                <a:solidFill>
                  <a:schemeClr val="bg1"/>
                </a:solidFill>
              </a:rPr>
              <a:t>Ongelma: </a:t>
            </a:r>
            <a:r>
              <a:rPr lang="fi-FI" sz="1700">
                <a:solidFill>
                  <a:schemeClr val="bg1"/>
                </a:solidFill>
              </a:rPr>
              <a:t>Matti tai Maija Meikäläisen puheet ilmastoaktivisteista/maahanmuuttajista/vegaaneista/metsästäjistä/amiksista/koiraharrastajista tuntuvat epämiellyttäviltä ja töykeiltä.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1700" b="1">
                <a:solidFill>
                  <a:schemeClr val="bg1"/>
                </a:solidFill>
              </a:rPr>
              <a:t>Ratkaisu?</a:t>
            </a:r>
          </a:p>
          <a:p>
            <a:pPr marL="0" indent="0">
              <a:lnSpc>
                <a:spcPct val="90000"/>
              </a:lnSpc>
              <a:buNone/>
            </a:pPr>
            <a:endParaRPr lang="fi-FI" sz="170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fi-FI" sz="170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fi-FI" sz="1700">
              <a:solidFill>
                <a:schemeClr val="bg1"/>
              </a:solidFill>
            </a:endParaRPr>
          </a:p>
        </p:txBody>
      </p:sp>
      <p:pic>
        <p:nvPicPr>
          <p:cNvPr id="4" name="Kuva 3" descr="Kuva, joka sisältää kohteen kirjoituskone, Toimistotarvikkeet, teksti, toimistotarvikkeet&#10;&#10;Kuvaus luotu automaattisesti">
            <a:extLst>
              <a:ext uri="{FF2B5EF4-FFF2-40B4-BE49-F238E27FC236}">
                <a16:creationId xmlns:a16="http://schemas.microsoft.com/office/drawing/2014/main" id="{078F3770-A77B-6367-E11D-9A75ACBE4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9870" y="2184269"/>
            <a:ext cx="3428662" cy="228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530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B0BCAF-A04E-A688-5A08-829171FAA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5496" y="978776"/>
            <a:ext cx="5925310" cy="1174991"/>
          </a:xfrm>
        </p:spPr>
        <p:txBody>
          <a:bodyPr>
            <a:normAutofit/>
          </a:bodyPr>
          <a:lstStyle/>
          <a:p>
            <a:r>
              <a:rPr lang="fi-FI" sz="2400"/>
              <a:t>Vihapuhe</a:t>
            </a:r>
          </a:p>
        </p:txBody>
      </p:sp>
      <p:pic>
        <p:nvPicPr>
          <p:cNvPr id="4" name="Kuva 3" descr="Kuva, joka sisältää kohteen Luonnonmateriaali&#10;&#10;Kuvaus luotu automaattisesti">
            <a:extLst>
              <a:ext uri="{FF2B5EF4-FFF2-40B4-BE49-F238E27FC236}">
                <a16:creationId xmlns:a16="http://schemas.microsoft.com/office/drawing/2014/main" id="{522BAF8B-A737-5D53-151F-D2F5097479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47" r="4205"/>
          <a:stretch/>
        </p:blipFill>
        <p:spPr>
          <a:xfrm>
            <a:off x="20" y="10"/>
            <a:ext cx="4657325" cy="6857990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2081BDE-AAFA-C8C0-0BC2-66158AA32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496" y="2640692"/>
            <a:ext cx="5925310" cy="325525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000" dirty="0"/>
              <a:t>Esimerkiksi vähemmistöihin kohdistuva vihaa tai suvaitsemattomuutta sisältävää puhetta tai viestintää.</a:t>
            </a:r>
          </a:p>
          <a:p>
            <a:r>
              <a:rPr lang="fi-FI" sz="2000" dirty="0"/>
              <a:t>Vihapuhe-termi on tulkinnanvarainen: sille ei ole selkeää yksiselitteistä määritelmää.</a:t>
            </a:r>
          </a:p>
          <a:p>
            <a:r>
              <a:rPr lang="fi-FI" sz="2000" dirty="0"/>
              <a:t>Suomen rikoslaki ei tunne vihapuhetta. Vihapuhe voi kuitenkin käyttää rikoksen tunnusmerkit, esim. kunnianloukkaus.</a:t>
            </a:r>
          </a:p>
          <a:p>
            <a:r>
              <a:rPr lang="fi-FI" sz="2000" dirty="0"/>
              <a:t>Entä </a:t>
            </a:r>
            <a:r>
              <a:rPr lang="fi-FI" sz="2000" i="1" err="1"/>
              <a:t>maalittaminen</a:t>
            </a:r>
            <a:r>
              <a:rPr lang="fi-FI" sz="2000" dirty="0"/>
              <a:t>?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51442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40B6B81-3CAD-09C4-3E55-1CAD896DE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000" err="1"/>
              <a:t>maalittaminen</a:t>
            </a:r>
            <a:endParaRPr lang="en-US" sz="2000"/>
          </a:p>
        </p:txBody>
      </p:sp>
      <p:pic>
        <p:nvPicPr>
          <p:cNvPr id="4" name="Sisällön paikkamerkki 3" descr="Kuva, joka sisältää kohteen teksti, kuvakaappaus, Fontti&#10;&#10;Kuvaus luotu automaattisesti">
            <a:extLst>
              <a:ext uri="{FF2B5EF4-FFF2-40B4-BE49-F238E27FC236}">
                <a16:creationId xmlns:a16="http://schemas.microsoft.com/office/drawing/2014/main" id="{B9C1EF62-C998-0F6F-3759-159B21D9E4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91581" y="640080"/>
            <a:ext cx="5263134" cy="526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790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F4E03E-8337-1EDE-A664-471E04EDB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Maalittaminen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CC4DD7D-8DC7-057B-BDAB-C58916DEE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sz="2400" i="1" dirty="0">
                <a:ea typeface="+mn-lt"/>
                <a:cs typeface="+mn-lt"/>
              </a:rPr>
              <a:t>Vaikka </a:t>
            </a:r>
            <a:r>
              <a:rPr lang="fi-FI" sz="2400" i="1" dirty="0" err="1">
                <a:ea typeface="+mn-lt"/>
                <a:cs typeface="+mn-lt"/>
              </a:rPr>
              <a:t>maalittaminen</a:t>
            </a:r>
            <a:r>
              <a:rPr lang="fi-FI" sz="2400" i="1" dirty="0">
                <a:ea typeface="+mn-lt"/>
                <a:cs typeface="+mn-lt"/>
              </a:rPr>
              <a:t> kohdistuukin usein yksittäiseen ihmiseen, pyritään sillä vaikuttamaan koko organisaation toimintaan tai päätöksentekoon.</a:t>
            </a:r>
            <a:endParaRPr lang="fi-FI" sz="2400" i="1" dirty="0"/>
          </a:p>
          <a:p>
            <a:r>
              <a:rPr lang="fi-FI" sz="2400" i="1" dirty="0">
                <a:ea typeface="+mn-lt"/>
                <a:cs typeface="+mn-lt"/>
              </a:rPr>
              <a:t>Viranomaisten tavoitteena on edistää </a:t>
            </a:r>
            <a:r>
              <a:rPr lang="fi-FI" sz="2400" b="1" i="1" dirty="0">
                <a:ea typeface="+mn-lt"/>
                <a:cs typeface="+mn-lt"/>
              </a:rPr>
              <a:t>avointa ja rakentavaa julkista keskustelua</a:t>
            </a:r>
            <a:r>
              <a:rPr lang="fi-FI" sz="2400" i="1" dirty="0">
                <a:ea typeface="+mn-lt"/>
                <a:cs typeface="+mn-lt"/>
              </a:rPr>
              <a:t> ja </a:t>
            </a:r>
            <a:r>
              <a:rPr lang="fi-FI" sz="2400" b="1" i="1" dirty="0">
                <a:ea typeface="+mn-lt"/>
                <a:cs typeface="+mn-lt"/>
              </a:rPr>
              <a:t>ehkäistä </a:t>
            </a:r>
            <a:r>
              <a:rPr lang="fi-FI" sz="2400" b="1" i="1" dirty="0" err="1">
                <a:ea typeface="+mn-lt"/>
                <a:cs typeface="+mn-lt"/>
              </a:rPr>
              <a:t>maalittamista</a:t>
            </a:r>
            <a:r>
              <a:rPr lang="fi-FI" sz="2400" b="1" i="1" dirty="0">
                <a:ea typeface="+mn-lt"/>
                <a:cs typeface="+mn-lt"/>
              </a:rPr>
              <a:t>, joka rajaa</a:t>
            </a:r>
            <a:r>
              <a:rPr lang="fi-FI" sz="2400" i="1" dirty="0">
                <a:ea typeface="+mn-lt"/>
                <a:cs typeface="+mn-lt"/>
              </a:rPr>
              <a:t> julkista keskustelua, toimintaa ja </a:t>
            </a:r>
            <a:r>
              <a:rPr lang="fi-FI" sz="2400" b="1" i="1" dirty="0">
                <a:ea typeface="+mn-lt"/>
                <a:cs typeface="+mn-lt"/>
              </a:rPr>
              <a:t>sananvapautta. </a:t>
            </a:r>
            <a:endParaRPr lang="fi-FI" sz="2400" b="1" i="1" dirty="0"/>
          </a:p>
          <a:p>
            <a:r>
              <a:rPr lang="fi-FI" dirty="0"/>
              <a:t>Lähde: Sisäministeriö </a:t>
            </a:r>
            <a:r>
              <a:rPr lang="fi-FI" dirty="0">
                <a:ea typeface="+mn-lt"/>
                <a:cs typeface="+mn-lt"/>
                <a:hlinkClick r:id="rId2"/>
              </a:rPr>
              <a:t>https://intermin.fi/poliisiasiat/viharikollisuus/maalittaminen</a:t>
            </a:r>
            <a:r>
              <a:rPr lang="fi-FI" dirty="0">
                <a:ea typeface="+mn-lt"/>
                <a:cs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60622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1679007-2399-6E84-8819-C449FB72B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000"/>
              <a:t>Sananvapautta vai maalittamista?</a:t>
            </a:r>
          </a:p>
        </p:txBody>
      </p:sp>
      <p:pic>
        <p:nvPicPr>
          <p:cNvPr id="4" name="Sisällön paikkamerkki 3" descr="Kuva, joka sisältää kohteen teksti, kuvakaappaus, Fontti&#10;&#10;Kuvaus luotu automaattisesti">
            <a:extLst>
              <a:ext uri="{FF2B5EF4-FFF2-40B4-BE49-F238E27FC236}">
                <a16:creationId xmlns:a16="http://schemas.microsoft.com/office/drawing/2014/main" id="{C7CAA664-BBE0-D809-DB03-B6C7D6E3C8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4376" y="1597754"/>
            <a:ext cx="6257544" cy="3347786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1683AD07-1EC6-6482-39C6-30B86A69F570}"/>
              </a:ext>
            </a:extLst>
          </p:cNvPr>
          <p:cNvSpPr txBox="1"/>
          <p:nvPr/>
        </p:nvSpPr>
        <p:spPr>
          <a:xfrm>
            <a:off x="5489039" y="5369191"/>
            <a:ext cx="570476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dirty="0"/>
              <a:t>Aihetta avaa blogimerkintä: </a:t>
            </a:r>
            <a:r>
              <a:rPr lang="fi-FI" dirty="0">
                <a:hlinkClick r:id="rId3"/>
              </a:rPr>
              <a:t>Maalittamista vai sananvapautta?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7626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BF1978B-66FD-3755-A63F-06659064D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Kotitehtävä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D854429-7AAC-021C-1E45-31DBAEB18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AutoNum type="arabicPeriod"/>
            </a:pPr>
            <a:r>
              <a:rPr lang="fi-FI" sz="2400" dirty="0"/>
              <a:t>Lue Älyn luku 2.2 </a:t>
            </a:r>
            <a:r>
              <a:rPr lang="fi-FI" sz="2400" i="1" dirty="0"/>
              <a:t>Mediakritiikki ja mediaetiikka</a:t>
            </a:r>
            <a:endParaRPr lang="fi-FI" dirty="0"/>
          </a:p>
          <a:p>
            <a:pPr marL="457200" indent="-457200">
              <a:buAutoNum type="arabicPeriod"/>
            </a:pPr>
            <a:r>
              <a:rPr lang="fi-FI" sz="2400" dirty="0"/>
              <a:t>Täydennä </a:t>
            </a:r>
            <a:r>
              <a:rPr lang="fi-FI" sz="2400" dirty="0" err="1"/>
              <a:t>padletia</a:t>
            </a:r>
            <a:r>
              <a:rPr lang="fi-FI" sz="2400" dirty="0"/>
              <a:t>. Muista antaa esimerkkejä sekä perustella näkemyksesi ja havaintosi.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fi-FI" sz="2200" dirty="0"/>
              <a:t>Linkki </a:t>
            </a:r>
            <a:r>
              <a:rPr lang="fi-FI" sz="2200" dirty="0" err="1"/>
              <a:t>padletiin</a:t>
            </a:r>
            <a:r>
              <a:rPr lang="fi-FI" sz="2200" dirty="0"/>
              <a:t> </a:t>
            </a:r>
            <a:r>
              <a:rPr lang="fi-FI" sz="2200" dirty="0" err="1"/>
              <a:t>pedanetin</a:t>
            </a:r>
            <a:r>
              <a:rPr lang="fi-FI" sz="2200" dirty="0"/>
              <a:t> aikataulussa.</a:t>
            </a:r>
          </a:p>
        </p:txBody>
      </p:sp>
    </p:spTree>
    <p:extLst>
      <p:ext uri="{BB962C8B-B14F-4D97-AF65-F5344CB8AC3E}">
        <p14:creationId xmlns:p14="http://schemas.microsoft.com/office/powerpoint/2010/main" val="472840487"/>
      </p:ext>
    </p:extLst>
  </p:cSld>
  <p:clrMapOvr>
    <a:masterClrMapping/>
  </p:clrMapOvr>
</p:sld>
</file>

<file path=ppt/theme/theme1.xml><?xml version="1.0" encoding="utf-8"?>
<a:theme xmlns:a="http://schemas.openxmlformats.org/drawingml/2006/main" name="Pakkaus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TF00001246</Template>
  <TotalTime>48</TotalTime>
  <Words>320</Words>
  <Application>Microsoft Office PowerPoint</Application>
  <PresentationFormat>Laajakuva</PresentationFormat>
  <Paragraphs>48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4" baseType="lpstr">
      <vt:lpstr>Arial</vt:lpstr>
      <vt:lpstr>Calibri</vt:lpstr>
      <vt:lpstr>Courier New</vt:lpstr>
      <vt:lpstr>Gill Sans MT</vt:lpstr>
      <vt:lpstr>Pakkaus</vt:lpstr>
      <vt:lpstr>Ajatuskartta: 1. mitä käsite tarkoittaa? 2. Mitä siihen kuuluu? 3. Keksi esimerkki.</vt:lpstr>
      <vt:lpstr>Suomen perustuslaki:</vt:lpstr>
      <vt:lpstr>Vapaus tuo vastuun!</vt:lpstr>
      <vt:lpstr>Cancel-kulttuuri koettelee sananvapautta</vt:lpstr>
      <vt:lpstr>Vihapuhe</vt:lpstr>
      <vt:lpstr>maalittaminen</vt:lpstr>
      <vt:lpstr>Maalittaminen</vt:lpstr>
      <vt:lpstr>Sananvapautta vai maalittamista?</vt:lpstr>
      <vt:lpstr>Kotitehtävä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Sanan</dc:title>
  <dc:creator/>
  <cp:lastModifiedBy>Kyllönen Sallamaari</cp:lastModifiedBy>
  <cp:revision>275</cp:revision>
  <dcterms:created xsi:type="dcterms:W3CDTF">2023-08-31T08:53:35Z</dcterms:created>
  <dcterms:modified xsi:type="dcterms:W3CDTF">2024-09-03T13:46:47Z</dcterms:modified>
</cp:coreProperties>
</file>