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8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4"/>
    <p:sldMasterId id="2147483966" r:id="rId5"/>
    <p:sldMasterId id="2147483980" r:id="rId6"/>
    <p:sldMasterId id="2147483994" r:id="rId7"/>
    <p:sldMasterId id="2147484008" r:id="rId8"/>
    <p:sldMasterId id="2147484022" r:id="rId9"/>
    <p:sldMasterId id="2147484036" r:id="rId10"/>
    <p:sldMasterId id="2147484050" r:id="rId11"/>
    <p:sldMasterId id="2147484064" r:id="rId12"/>
  </p:sldMasterIdLst>
  <p:notesMasterIdLst>
    <p:notesMasterId r:id="rId16"/>
  </p:notesMasterIdLst>
  <p:handoutMasterIdLst>
    <p:handoutMasterId r:id="rId17"/>
  </p:handoutMasterIdLst>
  <p:sldIdLst>
    <p:sldId id="283" r:id="rId13"/>
    <p:sldId id="284" r:id="rId14"/>
    <p:sldId id="285" r:id="rId15"/>
  </p:sldIdLst>
  <p:sldSz cx="9504363" cy="6911975"/>
  <p:notesSz cx="6858000" cy="9144000"/>
  <p:defaultTextStyle>
    <a:defPPr>
      <a:defRPr lang="fi-FI"/>
    </a:defPPr>
    <a:lvl1pPr marL="0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7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2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6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69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3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38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orient="horz" pos="272">
          <p15:clr>
            <a:srgbClr val="A4A3A4"/>
          </p15:clr>
        </p15:guide>
        <p15:guide id="3" orient="horz" pos="3266">
          <p15:clr>
            <a:srgbClr val="A4A3A4"/>
          </p15:clr>
        </p15:guide>
        <p15:guide id="4" orient="horz" pos="1088">
          <p15:clr>
            <a:srgbClr val="A4A3A4"/>
          </p15:clr>
        </p15:guide>
        <p15:guide id="5" pos="2565">
          <p15:clr>
            <a:srgbClr val="A4A3A4"/>
          </p15:clr>
        </p15:guide>
        <p15:guide id="6" pos="1360">
          <p15:clr>
            <a:srgbClr val="A4A3A4"/>
          </p15:clr>
        </p15:guide>
        <p15:guide id="7" pos="271">
          <p15:clr>
            <a:srgbClr val="A4A3A4"/>
          </p15:clr>
        </p15:guide>
        <p15:guide id="8" pos="4626">
          <p15:clr>
            <a:srgbClr val="A4A3A4"/>
          </p15:clr>
        </p15:guide>
        <p15:guide id="9" pos="5715">
          <p15:clr>
            <a:srgbClr val="A4A3A4"/>
          </p15:clr>
        </p15:guide>
        <p15:guide id="10" pos="2566">
          <p15:clr>
            <a:srgbClr val="A4A3A4"/>
          </p15:clr>
        </p15:guide>
        <p15:guide id="11" pos="3537">
          <p15:clr>
            <a:srgbClr val="A4A3A4"/>
          </p15:clr>
        </p15:guide>
        <p15:guide id="1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0E"/>
    <a:srgbClr val="F8B182"/>
    <a:srgbClr val="FC725A"/>
    <a:srgbClr val="FC2F60"/>
    <a:srgbClr val="9F01FF"/>
    <a:srgbClr val="0EC501"/>
    <a:srgbClr val="FE01D3"/>
    <a:srgbClr val="30BEFE"/>
    <a:srgbClr val="D49D15"/>
    <a:srgbClr val="5701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howGuides="1">
      <p:cViewPr varScale="1">
        <p:scale>
          <a:sx n="90" d="100"/>
          <a:sy n="90" d="100"/>
        </p:scale>
        <p:origin x="1648" y="184"/>
      </p:cViewPr>
      <p:guideLst>
        <p:guide orient="horz" pos="2177"/>
        <p:guide orient="horz" pos="272"/>
        <p:guide orient="horz" pos="3266"/>
        <p:guide orient="horz" pos="1088"/>
        <p:guide pos="2565"/>
        <p:guide pos="1360"/>
        <p:guide pos="271"/>
        <p:guide pos="4626"/>
        <p:guide pos="5715"/>
        <p:guide pos="2566"/>
        <p:guide pos="3537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7" d="100"/>
          <a:sy n="67" d="100"/>
        </p:scale>
        <p:origin x="3120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2921E-1D87-40F7-9FD6-FD0FB0798800}" type="datetimeFigureOut">
              <a:rPr lang="fi-FI" sz="800" smtClean="0"/>
              <a:t>30.3.2020</a:t>
            </a:fld>
            <a:endParaRPr lang="fi-FI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37535-8010-4AE4-91EB-93EA723031D9}" type="slidenum">
              <a:rPr lang="fi-FI" sz="800" smtClean="0"/>
              <a:t>‹#›</a:t>
            </a:fld>
            <a:endParaRPr lang="fi-FI" sz="800"/>
          </a:p>
        </p:txBody>
      </p:sp>
    </p:spTree>
    <p:extLst>
      <p:ext uri="{BB962C8B-B14F-4D97-AF65-F5344CB8AC3E}">
        <p14:creationId xmlns:p14="http://schemas.microsoft.com/office/powerpoint/2010/main" val="2362253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6D9F4054-DE9B-4A8C-8F44-032462D0368C}" type="datetimeFigureOut">
              <a:rPr lang="fi-FI" smtClean="0"/>
              <a:pPr/>
              <a:t>30.3.2020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9525" y="836613"/>
            <a:ext cx="4298950" cy="3127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B5A0B3B4-F971-4AD3-B530-DE860EFC07D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24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7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2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6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9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3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8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471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600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7775575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6046788" y="3455987"/>
            <a:ext cx="1728787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4318001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4318001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2589212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862012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E1BD84F3-A749-4B06-998A-BB08F3A1DBE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546909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56F110D-D601-48F3-A14E-055E5CFB8E7D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rgbClr val="FFC30E">
              <a:alpha val="85098"/>
            </a:srgb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2104600455"/>
      </p:ext>
    </p:extLst>
  </p:cSld>
  <p:clrMapOvr>
    <a:masterClrMapping/>
  </p:clrMapOvr>
  <p:transition spd="med"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B0E040-53FE-48EA-80E3-554A059E680C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731879"/>
      </p:ext>
    </p:extLst>
  </p:cSld>
  <p:clrMapOvr>
    <a:masterClrMapping/>
  </p:clrMapOvr>
  <p:transition spd="med"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742E9B1-2A9C-41E7-BCE7-C86E4FEF399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3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7691093"/>
      </p:ext>
    </p:extLst>
  </p:cSld>
  <p:clrMapOvr>
    <a:masterClrMapping/>
  </p:clrMapOvr>
  <p:transition spd="med"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6490-20E6-427C-9042-5CBE10691873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816000"/>
      </p:ext>
    </p:extLst>
  </p:cSld>
  <p:clrMapOvr>
    <a:masterClrMapping/>
  </p:clrMapOvr>
  <p:transition spd="med"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F766-77C0-4AC6-AE52-DE2B3C118285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053777"/>
      </p:ext>
    </p:extLst>
  </p:cSld>
  <p:clrMapOvr>
    <a:masterClrMapping/>
  </p:clrMapOvr>
  <p:transition spd="med"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53800"/>
      </p:ext>
    </p:extLst>
  </p:cSld>
  <p:clrMapOvr>
    <a:masterClrMapping/>
  </p:clrMapOvr>
  <p:transition spd="med"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C5C92449-D278-47BA-87F5-047AE634194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046789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4318000" y="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590800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2013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15461"/>
      </p:ext>
    </p:extLst>
  </p:cSld>
  <p:clrMapOvr>
    <a:masterClrMapping/>
  </p:clrMapOvr>
  <p:transition spd="med"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02466-B4EA-440E-9CD3-6D5713C61A63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322190"/>
      </p:ext>
    </p:extLst>
  </p:cSld>
  <p:clrMapOvr>
    <a:masterClrMapping/>
  </p:clrMapOvr>
  <p:transition spd="med"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EBA4FFB-4B9D-45F4-8F97-C6FD528BDF57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5522024"/>
      </p:ext>
    </p:extLst>
  </p:cSld>
  <p:clrMapOvr>
    <a:masterClrMapping/>
  </p:clrMapOvr>
  <p:transition spd="med"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43F986-2ECD-4DC7-96FB-70D7C3ACBEB7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908406"/>
      </p:ext>
    </p:extLst>
  </p:cSld>
  <p:clrMapOvr>
    <a:masterClrMapping/>
  </p:clrMapOvr>
  <p:transition spd="med"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E8E-A62E-4F2C-9093-39B52CBB2621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391583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50DE-45AC-4D7C-9CE5-821066F982B0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rgbClr val="FFC30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5258602"/>
      </p:ext>
    </p:extLst>
  </p:cSld>
  <p:clrMapOvr>
    <a:masterClrMapping/>
  </p:clrMapOvr>
  <p:transition spd="med"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AB7F-D7BB-4F90-A267-796639691064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124881"/>
      </p:ext>
    </p:extLst>
  </p:cSld>
  <p:clrMapOvr>
    <a:masterClrMapping/>
  </p:clrMapOvr>
  <p:transition spd="med"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73DC9B1-D7EC-4063-83A8-B6F4D63EE23D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458380"/>
      </p:ext>
    </p:extLst>
  </p:cSld>
  <p:clrMapOvr>
    <a:masterClrMapping/>
  </p:clrMapOvr>
  <p:transition spd="med"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87C5D3C-B120-4976-B339-7D5E42E2AACA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332145"/>
      </p:ext>
    </p:extLst>
  </p:cSld>
  <p:clrMapOvr>
    <a:masterClrMapping/>
  </p:clrMapOvr>
  <p:transition spd="med"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CCF202A-C8C6-4D86-AD78-4A6C13DE963B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253852"/>
      </p:ext>
    </p:extLst>
  </p:cSld>
  <p:clrMapOvr>
    <a:masterClrMapping/>
  </p:clrMapOvr>
  <p:transition spd="med"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F25495B-ACBE-4862-B0BB-D52C8F22CC3A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3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53187286"/>
      </p:ext>
    </p:extLst>
  </p:cSld>
  <p:clrMapOvr>
    <a:masterClrMapping/>
  </p:clrMapOvr>
  <p:transition spd="med"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F2B9-1044-48D9-9353-19DC6101F6CB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452929"/>
      </p:ext>
    </p:extLst>
  </p:cSld>
  <p:clrMapOvr>
    <a:masterClrMapping/>
  </p:clrMapOvr>
  <p:transition spd="med"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B6AF-CAAF-4830-BEB5-CA2D878813EF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899035"/>
      </p:ext>
    </p:extLst>
  </p:cSld>
  <p:clrMapOvr>
    <a:masterClrMapping/>
  </p:clrMapOvr>
  <p:transition spd="med"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4505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09F3-7201-4DEE-BFC8-1DAEA2C87B3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rgbClr val="FFC30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3041542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14856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9946C57A-8AFD-4480-895A-0203969A62F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775575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4" name="Rectangle 13"/>
          <p:cNvSpPr/>
          <p:nvPr userDrawn="1"/>
        </p:nvSpPr>
        <p:spPr>
          <a:xfrm>
            <a:off x="7775575" y="3455987"/>
            <a:ext cx="1728787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9" name="Rectangle 18"/>
          <p:cNvSpPr/>
          <p:nvPr userDrawn="1"/>
        </p:nvSpPr>
        <p:spPr>
          <a:xfrm>
            <a:off x="4318001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3" name="Rectangle 22"/>
          <p:cNvSpPr/>
          <p:nvPr userDrawn="1"/>
        </p:nvSpPr>
        <p:spPr>
          <a:xfrm>
            <a:off x="6032209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4" name="Rectangle 23"/>
          <p:cNvSpPr/>
          <p:nvPr userDrawn="1"/>
        </p:nvSpPr>
        <p:spPr>
          <a:xfrm>
            <a:off x="2589212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5" name="Rectangle 24"/>
          <p:cNvSpPr/>
          <p:nvPr userDrawn="1"/>
        </p:nvSpPr>
        <p:spPr>
          <a:xfrm>
            <a:off x="862012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082251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D7ED4-83C6-4404-8940-7E090AF047C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059380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91E0B9E-1A91-4E34-B1E0-7D45933DA9DD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6107099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0FA022-00D0-4C14-959F-D6D58F0D219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617539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AD155-BC0A-4AC9-B6A3-9EE606A6F375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3187051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4217B-E210-44B8-9298-725D4F88C32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80195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FAFE1-DC74-403A-9628-61969EC978F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6279579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AA1C535-CE7C-418C-8D40-A1FF81A054D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759153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737CA1C-1896-4C78-99FB-D6665108275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9612810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079005-B415-4203-82AA-45114B6B01FD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214084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A117E4-FF74-4F77-84AA-348B097CE427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2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8376625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3FEF7-39F1-44E6-96F7-0289EE0157C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590592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7A9-F81A-4CDE-B884-9C510DC5B3B6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703080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57806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9388EF04-8629-4795-AE56-BE904FA561E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775575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4" name="Rectangle 13"/>
          <p:cNvSpPr/>
          <p:nvPr userDrawn="1"/>
        </p:nvSpPr>
        <p:spPr>
          <a:xfrm>
            <a:off x="7775575" y="3455987"/>
            <a:ext cx="1728787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9" name="Rectangle 18"/>
          <p:cNvSpPr/>
          <p:nvPr userDrawn="1"/>
        </p:nvSpPr>
        <p:spPr>
          <a:xfrm>
            <a:off x="4318001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3" name="Rectangle 22"/>
          <p:cNvSpPr/>
          <p:nvPr userDrawn="1"/>
        </p:nvSpPr>
        <p:spPr>
          <a:xfrm>
            <a:off x="6032209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4" name="Rectangle 23"/>
          <p:cNvSpPr/>
          <p:nvPr userDrawn="1"/>
        </p:nvSpPr>
        <p:spPr>
          <a:xfrm>
            <a:off x="2589212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5" name="Rectangle 24"/>
          <p:cNvSpPr/>
          <p:nvPr userDrawn="1"/>
        </p:nvSpPr>
        <p:spPr>
          <a:xfrm>
            <a:off x="862012" y="3983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923245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8F17B-746E-41A2-A674-52318CFA5C4A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9047653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0469FB3-C29F-42FA-8D9A-B66B983D82B3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606020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C44A55A-ED3F-4C6B-9D8F-ABA2B433E5C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9765875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CBA77A8-2CA0-4AF4-A04C-C19CCD94D9EB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143846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B46-8088-440A-9764-B150885069B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796829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9011-DA37-4120-9654-4E9FB8535A95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078858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AE4EFDE-0B1E-43EB-9831-D5A23AA6613D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504930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96083C-98DB-41B6-A6FB-7B5BD4E60517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3410847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1FDAE59-9587-4D7B-BA91-730F7C22221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2143158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BD35E42-A28F-4804-A04B-473D0F56FF0A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6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27721575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2A4F9-6450-447E-809C-4100745FC7B1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2752942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97F5-48E5-41C6-94B4-D4271E22832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75517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12001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E0663C3-A8C1-40E0-8AE0-2BC87A4EB451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rgbClr val="FFC30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796354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775575" y="3455987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4318001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6032209" y="5183187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2589212" y="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862012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-1" y="1727200"/>
            <a:ext cx="862013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9F435339-762E-404B-B505-BC30F6B1D16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2945347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180B-2A2E-48D2-84D1-304ED1C4EC29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0046450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957FDD3-F48D-4DC3-BECE-9D4ED373943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9295918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F09CA9-4DDB-4547-BA7D-3EF36FF1B013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9687329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84CDA-3838-4036-94E9-BA35B7C470D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1020605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EFEA-2189-471D-9C29-393CC33ACF3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672981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C1C785-5F4D-425A-AAC0-D61C1DE9187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51412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D91886-EAAD-4B21-BE43-FEC62B8FDAB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8792817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74CCC0-A986-4C36-A64A-8D91050A37B5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9287386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CF3AA18-3E50-49FA-A4DC-3C2B26183F5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4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5095928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96BD-0F95-4E01-A5E9-3897C14435E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7693684"/>
      </p:ext>
    </p:extLst>
  </p:cSld>
  <p:clrMapOvr>
    <a:masterClrMapping/>
  </p:clrMapOvr>
  <p:transition spd="med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B467-891B-42CA-A524-50E2EA9BEDE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9792441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BAE9E-76A5-4A91-8B49-027B213A358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929011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27930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ABDE667E-E728-4E1B-B128-74E05EE232E6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775575" y="-1588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4" name="Rectangle 13"/>
          <p:cNvSpPr/>
          <p:nvPr userDrawn="1"/>
        </p:nvSpPr>
        <p:spPr>
          <a:xfrm>
            <a:off x="4320133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9" name="Rectangle 18"/>
          <p:cNvSpPr/>
          <p:nvPr userDrawn="1"/>
        </p:nvSpPr>
        <p:spPr>
          <a:xfrm>
            <a:off x="6047729" y="3455987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3" name="Rectangle 22"/>
          <p:cNvSpPr/>
          <p:nvPr userDrawn="1"/>
        </p:nvSpPr>
        <p:spPr>
          <a:xfrm>
            <a:off x="862012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4" name="Rectangle 23"/>
          <p:cNvSpPr/>
          <p:nvPr userDrawn="1"/>
        </p:nvSpPr>
        <p:spPr>
          <a:xfrm>
            <a:off x="-1" y="1727200"/>
            <a:ext cx="862013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5" name="Rectangle 24"/>
          <p:cNvSpPr/>
          <p:nvPr userDrawn="1"/>
        </p:nvSpPr>
        <p:spPr>
          <a:xfrm>
            <a:off x="6047729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187719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3CC08-61CE-4566-9B80-77902962E115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8426615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263631E-1C90-4E3D-B3E1-331D8C74CE13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20337"/>
      </p:ext>
    </p:extLst>
  </p:cSld>
  <p:clrMapOvr>
    <a:masterClrMapping/>
  </p:clrMapOvr>
  <p:transition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520D28-41AA-4F52-AF43-E556C04B11C1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224209"/>
      </p:ext>
    </p:extLst>
  </p:cSld>
  <p:clrMapOvr>
    <a:masterClrMapping/>
  </p:clrMapOvr>
  <p:transition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F626-41D8-4271-87B0-CF9E1EB0538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065023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06B7-6E54-41AA-9A9A-BA5A17E476C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535907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  <a:lvl2pPr>
              <a:defRPr>
                <a:solidFill>
                  <a:schemeClr val="accent5"/>
                </a:solidFill>
              </a:defRPr>
            </a:lvl2pPr>
            <a:lvl3pPr>
              <a:defRPr>
                <a:solidFill>
                  <a:schemeClr val="accent5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  <a:lvl5pPr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3EFACCA-8CB9-4A5E-9E21-A102D21D62CB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20204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D19F-7A93-401C-BD48-6CBBBB7F822D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rgbClr val="FFC30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313086"/>
      </p:ext>
    </p:extLst>
  </p:cSld>
  <p:clrMapOvr>
    <a:masterClrMapping/>
  </p:clrMapOvr>
  <p:transition spd="med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2A16B6-E0D3-44A6-94BA-905D9561CD2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7121495"/>
      </p:ext>
    </p:extLst>
  </p:cSld>
  <p:clrMapOvr>
    <a:masterClrMapping/>
  </p:clrMapOvr>
  <p:transition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D3175E-8C4F-41E4-B4C9-3A15BB6ECA0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8682243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4B97CFC-C086-4546-B721-8D89EFBF4D9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5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10354241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94A3A-60D5-447C-8A49-A51440934226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10675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9989D-3BC4-44C6-BB69-3B246F0E19A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752627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12668"/>
      </p:ext>
    </p:extLst>
  </p:cSld>
  <p:clrMapOvr>
    <a:masterClrMapping/>
  </p:clrMapOvr>
  <p:transition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F32A10E1-40CE-4F4E-AB56-915486E036A5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775576" y="5183187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6046787" y="3455987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4319587" y="-1588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2590800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2774893"/>
      </p:ext>
    </p:extLst>
  </p:cSld>
  <p:clrMapOvr>
    <a:masterClrMapping/>
  </p:clrMapOvr>
  <p:transition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75202-A38B-4658-941B-97AB9EE439DA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9661693"/>
      </p:ext>
    </p:extLst>
  </p:cSld>
  <p:clrMapOvr>
    <a:masterClrMapping/>
  </p:clrMapOvr>
  <p:transition spd="med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77FD807-C088-4099-B2DA-ED4162098B0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4008006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46D7E8-2FCE-4977-974A-B302FE2A75A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076346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FFBF2B6-8EE2-4076-80A8-5CF8C2409AA0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rgbClr val="FFC30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821121"/>
      </p:ext>
    </p:extLst>
  </p:cSld>
  <p:clrMapOvr>
    <a:masterClrMapping/>
  </p:clrMapOvr>
  <p:transition spd="med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66EB-8FAD-4866-9387-A0A05B5A239B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9713599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5616-42DB-48CE-972B-84D1FA9C8979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99230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88C7277-81A2-477E-B860-15B693A2025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510285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E7E405-3DFF-4EDA-B8F5-59C8914821F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4166970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AECCDF-647C-45A9-8CB8-806F6DBBFD4A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047628"/>
      </p:ext>
    </p:extLst>
  </p:cSld>
  <p:clrMapOvr>
    <a:masterClrMapping/>
  </p:clrMapOvr>
  <p:transition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97C6729-5FD7-4907-8A39-56CCE7544C9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tx2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04603593"/>
      </p:ext>
    </p:extLst>
  </p:cSld>
  <p:clrMapOvr>
    <a:masterClrMapping/>
  </p:clrMapOvr>
  <p:transition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61D0-8279-4C96-BC07-6A5A8C7CFE29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844032"/>
      </p:ext>
    </p:extLst>
  </p:cSld>
  <p:clrMapOvr>
    <a:masterClrMapping/>
  </p:clrMapOvr>
  <p:transition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C62F-3FA6-4970-A81E-9F826CC2E551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695975"/>
      </p:ext>
    </p:extLst>
  </p:cSld>
  <p:clrMapOvr>
    <a:masterClrMapping/>
  </p:clrMapOvr>
  <p:transition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40858"/>
      </p:ext>
    </p:extLst>
  </p:cSld>
  <p:clrMapOvr>
    <a:masterClrMapping/>
  </p:clrMapOvr>
  <p:transition spd="med"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D2DF3294-923A-4986-8EBA-B1B3D37E6EE5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046789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2" name="Rectangle 11"/>
          <p:cNvSpPr/>
          <p:nvPr userDrawn="1"/>
        </p:nvSpPr>
        <p:spPr>
          <a:xfrm>
            <a:off x="4318000" y="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3" name="Rectangle 12"/>
          <p:cNvSpPr/>
          <p:nvPr userDrawn="1"/>
        </p:nvSpPr>
        <p:spPr>
          <a:xfrm>
            <a:off x="2590800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4" name="Rectangle 13"/>
          <p:cNvSpPr/>
          <p:nvPr userDrawn="1"/>
        </p:nvSpPr>
        <p:spPr>
          <a:xfrm>
            <a:off x="862013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5" name="Rectangle 14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878746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000A0D-CBA1-460F-B54F-0DAA71877E5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4652409"/>
      </p:ext>
    </p:extLst>
  </p:cSld>
  <p:clrMapOvr>
    <a:masterClrMapping/>
  </p:clrMapOvr>
  <p:transition spd="med"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1D21-EC5B-444A-AD32-162924AD2883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9216378"/>
      </p:ext>
    </p:extLst>
  </p:cSld>
  <p:clrMapOvr>
    <a:masterClrMapping/>
  </p:clrMapOvr>
  <p:transition spd="med"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EE35D97-C711-45A4-870E-DD3797D4944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1133415"/>
      </p:ext>
    </p:extLst>
  </p:cSld>
  <p:clrMapOvr>
    <a:masterClrMapping/>
  </p:clrMapOvr>
  <p:transition spd="med"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8023B29-ACE6-4591-A74B-65EDC306D49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67889"/>
      </p:ext>
    </p:extLst>
  </p:cSld>
  <p:clrMapOvr>
    <a:masterClrMapping/>
  </p:clrMapOvr>
  <p:transition spd="med"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5C549-1CF4-4C94-B916-600263276129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6262201"/>
      </p:ext>
    </p:extLst>
  </p:cSld>
  <p:clrMapOvr>
    <a:masterClrMapping/>
  </p:clrMapOvr>
  <p:transition spd="med"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D6A4-6F1C-4B60-84ED-6AAEB0B781BE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676939"/>
      </p:ext>
    </p:extLst>
  </p:cSld>
  <p:clrMapOvr>
    <a:masterClrMapping/>
  </p:clrMapOvr>
  <p:transition spd="med"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F40B939-7A4C-4683-87B6-41438C85BAA6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965024"/>
      </p:ext>
    </p:extLst>
  </p:cSld>
  <p:clrMapOvr>
    <a:masterClrMapping/>
  </p:clrMapOvr>
  <p:transition spd="med"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174E875-945B-4E4E-B906-7AA02D25E8D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0947331"/>
      </p:ext>
    </p:extLst>
  </p:cSld>
  <p:clrMapOvr>
    <a:masterClrMapping/>
  </p:clrMapOvr>
  <p:transition spd="med"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D138FF-D68A-4F39-8F2D-604502E04793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8913217"/>
      </p:ext>
    </p:extLst>
  </p:cSld>
  <p:clrMapOvr>
    <a:masterClrMapping/>
  </p:clrMapOvr>
  <p:transition spd="med"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/ Highligh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9504363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7F76464-1E6A-4D1C-9BF0-D64325656B07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184230" y="863602"/>
            <a:ext cx="3456384" cy="4752625"/>
          </a:xfrm>
          <a:solidFill>
            <a:schemeClr val="accent3">
              <a:alpha val="85098"/>
            </a:schemeClr>
          </a:solidFill>
        </p:spPr>
        <p:txBody>
          <a:bodyPr lIns="323953" tIns="287959" rIns="323953" bIns="287959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357136" indent="-357136"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170163321"/>
      </p:ext>
    </p:extLst>
  </p:cSld>
  <p:clrMapOvr>
    <a:masterClrMapping/>
  </p:clrMapOvr>
  <p:transition spd="med"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1C1F-47D3-4A43-86BD-ABA3ADF4B47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221508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30213" y="431800"/>
            <a:ext cx="8642350" cy="561657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A3C1959-E79D-4E48-A43C-9DC57D4AE56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58139"/>
      </p:ext>
    </p:extLst>
  </p:cSld>
  <p:clrMapOvr>
    <a:masterClrMapping/>
  </p:clrMapOvr>
  <p:transition spd="med"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0451-054D-4AC7-B1BA-0553D7C00B52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954072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728787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727845" y="0"/>
            <a:ext cx="1728788" cy="172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1727200"/>
            <a:ext cx="1728787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5184775"/>
            <a:ext cx="1728787" cy="1722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7775577" y="5191194"/>
            <a:ext cx="1728788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6046790" y="1727200"/>
            <a:ext cx="1728786" cy="1728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56632" y="0"/>
            <a:ext cx="1727200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775577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27845" y="1727200"/>
            <a:ext cx="1728788" cy="17287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34575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46790" y="5184775"/>
            <a:ext cx="1728786" cy="17272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50301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30212" y="3600004"/>
            <a:ext cx="5184776" cy="2160239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501650" y="6216798"/>
            <a:ext cx="2068513" cy="263525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263876"/>
            <a:ext cx="1295251" cy="21507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C0FF09CF-2A7D-426D-82E4-F49BFFFEC016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5957" y="6263876"/>
            <a:ext cx="4607818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125" y="6263876"/>
            <a:ext cx="433536" cy="215876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046789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4318000" y="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590800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2013" y="1727200"/>
            <a:ext cx="1728788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7775576" y="-1588"/>
            <a:ext cx="1728787" cy="1728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945564"/>
      </p:ext>
    </p:extLst>
  </p:cSld>
  <p:clrMapOvr>
    <a:masterClrMapping/>
  </p:clrMapOvr>
  <p:transition spd="med"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864235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99B7-9B77-4D4A-AD0D-77616ADC858F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468952"/>
      </p:ext>
    </p:extLst>
  </p:cSld>
  <p:clrMapOvr>
    <a:masterClrMapping/>
  </p:clrMapOvr>
  <p:transition spd="med"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30212" y="2521025"/>
            <a:ext cx="8642351" cy="17270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8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504363" cy="6911975"/>
          </a:xfrm>
          <a:custGeom>
            <a:avLst/>
            <a:gdLst/>
            <a:ahLst/>
            <a:cxnLst/>
            <a:rect l="l" t="t" r="r" b="b"/>
            <a:pathLst>
              <a:path w="9504363" h="6911975">
                <a:moveTo>
                  <a:pt x="215677" y="215627"/>
                </a:moveTo>
                <a:lnTo>
                  <a:pt x="215677" y="6696347"/>
                </a:lnTo>
                <a:lnTo>
                  <a:pt x="9288685" y="6696347"/>
                </a:lnTo>
                <a:lnTo>
                  <a:pt x="9288685" y="215627"/>
                </a:lnTo>
                <a:close/>
                <a:moveTo>
                  <a:pt x="0" y="0"/>
                </a:moveTo>
                <a:lnTo>
                  <a:pt x="9504363" y="0"/>
                </a:lnTo>
                <a:lnTo>
                  <a:pt x="9504363" y="6911975"/>
                </a:lnTo>
                <a:lnTo>
                  <a:pt x="0" y="69119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60EA9B0-C5D9-41CA-A126-A38A4E23E09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2545342"/>
      </p:ext>
    </p:extLst>
  </p:cSld>
  <p:clrMapOvr>
    <a:masterClrMapping/>
  </p:clrMapOvr>
  <p:transition spd="med"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ubtitl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54" y="2447925"/>
            <a:ext cx="8642010" cy="3600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0553" y="2087564"/>
            <a:ext cx="8642010" cy="360364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4B0AE63-6AAC-42AF-820B-4845185C6D87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39965"/>
      </p:ext>
    </p:extLst>
  </p:cSld>
  <p:clrMapOvr>
    <a:masterClrMapping/>
  </p:clrMapOvr>
  <p:transition spd="med"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4" y="2087563"/>
            <a:ext cx="4208830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319" y="2087563"/>
            <a:ext cx="4207243" cy="39608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F6F8-8379-401E-A448-6E7C42E637BA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486072"/>
      </p:ext>
    </p:extLst>
  </p:cSld>
  <p:clrMapOvr>
    <a:masterClrMapping/>
  </p:clrMapOvr>
  <p:transition spd="med"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4" y="2087563"/>
            <a:ext cx="4208830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4" y="2447926"/>
            <a:ext cx="4208830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5321" y="2087563"/>
            <a:ext cx="4207241" cy="360363"/>
          </a:xfrm>
        </p:spPr>
        <p:txBody>
          <a:bodyPr anchor="t" anchorCtr="0"/>
          <a:lstStyle>
            <a:lvl1pPr marL="0" indent="0">
              <a:buNone/>
              <a:defRPr sz="1800" b="0"/>
            </a:lvl1pPr>
            <a:lvl2pPr marL="457134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2" indent="0">
              <a:buNone/>
              <a:defRPr sz="1500" b="1"/>
            </a:lvl4pPr>
            <a:lvl5pPr marL="1828536" indent="0">
              <a:buNone/>
              <a:defRPr sz="1500" b="1"/>
            </a:lvl5pPr>
            <a:lvl6pPr marL="2285669" indent="0">
              <a:buNone/>
              <a:defRPr sz="1500" b="1"/>
            </a:lvl6pPr>
            <a:lvl7pPr marL="2742803" indent="0">
              <a:buNone/>
              <a:defRPr sz="1500" b="1"/>
            </a:lvl7pPr>
            <a:lvl8pPr marL="3199938" indent="0">
              <a:buNone/>
              <a:defRPr sz="1500" b="1"/>
            </a:lvl8pPr>
            <a:lvl9pPr marL="3657071" indent="0">
              <a:buNone/>
              <a:defRPr sz="15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5321" y="2447926"/>
            <a:ext cx="4207241" cy="36004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186A-AB6D-48FF-8869-0E444BE672BC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4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44994"/>
      </p:ext>
    </p:extLst>
  </p:cSld>
  <p:clrMapOvr>
    <a:masterClrMapping/>
  </p:clrMapOvr>
  <p:transition spd="med"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1/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5885"/>
            <a:ext cx="4751558" cy="6906091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230" y="431799"/>
            <a:ext cx="3888334" cy="56165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2385560-75D0-4668-9428-1DB1D4F7A1AC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Freeform 7"/>
          <p:cNvSpPr>
            <a:spLocks noChangeAspect="1" noEditPoints="1"/>
          </p:cNvSpPr>
          <p:nvPr userDrawn="1"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411808"/>
      </p:ext>
    </p:extLst>
  </p:cSld>
  <p:clrMapOvr>
    <a:masterClrMapping/>
  </p:clrMapOvr>
  <p:transition spd="med"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2087563"/>
            <a:ext cx="6770240" cy="3960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343775" y="2087563"/>
            <a:ext cx="1728788" cy="396081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A5BB966-555C-4CDA-9FB3-D527DDCC818E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02819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slideLayout" Target="../slideLayouts/slideLayout117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8207425" y="-9458"/>
            <a:ext cx="431750" cy="43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5" name="Rectangle 14"/>
          <p:cNvSpPr/>
          <p:nvPr/>
        </p:nvSpPr>
        <p:spPr>
          <a:xfrm>
            <a:off x="8639175" y="863699"/>
            <a:ext cx="431750" cy="43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7775575" y="431651"/>
            <a:ext cx="431750" cy="43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/>
        </p:nvSpPr>
        <p:spPr>
          <a:xfrm>
            <a:off x="9072613" y="1295450"/>
            <a:ext cx="431750" cy="43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/>
        </p:nvSpPr>
        <p:spPr>
          <a:xfrm>
            <a:off x="8639175" y="1731561"/>
            <a:ext cx="431750" cy="43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8639175" y="2159843"/>
            <a:ext cx="431750" cy="43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BD446858-CF44-433E-942A-67D0C5CA3FA6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rgbClr val="FFC30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864" r:id="rId3"/>
    <p:sldLayoutId id="2147483659" r:id="rId4"/>
    <p:sldLayoutId id="2147483652" r:id="rId5"/>
    <p:sldLayoutId id="2147483653" r:id="rId6"/>
    <p:sldLayoutId id="2147483865" r:id="rId7"/>
    <p:sldLayoutId id="2147483661" r:id="rId8"/>
    <p:sldLayoutId id="2147483665" r:id="rId9"/>
    <p:sldLayoutId id="2147483866" r:id="rId10"/>
    <p:sldLayoutId id="2147483654" r:id="rId11"/>
    <p:sldLayoutId id="2147483655" r:id="rId12"/>
    <p:sldLayoutId id="2147483965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8640813" y="0"/>
            <a:ext cx="431750" cy="4222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2" name="Rectangle 21"/>
          <p:cNvSpPr/>
          <p:nvPr/>
        </p:nvSpPr>
        <p:spPr>
          <a:xfrm>
            <a:off x="8640218" y="863699"/>
            <a:ext cx="431750" cy="431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3" name="Rectangle 22"/>
          <p:cNvSpPr/>
          <p:nvPr/>
        </p:nvSpPr>
        <p:spPr>
          <a:xfrm>
            <a:off x="9073656" y="431651"/>
            <a:ext cx="431750" cy="431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4" name="Rectangle 23"/>
          <p:cNvSpPr/>
          <p:nvPr/>
        </p:nvSpPr>
        <p:spPr>
          <a:xfrm>
            <a:off x="8640813" y="1295450"/>
            <a:ext cx="431750" cy="431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5" name="Rectangle 24"/>
          <p:cNvSpPr/>
          <p:nvPr/>
        </p:nvSpPr>
        <p:spPr>
          <a:xfrm>
            <a:off x="9073656" y="1295450"/>
            <a:ext cx="431750" cy="431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6" name="Rectangle 25"/>
          <p:cNvSpPr/>
          <p:nvPr/>
        </p:nvSpPr>
        <p:spPr>
          <a:xfrm>
            <a:off x="9073656" y="1727200"/>
            <a:ext cx="431750" cy="431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A7ACF40D-7DD6-4047-8677-4057EDBADBC8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5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  <p:sldLayoutId id="2147483978" r:id="rId12"/>
    <p:sldLayoutId id="2147483979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8639770" y="0"/>
            <a:ext cx="431750" cy="4222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5" name="Rectangle 14"/>
          <p:cNvSpPr/>
          <p:nvPr/>
        </p:nvSpPr>
        <p:spPr>
          <a:xfrm>
            <a:off x="9072613" y="431651"/>
            <a:ext cx="431750" cy="4317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8207722" y="431651"/>
            <a:ext cx="431750" cy="4317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/>
        </p:nvSpPr>
        <p:spPr>
          <a:xfrm>
            <a:off x="7775575" y="431651"/>
            <a:ext cx="431750" cy="4317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/>
        </p:nvSpPr>
        <p:spPr>
          <a:xfrm>
            <a:off x="7343825" y="0"/>
            <a:ext cx="431750" cy="4222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ACFFE23E-7EB0-4A0A-9CDE-6274C6CB5121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976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072563" y="432048"/>
            <a:ext cx="431750" cy="43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8639720" y="863699"/>
            <a:ext cx="431750" cy="43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8207672" y="431651"/>
            <a:ext cx="431750" cy="43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2" name="Rectangle 21"/>
          <p:cNvSpPr/>
          <p:nvPr/>
        </p:nvSpPr>
        <p:spPr>
          <a:xfrm>
            <a:off x="7775525" y="0"/>
            <a:ext cx="431750" cy="4222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3" name="Rectangle 22"/>
          <p:cNvSpPr/>
          <p:nvPr/>
        </p:nvSpPr>
        <p:spPr>
          <a:xfrm>
            <a:off x="8207672" y="0"/>
            <a:ext cx="431750" cy="43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4" name="Rectangle 23"/>
          <p:cNvSpPr/>
          <p:nvPr/>
        </p:nvSpPr>
        <p:spPr>
          <a:xfrm>
            <a:off x="7343278" y="0"/>
            <a:ext cx="431750" cy="4222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5692B049-5020-4252-87E4-E84ADE4AC439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86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  <p:sldLayoutId id="2147484007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9074853" y="0"/>
            <a:ext cx="431750" cy="4317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/>
        </p:nvSpPr>
        <p:spPr>
          <a:xfrm>
            <a:off x="8642010" y="431651"/>
            <a:ext cx="431750" cy="4317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5" name="Rectangle 24"/>
          <p:cNvSpPr/>
          <p:nvPr/>
        </p:nvSpPr>
        <p:spPr>
          <a:xfrm>
            <a:off x="8209962" y="431651"/>
            <a:ext cx="431750" cy="4317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6" name="Rectangle 25"/>
          <p:cNvSpPr/>
          <p:nvPr/>
        </p:nvSpPr>
        <p:spPr>
          <a:xfrm>
            <a:off x="7346065" y="0"/>
            <a:ext cx="431750" cy="4222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7" name="Rectangle 26"/>
          <p:cNvSpPr/>
          <p:nvPr/>
        </p:nvSpPr>
        <p:spPr>
          <a:xfrm>
            <a:off x="8209962" y="0"/>
            <a:ext cx="431750" cy="4317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8" name="Rectangle 27"/>
          <p:cNvSpPr/>
          <p:nvPr/>
        </p:nvSpPr>
        <p:spPr>
          <a:xfrm>
            <a:off x="6913818" y="0"/>
            <a:ext cx="431750" cy="4222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E4623620-8187-42F5-A254-CF2111B9CAC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689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4021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72613" y="0"/>
            <a:ext cx="431750" cy="431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5" name="Rectangle 14"/>
          <p:cNvSpPr/>
          <p:nvPr/>
        </p:nvSpPr>
        <p:spPr>
          <a:xfrm>
            <a:off x="8639770" y="431651"/>
            <a:ext cx="431750" cy="431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7777113" y="431651"/>
            <a:ext cx="431750" cy="4222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7344866" y="431651"/>
            <a:ext cx="431750" cy="4222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2" name="Rectangle 21"/>
          <p:cNvSpPr/>
          <p:nvPr/>
        </p:nvSpPr>
        <p:spPr>
          <a:xfrm>
            <a:off x="8208863" y="863699"/>
            <a:ext cx="431750" cy="431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3D162D4A-DDFA-4B9D-AE81-0DB77E62D574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893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034" r:id="rId12"/>
    <p:sldLayoutId id="2147484035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4B92D614-2CE4-430D-8740-126777D2D7EF}" type="datetime3">
              <a:rPr lang="en-US" smtClean="0"/>
              <a:t>30 March 2020</a:t>
            </a:fld>
            <a:endParaRPr lang="fi-FI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VUOROVAIKUTUS, LIIKE JA VOIMA  -  5 Väliaineen vastus ja kitka</a:t>
            </a:r>
            <a:endParaRPr lang="fi-FI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3" name="Rectangle 12"/>
          <p:cNvSpPr/>
          <p:nvPr/>
        </p:nvSpPr>
        <p:spPr>
          <a:xfrm>
            <a:off x="9072613" y="863699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8639770" y="863699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/>
        </p:nvSpPr>
        <p:spPr>
          <a:xfrm>
            <a:off x="8207722" y="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/>
        </p:nvSpPr>
        <p:spPr>
          <a:xfrm>
            <a:off x="8207722" y="431651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3" name="Rectangle 22"/>
          <p:cNvSpPr/>
          <p:nvPr/>
        </p:nvSpPr>
        <p:spPr>
          <a:xfrm>
            <a:off x="8207722" y="129545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4" name="Rectangle 23"/>
          <p:cNvSpPr/>
          <p:nvPr/>
        </p:nvSpPr>
        <p:spPr>
          <a:xfrm>
            <a:off x="8639770" y="172720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64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  <p:sldLayoutId id="2147484048" r:id="rId12"/>
    <p:sldLayoutId id="2147484049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5FAEC72A-1A94-4E4E-BB7B-2EBE13776DB5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3" name="Rectangle 12"/>
          <p:cNvSpPr/>
          <p:nvPr/>
        </p:nvSpPr>
        <p:spPr>
          <a:xfrm>
            <a:off x="9072613" y="863699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639770" y="863699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207722" y="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07722" y="431651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207722" y="129545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639770" y="172720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47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2087563"/>
            <a:ext cx="8642350" cy="3960812"/>
          </a:xfrm>
          <a:prstGeom prst="rect">
            <a:avLst/>
          </a:prstGeom>
        </p:spPr>
        <p:txBody>
          <a:bodyPr vert="horz" lIns="35995" tIns="35995" rIns="35995" bIns="3599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2"/>
          </p:nvPr>
        </p:nvSpPr>
        <p:spPr>
          <a:xfrm>
            <a:off x="863749" y="6263876"/>
            <a:ext cx="1295251" cy="215078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701FBE88-4302-4590-BC19-5C6F8D7F6826}" type="datetime3">
              <a:rPr lang="en-US" smtClean="0">
                <a:solidFill>
                  <a:srgbClr val="5A5A5A"/>
                </a:solidFill>
              </a:rPr>
              <a:t>30 March 2020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000" y="6263876"/>
            <a:ext cx="5184775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r>
              <a:rPr lang="fi-FI">
                <a:solidFill>
                  <a:srgbClr val="5A5A5A"/>
                </a:solidFill>
              </a:rPr>
              <a:t>VUOROVAIKUTUS, LIIKE JA VOIMA  -  5 Väliaineen vastus ja kitka</a:t>
            </a:r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4" y="6263876"/>
            <a:ext cx="433536" cy="215876"/>
          </a:xfrm>
          <a:prstGeom prst="rect">
            <a:avLst/>
          </a:prstGeom>
        </p:spPr>
        <p:txBody>
          <a:bodyPr vert="horz" lIns="35995" tIns="35995" rIns="35995" bIns="35995" rtlCol="0" anchor="ctr" anchorCtr="0">
            <a:noAutofit/>
          </a:bodyPr>
          <a:lstStyle>
            <a:lvl1pPr algn="l">
              <a:defRPr sz="800" spc="-40" baseline="0">
                <a:solidFill>
                  <a:schemeClr val="tx1"/>
                </a:solidFill>
              </a:defRPr>
            </a:lvl1pPr>
          </a:lstStyle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‹#›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20" name="Freeform 7"/>
          <p:cNvSpPr>
            <a:spLocks noChangeAspect="1" noEditPoints="1"/>
          </p:cNvSpPr>
          <p:nvPr/>
        </p:nvSpPr>
        <p:spPr bwMode="auto">
          <a:xfrm>
            <a:off x="7446470" y="6282323"/>
            <a:ext cx="1554183" cy="198000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rgbClr val="5A5A5A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431800"/>
            <a:ext cx="8642350" cy="1295995"/>
          </a:xfrm>
          <a:prstGeom prst="rect">
            <a:avLst/>
          </a:prstGeom>
        </p:spPr>
        <p:txBody>
          <a:bodyPr vert="horz" lIns="35995" tIns="35995" rIns="35995" bIns="35995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3" name="Rectangle 12"/>
          <p:cNvSpPr/>
          <p:nvPr/>
        </p:nvSpPr>
        <p:spPr>
          <a:xfrm>
            <a:off x="9072613" y="863699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639770" y="863699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207722" y="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07722" y="431651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207722" y="129545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639770" y="1727200"/>
            <a:ext cx="431750" cy="431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91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  <p:sldLayoutId id="2147484076" r:id="rId12"/>
    <p:sldLayoutId id="2147484077" r:id="rId13"/>
  </p:sldLayoutIdLst>
  <p:transition spd="med">
    <p:fade/>
  </p:transition>
  <p:hf hdr="0" dt="0"/>
  <p:txStyles>
    <p:titleStyle>
      <a:lvl1pPr algn="ctr" defTabSz="914267" rtl="0" eaLnBrk="1" latinLnBrk="0" hangingPunct="1">
        <a:lnSpc>
          <a:spcPct val="90000"/>
        </a:lnSpc>
        <a:spcBef>
          <a:spcPct val="0"/>
        </a:spcBef>
        <a:buNone/>
        <a:defRPr sz="36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36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714271" indent="-357136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71409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5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067" indent="-366660" algn="l" defTabSz="914267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95203" indent="-357136" algn="l" defTabSz="914267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14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237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9" indent="-228567" algn="l" defTabSz="91426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2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6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1042" y="431799"/>
            <a:ext cx="8642350" cy="1295995"/>
          </a:xfrm>
        </p:spPr>
        <p:txBody>
          <a:bodyPr/>
          <a:lstStyle/>
          <a:p>
            <a:r>
              <a:rPr lang="fi-FI" dirty="0"/>
              <a:t>Väliaineen vastus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0214" y="1727794"/>
            <a:ext cx="8138392" cy="3960812"/>
          </a:xfrm>
        </p:spPr>
        <p:txBody>
          <a:bodyPr/>
          <a:lstStyle/>
          <a:p>
            <a:r>
              <a:rPr lang="fi-FI" dirty="0"/>
              <a:t>Väliaineen vastus tarkoittaa voimaa, joka vastustaa kappaleen liikettä nesteessä tai kaasussa.</a:t>
            </a:r>
          </a:p>
          <a:p>
            <a:r>
              <a:rPr lang="fi-FI" dirty="0"/>
              <a:t>Väliaineen vastus riippuu aineesta, jossa kappale liikkuu sekä kappaleen muodosta ja nopeudesta.</a:t>
            </a:r>
          </a:p>
          <a:p>
            <a:r>
              <a:rPr lang="fi-FI" dirty="0"/>
              <a:t>Esim. Ilmavastus on tällainen liikettä vastustava voima.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dirty="0">
                <a:solidFill>
                  <a:srgbClr val="5A5A5A"/>
                </a:solidFill>
              </a:rPr>
              <a:t>VUOROVAIKUTUS, LIIKE JA VOIMA  -  5 VÄLIAINEEN VASTUS JA KITKA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1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46632C34-32F1-4F7D-9231-C62B97868A82}"/>
              </a:ext>
            </a:extLst>
          </p:cNvPr>
          <p:cNvSpPr/>
          <p:nvPr/>
        </p:nvSpPr>
        <p:spPr>
          <a:xfrm>
            <a:off x="638277" y="6202537"/>
            <a:ext cx="16561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spc="-40" dirty="0" err="1"/>
              <a:t>Ilmiö</a:t>
            </a:r>
            <a:r>
              <a:rPr lang="en-US" sz="800" spc="-40" dirty="0"/>
              <a:t> 7-9 Fysiikka</a:t>
            </a:r>
            <a:endParaRPr lang="fi-FI" sz="800" spc="-40" dirty="0"/>
          </a:p>
          <a:p>
            <a:pPr lvl="0"/>
            <a:r>
              <a:rPr lang="fi-FI" sz="800" spc="-40" dirty="0"/>
              <a:t>© Lehto, Salonen, Maalampi</a:t>
            </a:r>
          </a:p>
        </p:txBody>
      </p:sp>
    </p:spTree>
    <p:extLst>
      <p:ext uri="{BB962C8B-B14F-4D97-AF65-F5344CB8AC3E}">
        <p14:creationId xmlns:p14="http://schemas.microsoft.com/office/powerpoint/2010/main" val="250739044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72355" y="524873"/>
            <a:ext cx="8642350" cy="1295995"/>
          </a:xfrm>
        </p:spPr>
        <p:txBody>
          <a:bodyPr/>
          <a:lstStyle/>
          <a:p>
            <a:r>
              <a:rPr lang="fi-FI" dirty="0"/>
              <a:t>Kitka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35757" y="1624721"/>
            <a:ext cx="7344816" cy="3960812"/>
          </a:xfrm>
        </p:spPr>
        <p:txBody>
          <a:bodyPr/>
          <a:lstStyle/>
          <a:p>
            <a:r>
              <a:rPr lang="fi-FI" dirty="0"/>
              <a:t>Kitka on voima, joka syntyy kahden toisiaan hankaavan kappaleen vuorovaikutuksesta.</a:t>
            </a:r>
          </a:p>
          <a:p>
            <a:r>
              <a:rPr lang="fi-FI" dirty="0"/>
              <a:t>Lepokitka vastustaa kappaleen liikkeellelähtöä ja estää sen liukumisen.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Liukukitka vastustaa kappaleen liukumista.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dirty="0">
                <a:solidFill>
                  <a:srgbClr val="5A5A5A"/>
                </a:solidFill>
              </a:rPr>
              <a:t>VUOROVAIKUTUS, LIIKE JA VOIMA  -  5 VÄLIAINEEN VASTUS JA KITKA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2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1511821" y="3559256"/>
            <a:ext cx="4251049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pc="-40" dirty="0"/>
              <a:t>Kun vetävä voima saavuttaa lepokitkan suurimman arvon, laatikko lähtee liikkeelle. 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1555011" y="5133683"/>
            <a:ext cx="4164667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i-FI" spc="-40" dirty="0"/>
              <a:t>Laatikon vetämiseen vakionopeudella tarvittava voima on pienempi kuin liikkeellelähtöön tarvittu.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FE0E1BF-67E5-4285-8A6A-4039629BF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250" y="3575021"/>
            <a:ext cx="1784942" cy="93470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B0C6A0E-F749-49F5-B998-CD839E5A35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736" y="5170360"/>
            <a:ext cx="1673346" cy="879306"/>
          </a:xfrm>
          <a:prstGeom prst="rect">
            <a:avLst/>
          </a:prstGeom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46632C34-32F1-4F7D-9231-C62B97868A82}"/>
              </a:ext>
            </a:extLst>
          </p:cNvPr>
          <p:cNvSpPr/>
          <p:nvPr/>
        </p:nvSpPr>
        <p:spPr>
          <a:xfrm>
            <a:off x="638277" y="6202537"/>
            <a:ext cx="16561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spc="-40" dirty="0" err="1"/>
              <a:t>Ilmiö</a:t>
            </a:r>
            <a:r>
              <a:rPr lang="en-US" sz="800" spc="-40" dirty="0"/>
              <a:t> 7-9 Fysiikka</a:t>
            </a:r>
            <a:endParaRPr lang="fi-FI" sz="800" spc="-40" dirty="0"/>
          </a:p>
          <a:p>
            <a:pPr lvl="0"/>
            <a:r>
              <a:rPr lang="fi-FI" sz="800" spc="-40" dirty="0"/>
              <a:t>© Lehto, Salonen, Maalampi</a:t>
            </a:r>
          </a:p>
        </p:txBody>
      </p:sp>
    </p:spTree>
    <p:extLst>
      <p:ext uri="{BB962C8B-B14F-4D97-AF65-F5344CB8AC3E}">
        <p14:creationId xmlns:p14="http://schemas.microsoft.com/office/powerpoint/2010/main" val="107378406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9255" y="445747"/>
            <a:ext cx="8642350" cy="1295995"/>
          </a:xfrm>
        </p:spPr>
        <p:txBody>
          <a:bodyPr/>
          <a:lstStyle/>
          <a:p>
            <a:r>
              <a:rPr lang="fi-FI" dirty="0"/>
              <a:t>Kitkakerroin</a:t>
            </a:r>
            <a:br>
              <a:rPr lang="fi-FI" dirty="0"/>
            </a:b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dirty="0">
                <a:solidFill>
                  <a:srgbClr val="5A5A5A"/>
                </a:solidFill>
              </a:rPr>
              <a:t>VUOROVAIKUTUS, LIIKE JA VOIMA  -  5 VÄLIAINEEN VASTUS JA KITKA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BA1D61E-DCAC-4F3F-A9E2-B5195B305580}" type="slidenum">
              <a:rPr lang="fi-FI" smtClean="0">
                <a:solidFill>
                  <a:srgbClr val="5A5A5A"/>
                </a:solidFill>
              </a:rPr>
              <a:pPr/>
              <a:t>3</a:t>
            </a:fld>
            <a:endParaRPr lang="fi-FI" dirty="0">
              <a:solidFill>
                <a:srgbClr val="5A5A5A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956" y="1549746"/>
            <a:ext cx="6770240" cy="3960812"/>
          </a:xfrm>
        </p:spPr>
        <p:txBody>
          <a:bodyPr/>
          <a:lstStyle/>
          <a:p>
            <a:r>
              <a:rPr lang="fi-FI" dirty="0"/>
              <a:t>Kitkakerroin kuvaa, miten suuri voima pintojen hankauksesta toisiinsa aiheutuu.</a:t>
            </a:r>
          </a:p>
          <a:p>
            <a:r>
              <a:rPr lang="fi-FI" dirty="0"/>
              <a:t>Karheiden pintojen välinen kitkakerroin on suurempi kuin sileiden pintojen välinen.</a:t>
            </a:r>
          </a:p>
          <a:p>
            <a:endParaRPr lang="fi-FI" dirty="0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46632C34-32F1-4F7D-9231-C62B97868A82}"/>
              </a:ext>
            </a:extLst>
          </p:cNvPr>
          <p:cNvSpPr/>
          <p:nvPr/>
        </p:nvSpPr>
        <p:spPr>
          <a:xfrm>
            <a:off x="638277" y="6202537"/>
            <a:ext cx="16561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spc="-40" dirty="0" err="1"/>
              <a:t>Ilmiö</a:t>
            </a:r>
            <a:r>
              <a:rPr lang="en-US" sz="800" spc="-40" dirty="0"/>
              <a:t> 7-9 Fysiikka</a:t>
            </a:r>
            <a:endParaRPr lang="fi-FI" sz="800" spc="-40" dirty="0"/>
          </a:p>
          <a:p>
            <a:pPr lvl="0"/>
            <a:r>
              <a:rPr lang="fi-FI" sz="800" spc="-40" dirty="0"/>
              <a:t>© Lehto, Salonen, Maalampi</a:t>
            </a:r>
          </a:p>
        </p:txBody>
      </p:sp>
    </p:spTree>
    <p:extLst>
      <p:ext uri="{BB962C8B-B14F-4D97-AF65-F5344CB8AC3E}">
        <p14:creationId xmlns:p14="http://schemas.microsoft.com/office/powerpoint/2010/main" val="223243444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Powerpoint-pohja_peruskoko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4FFF98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4FFF98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noma Pro - Orang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Sanoma Pro - Dark Blu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Sanoma Pro - Green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Sanoma Pro - Light Blu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Sanoma Pro - Pink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Sanoma Pro - Purpl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1_Sanoma Pro - Purpl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2_Sanoma Pro - Purple">
  <a:themeElements>
    <a:clrScheme name="SANOMA pro">
      <a:dk1>
        <a:srgbClr val="5A5A5A"/>
      </a:dk1>
      <a:lt1>
        <a:srgbClr val="FFFFFF"/>
      </a:lt1>
      <a:dk2>
        <a:srgbClr val="FF8085"/>
      </a:dk2>
      <a:lt2>
        <a:srgbClr val="9F9F9F"/>
      </a:lt2>
      <a:accent1>
        <a:srgbClr val="FFC30E"/>
      </a:accent1>
      <a:accent2>
        <a:srgbClr val="FB6822"/>
      </a:accent2>
      <a:accent3>
        <a:srgbClr val="643695"/>
      </a:accent3>
      <a:accent4>
        <a:srgbClr val="2DAC44"/>
      </a:accent4>
      <a:accent5>
        <a:srgbClr val="63CAE1"/>
      </a:accent5>
      <a:accent6>
        <a:srgbClr val="0300A4"/>
      </a:accent6>
      <a:hlink>
        <a:srgbClr val="2F20EC"/>
      </a:hlink>
      <a:folHlink>
        <a:srgbClr val="9999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pc="-40" dirty="0" smtClean="0">
            <a:solidFill>
              <a:schemeClr val="accent1"/>
            </a:solidFill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kumenttityyppi xmlns="eba3b716-7541-44b4-bce8-244c3a989311">Powerpoint-pohja</Dokumenttityyppi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5F6940F5483B249923B0A57CD6EB39F" ma:contentTypeVersion="1" ma:contentTypeDescription="Luo uusi asiakirja." ma:contentTypeScope="" ma:versionID="c223f35fa294fdcd4123310520331863">
  <xsd:schema xmlns:xsd="http://www.w3.org/2001/XMLSchema" xmlns:xs="http://www.w3.org/2001/XMLSchema" xmlns:p="http://schemas.microsoft.com/office/2006/metadata/properties" xmlns:ns1="eba3b716-7541-44b4-bce8-244c3a989311" targetNamespace="http://schemas.microsoft.com/office/2006/metadata/properties" ma:root="true" ma:fieldsID="9a02ded3bffbd1a85605d3a84be40aac" ns1:_="">
    <xsd:import namespace="eba3b716-7541-44b4-bce8-244c3a989311"/>
    <xsd:element name="properties">
      <xsd:complexType>
        <xsd:sequence>
          <xsd:element name="documentManagement">
            <xsd:complexType>
              <xsd:all>
                <xsd:element ref="ns1:Dokumenttityypp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a3b716-7541-44b4-bce8-244c3a989311" elementFormDefault="qualified">
    <xsd:import namespace="http://schemas.microsoft.com/office/2006/documentManagement/types"/>
    <xsd:import namespace="http://schemas.microsoft.com/office/infopath/2007/PartnerControls"/>
    <xsd:element name="Dokumenttityyppi" ma:index="0" nillable="true" ma:displayName="Dokumenttityyppi" ma:default="Logo" ma:format="Dropdown" ma:internalName="Dokumenttityyppi">
      <xsd:simpleType>
        <xsd:restriction base="dms:Choice">
          <xsd:enumeration value="Asiakirjapohja"/>
          <xsd:enumeration value="Logo"/>
          <xsd:enumeration value="Powerpoint-pohja"/>
          <xsd:enumeration value="Oh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Sisältölaji"/>
        <xsd:element ref="dc:title" minOccurs="0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1A5A6B-7001-42FC-81AC-C9EF9B335431}">
  <ds:schemaRefs>
    <ds:schemaRef ds:uri="http://purl.org/dc/terms/"/>
    <ds:schemaRef ds:uri="eba3b716-7541-44b4-bce8-244c3a989311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1219374-56A2-4459-B77D-F3F25B8712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1442E7-D29F-449D-97D4-F3C13DF9F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a3b716-7541-44b4-bce8-244c3a9893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Powerpoint-pohja_peruskoko</Template>
  <TotalTime>508</TotalTime>
  <Words>179</Words>
  <Application>Microsoft Macintosh PowerPoint</Application>
  <PresentationFormat>Mukautettu</PresentationFormat>
  <Paragraphs>30</Paragraphs>
  <Slides>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9</vt:i4>
      </vt:variant>
      <vt:variant>
        <vt:lpstr>Dian otsikot</vt:lpstr>
      </vt:variant>
      <vt:variant>
        <vt:i4>3</vt:i4>
      </vt:variant>
    </vt:vector>
  </HeadingPairs>
  <TitlesOfParts>
    <vt:vector size="14" baseType="lpstr">
      <vt:lpstr>Arial</vt:lpstr>
      <vt:lpstr>Wingdings</vt:lpstr>
      <vt:lpstr>Powerpoint-pohja_peruskoko</vt:lpstr>
      <vt:lpstr>Sanoma Pro - Orange</vt:lpstr>
      <vt:lpstr>Sanoma Pro - Dark Blue</vt:lpstr>
      <vt:lpstr>Sanoma Pro - Green</vt:lpstr>
      <vt:lpstr>Sanoma Pro - Light Blue</vt:lpstr>
      <vt:lpstr>Sanoma Pro - Pink</vt:lpstr>
      <vt:lpstr>Sanoma Pro - Purple</vt:lpstr>
      <vt:lpstr>1_Sanoma Pro - Purple</vt:lpstr>
      <vt:lpstr>2_Sanoma Pro - Purple</vt:lpstr>
      <vt:lpstr>Väliaineen vastus </vt:lpstr>
      <vt:lpstr>Kitka </vt:lpstr>
      <vt:lpstr>Kitkakerroin </vt:lpstr>
    </vt:vector>
  </TitlesOfParts>
  <Company>Sanoma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/ Arial Bold 36pt</dc:title>
  <dc:creator>Johanna Patokoski</dc:creator>
  <cp:lastModifiedBy>Jani-Petteri Renko</cp:lastModifiedBy>
  <cp:revision>81</cp:revision>
  <dcterms:created xsi:type="dcterms:W3CDTF">2017-10-03T08:43:25Z</dcterms:created>
  <dcterms:modified xsi:type="dcterms:W3CDTF">2020-03-30T10:09:23Z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0x010100C5F6940F5483B249923B0A57CD6EB39F</vt:lpwstr>
  </property>
</Properties>
</file>