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8"/>
  </p:notesMasterIdLst>
  <p:sldIdLst>
    <p:sldId id="256" r:id="rId6"/>
    <p:sldId id="260" r:id="rId7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92"/>
    <p:restoredTop sz="78431"/>
  </p:normalViewPr>
  <p:slideViewPr>
    <p:cSldViewPr>
      <p:cViewPr varScale="1">
        <p:scale>
          <a:sx n="43" d="100"/>
          <a:sy n="43" d="100"/>
        </p:scale>
        <p:origin x="1286" y="43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anose="020B0600070205080204" pitchFamily="34" charset="-128"/>
              </a:defRPr>
            </a:lvl9pPr>
          </a:lstStyle>
          <a:p>
            <a:fld id="{74792A69-DA41-433C-B789-278DD35EE5C7}" type="slidenum">
              <a:rPr lang="fi-FI" altLang="fi-FI" sz="1200" i="0" smtClean="0"/>
              <a:pPr/>
              <a:t>1</a:t>
            </a:fld>
            <a:endParaRPr lang="fi-FI" altLang="fi-FI" sz="1200" i="0"/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fi-FI" altLang="fi-FI" dirty="0"/>
          </a:p>
        </p:txBody>
      </p:sp>
    </p:spTree>
    <p:extLst>
      <p:ext uri="{BB962C8B-B14F-4D97-AF65-F5344CB8AC3E}">
        <p14:creationId xmlns:p14="http://schemas.microsoft.com/office/powerpoint/2010/main" val="17708791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D5377F9-5B72-481B-AC88-B74C02D9F511}" type="slidenum">
              <a:rPr lang="fi-FI" altLang="fi-FI" smtClean="0"/>
              <a:pPr>
                <a:defRPr/>
              </a:pPr>
              <a:t>2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26163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i-FI" noProof="0"/>
              <a:t>Vedä kuva paikkamerkkiin tai lisää napsauttamalla kuvaketta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perustyylejä naps.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chemeClr val="accent1"/>
                </a:solidFill>
                <a:latin typeface="Verdana" pitchFamily="34" charset="0"/>
              </a:rPr>
              <a:t>Kaiku II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9" name="Text Box 9"/>
          <p:cNvSpPr txBox="1">
            <a:spLocks noChangeArrowheads="1"/>
          </p:cNvSpPr>
          <p:nvPr/>
        </p:nvSpPr>
        <p:spPr bwMode="auto">
          <a:xfrm>
            <a:off x="4267200" y="1981200"/>
            <a:ext cx="254589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Verdana" panose="020B0604030504040204" pitchFamily="34" charset="0"/>
                <a:ea typeface="MS PGothic" panose="020B0600070205080204" pitchFamily="34" charset="-128"/>
                <a:cs typeface="Geneva" charset="0"/>
              </a:defRPr>
            </a:lvl1pPr>
            <a:lvl2pPr marL="742950" indent="-28575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Verdana" panose="020B0604030504040204" pitchFamily="34" charset="0"/>
                <a:ea typeface="Geneva" charset="0"/>
                <a:cs typeface="Geneva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fi-FI" altLang="fi-FI" sz="2400" i="0" dirty="0">
                <a:solidFill>
                  <a:schemeClr val="accent1"/>
                </a:solidFill>
              </a:rPr>
              <a:t>II Raamattu</a:t>
            </a:r>
          </a:p>
          <a:p>
            <a:pPr>
              <a:spcBef>
                <a:spcPct val="0"/>
              </a:spcBef>
              <a:buFontTx/>
              <a:buNone/>
            </a:pPr>
            <a:endParaRPr lang="fi-FI" altLang="fi-FI" sz="2400" i="0" dirty="0">
              <a:solidFill>
                <a:schemeClr val="accent1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fi-FI" altLang="fi-FI" sz="2400" b="1" i="0" dirty="0">
                <a:solidFill>
                  <a:schemeClr val="accent1"/>
                </a:solidFill>
              </a:rPr>
              <a:t>Muistiinpanot</a:t>
            </a:r>
            <a:endParaRPr lang="fi-FI" altLang="fi-FI" sz="2400" i="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Perustietoa Raamatusta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64226"/>
            <a:ext cx="7772400" cy="4495800"/>
          </a:xfrm>
        </p:spPr>
        <p:txBody>
          <a:bodyPr/>
          <a:lstStyle/>
          <a:p>
            <a:r>
              <a:rPr lang="fi-FI" dirty="0"/>
              <a:t>Raamattu on kristittyjen pyhä kirja.</a:t>
            </a:r>
          </a:p>
          <a:p>
            <a:r>
              <a:rPr lang="fi-FI" dirty="0"/>
              <a:t>Se on maailman levinnein kirja, jota on käännetty yli 2000 kielelle.</a:t>
            </a:r>
          </a:p>
          <a:p>
            <a:r>
              <a:rPr lang="fi-FI" dirty="0"/>
              <a:t>Raamattu on kirjakokoelma, jossa on 66 kirjaa (39 VT + 27 UT).</a:t>
            </a:r>
          </a:p>
          <a:p>
            <a:r>
              <a:rPr lang="fi-FI" dirty="0"/>
              <a:t>Raamattu jakautuu Vanhaan testamenttiin ja Uuteen testamenttiin.</a:t>
            </a:r>
          </a:p>
          <a:p>
            <a:pPr lvl="1"/>
            <a:r>
              <a:rPr lang="fi-FI" dirty="0"/>
              <a:t>Vanha testamentti (kirjoitettu 1000–200 eKr.) kertoo ihmiskunnan alkuvaiheista ja juutalaisen kansan vaiheista.</a:t>
            </a:r>
          </a:p>
          <a:p>
            <a:pPr lvl="1"/>
            <a:r>
              <a:rPr lang="fi-FI" dirty="0"/>
              <a:t>Uusi testamentti (kirjoitettu 50–150 jKr.) kertoo Jeesuksen ja ensimmäisten kristittyjen elämästä.</a:t>
            </a:r>
          </a:p>
          <a:p>
            <a:r>
              <a:rPr lang="fi-FI" dirty="0"/>
              <a:t>Eksegetiikka eli Raamatun tieteellinen tutkiminen pyrkii selvittämään muun muassa tekstin kirjoittajan, kirjoitusajan sekä sen, kenelle teksti on alun perin osoitettu.</a:t>
            </a:r>
          </a:p>
          <a:p>
            <a:pPr marL="457200" indent="-457200">
              <a:buFontTx/>
              <a:buAutoNum type="arabicParenR"/>
              <a:defRPr/>
            </a:pPr>
            <a:endParaRPr lang="fi-FI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pe-ppt_pohja" id="{5733D5CD-3864-A844-87E4-12B4A7516803}" vid="{DD135B07-40C7-0E46-8712-5E6F024D19D3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d9c6b2-3655-4504-8205-749f4c2876db"/>
    <ValoIntranetConfidentiality xmlns="a8d9c6b2-3655-4504-8205-749f4c2876db" xsi:nil="true"/>
    <TaxKeywordTaxHTField xmlns="a8d9c6b2-3655-4504-8205-749f4c2876db">
      <Terms xmlns="http://schemas.microsoft.com/office/infopath/2007/PartnerControls"/>
    </TaxKeywordTaxHTField>
    <ValoIntranetDocumentOwner xmlns="a8d9c6b2-3655-4504-8205-749f4c2876db">
      <UserInfo>
        <DisplayName/>
        <AccountId xsi:nil="true"/>
        <AccountType/>
      </UserInfo>
    </ValoIntranetDocumentOwner>
    <ValoIntranetDocumentType xmlns="a8d9c6b2-3655-4504-8205-749f4c2876db" xsi:nil="true"/>
    <ValoIntranetPreservationTime xmlns="a8d9c6b2-3655-4504-8205-749f4c2876db">1 vuosi</ValoIntranetPreservationTime>
  </documentManagement>
</p:properties>
</file>

<file path=customXml/item2.xml><?xml version="1.0" encoding="utf-8"?>
<LongProperties xmlns="http://schemas.microsoft.com/office/2006/metadata/longPropertie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Oiva Dokumentti 2" ma:contentTypeID="0x0101006A759CC3617D4A198264873379924809007A1E2605DCD38D45AFD65C9D5303E4F7" ma:contentTypeVersion="6" ma:contentTypeDescription="Luo uusi asiakirja." ma:contentTypeScope="" ma:versionID="828e98d423d5acdb6cf5c3f1a5a9947e">
  <xsd:schema xmlns:xsd="http://www.w3.org/2001/XMLSchema" xmlns:xs="http://www.w3.org/2001/XMLSchema" xmlns:p="http://schemas.microsoft.com/office/2006/metadata/properties" xmlns:ns2="a8d9c6b2-3655-4504-8205-749f4c2876db" targetNamespace="http://schemas.microsoft.com/office/2006/metadata/properties" ma:root="true" ma:fieldsID="51587bf6ca1a57cb963cd34efc547897" ns2:_="">
    <xsd:import namespace="a8d9c6b2-3655-4504-8205-749f4c2876db"/>
    <xsd:element name="properties">
      <xsd:complexType>
        <xsd:sequence>
          <xsd:element name="documentManagement">
            <xsd:complexType>
              <xsd:all>
                <xsd:element ref="ns2:ValoIntranetDocumentOwner" minOccurs="0"/>
                <xsd:element ref="ns2:ValoIntranetDocumentType" minOccurs="0"/>
                <xsd:element ref="ns2:ValoIntranetConfidentiality" minOccurs="0"/>
                <xsd:element ref="ns2:ValoIntranetPreservationTime" minOccurs="0"/>
                <xsd:element ref="ns2:TaxKeywordTaxHTField" minOccurs="0"/>
                <xsd:element ref="ns2:TaxCatchAll" minOccurs="0"/>
                <xsd:element ref="ns2:TaxCatchAllLabe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9c6b2-3655-4504-8205-749f4c2876db" elementFormDefault="qualified">
    <xsd:import namespace="http://schemas.microsoft.com/office/2006/documentManagement/types"/>
    <xsd:import namespace="http://schemas.microsoft.com/office/infopath/2007/PartnerControls"/>
    <xsd:element name="ValoIntranetDocumentOwner" ma:index="8" nillable="true" ma:displayName="Omistaja" ma:list="UserInfo" ma:SharePointGroup="0" ma:internalName="ValoIntranetDocumen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ValoIntranetDocumentType" ma:index="9" nillable="true" ma:displayName="Tyyppi" ma:internalName="ValoIntranetDocument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opimus"/>
          <xsd:enumeration value="Suunnitelma"/>
          <xsd:enumeration value="Tiedote"/>
        </xsd:restriction>
      </xsd:simpleType>
    </xsd:element>
    <xsd:element name="ValoIntranetConfidentiality" ma:index="10" nillable="true" ma:displayName="Luottamuksellisuus" ma:internalName="ValoIntranetConfidentiality">
      <xsd:simpleType>
        <xsd:restriction base="dms:Choice">
          <xsd:enumeration value="Julkinen"/>
          <xsd:enumeration value="Luottamuksellinen"/>
          <xsd:enumeration value="Salainen"/>
          <xsd:enumeration value="Sisäinen"/>
        </xsd:restriction>
      </xsd:simpleType>
    </xsd:element>
    <xsd:element name="ValoIntranetPreservationTime" ma:index="11" nillable="true" ma:displayName="Säilytysaika" ma:default="1 vuosi" ma:internalName="ValoIntranetPreservationTime">
      <xsd:simpleType>
        <xsd:restriction base="dms:Choice">
          <xsd:enumeration value="1 vuosi"/>
          <xsd:enumeration value="3 vuotta"/>
          <xsd:enumeration value="5 vuotta"/>
          <xsd:enumeration value="Aina"/>
        </xsd:restriction>
      </xsd:simpleType>
    </xsd:element>
    <xsd:element name="TaxKeywordTaxHTField" ma:index="12" nillable="true" ma:taxonomy="true" ma:internalName="TaxKeywordTaxHTField" ma:taxonomyFieldName="TaxKeyword" ma:displayName="Yrityksen avainsanat" ma:fieldId="{23f27201-bee3-471e-b2e7-b64fd8b7ca38}" ma:taxonomyMulti="true" ma:sspId="1b7528bd-6053-4c54-9fa3-c362d387d92b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a3bf15aa-9e81-4b24-a427-75a26834ba2b}" ma:internalName="TaxCatchAll" ma:showField="CatchAllData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a3bf15aa-9e81-4b24-a427-75a26834ba2b}" ma:internalName="TaxCatchAllLabel" ma:readOnly="true" ma:showField="CatchAllDataLabel" ma:web="a8d9c6b2-3655-4504-8205-749f4c2876d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69D417-8C22-437C-8803-F9A9448B1813}">
  <ds:schemaRefs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a8d9c6b2-3655-4504-8205-749f4c2876db"/>
    <ds:schemaRef ds:uri="http://purl.org/dc/elements/1.1/"/>
    <ds:schemaRef ds:uri="http://schemas.microsoft.com/office/2006/documentManagement/types"/>
    <ds:schemaRef ds:uri="http://purl.org/dc/terms/"/>
    <ds:schemaRef ds:uri="http://schemas.microsoft.com/office/infopath/2007/PartnerControls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3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670A98C9-F725-421C-A119-76FAAE7798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8d9c6b2-3655-4504-8205-749f4c2876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ppt-ope_pohja</Template>
  <TotalTime>161</TotalTime>
  <Words>101</Words>
  <Application>Microsoft Office PowerPoint</Application>
  <PresentationFormat>Näytössä katseltava diaesitys (4:3)</PresentationFormat>
  <Paragraphs>13</Paragraphs>
  <Slides>2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5" baseType="lpstr">
      <vt:lpstr>Lucida Grande</vt:lpstr>
      <vt:lpstr>Verdana</vt:lpstr>
      <vt:lpstr>Blank Presentation</vt:lpstr>
      <vt:lpstr>PowerPoint-esitys</vt:lpstr>
      <vt:lpstr>Perustietoa Raamatusta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Microsoft Office -käyttäjä</dc:creator>
  <cp:lastModifiedBy>juho räsänen</cp:lastModifiedBy>
  <cp:revision>16</cp:revision>
  <cp:lastPrinted>2017-04-10T09:54:10Z</cp:lastPrinted>
  <dcterms:created xsi:type="dcterms:W3CDTF">2016-09-06T12:02:22Z</dcterms:created>
  <dcterms:modified xsi:type="dcterms:W3CDTF">2019-09-24T14:56:38Z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  <property fmtid="{D5CDD505-2E9C-101B-9397-08002B2CF9AE}" pid="3" name="ContentTypeId">
    <vt:lpwstr>0x0101006A759CC3617D4A198264873379924809007A1E2605DCD38D45AFD65C9D5303E4F7</vt:lpwstr>
  </property>
  <property fmtid="{D5CDD505-2E9C-101B-9397-08002B2CF9AE}" pid="4" name="TaxKeyword">
    <vt:lpwstr/>
  </property>
</Properties>
</file>