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4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65483F-92C5-4045-9E88-DC9EB1DF8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19F60A0-FAB7-45B8-A4AB-0844A35BF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DD67D9-A2D9-4E4D-8F65-ED652520D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6446-0DD8-477F-B64D-079D55F87221}" type="datetimeFigureOut">
              <a:rPr lang="fi-FI" smtClean="0"/>
              <a:t>20.9.2020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BDB7C40-C337-4448-9D1C-1B16D80F4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444A0D0-54A9-4841-8EB2-1B23D84A1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AA18-E25C-4A2D-A038-5E57A8FDF87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638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B408A6-804E-41FE-A065-19BA695E7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9CA5818-81B3-483A-9A41-3F0128FDF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8D00F7B-6611-485A-8ADE-8B73F1F91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6446-0DD8-477F-B64D-079D55F87221}" type="datetimeFigureOut">
              <a:rPr lang="fi-FI" smtClean="0"/>
              <a:t>20.9.2020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A6E44B-240D-4869-977B-EA28A141B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3263EDB-71E2-4809-A2DC-4D27AB3E4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AA18-E25C-4A2D-A038-5E57A8FDF87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7587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2F1F2817-4927-4081-8F29-20C83A76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271E25D-FD9C-447B-B1E0-76F0E1032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7EAE959-25AA-48A8-8B8D-29E1056B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6446-0DD8-477F-B64D-079D55F87221}" type="datetimeFigureOut">
              <a:rPr lang="fi-FI" smtClean="0"/>
              <a:t>20.9.2020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F910EA6-FEBB-4B74-A645-4C928231A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1F0BC18-36B0-4036-B59D-2CCB97A96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AA18-E25C-4A2D-A038-5E57A8FDF87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4058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D5FD6B-0D5C-4F80-948C-358BB2F4C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085F199-8799-4925-A8C5-AFC934232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8FA34B3-4D61-4A0F-892D-00BD3F694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6446-0DD8-477F-B64D-079D55F87221}" type="datetimeFigureOut">
              <a:rPr lang="fi-FI" smtClean="0"/>
              <a:t>20.9.2020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B23AA2-7036-44F7-A379-30980080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56386B4-F55E-4117-B647-9875437A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AA18-E25C-4A2D-A038-5E57A8FDF87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5452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11DD8B-FC29-470E-BC93-2B0176875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10BAF92-3B4F-4957-9E43-C47753661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529893B-11CD-4FC7-ACB8-A798FBAA4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6446-0DD8-477F-B64D-079D55F87221}" type="datetimeFigureOut">
              <a:rPr lang="fi-FI" smtClean="0"/>
              <a:t>20.9.2020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2062BFB-3085-4B78-BFD1-8B6C4277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A335AB1-6948-4976-A9A4-C44AD51E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AA18-E25C-4A2D-A038-5E57A8FDF87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1806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052371-D9DA-483C-B40D-919621788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802E2D-38E9-4B93-A0E5-5490EF180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9509414-FF22-4A99-83EA-ED91C4D1F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D3615A4-494D-429D-9F4E-04FB51268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6446-0DD8-477F-B64D-079D55F87221}" type="datetimeFigureOut">
              <a:rPr lang="fi-FI" smtClean="0"/>
              <a:t>20.9.2020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6287107-6D8B-494B-B6C9-CDD4D73E7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8031A0A-AB4F-4D30-9372-E55C2CA0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AA18-E25C-4A2D-A038-5E57A8FDF87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9049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CAB09B-242F-40C6-938F-9F6BC399C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8F00359-A0B8-426E-A1FD-DC481C5AA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0C151F2-60D1-4E56-A4B1-95E945650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892B27F-BC67-458B-BB72-C0A707B14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1F6BC61-5C67-404A-9251-A4A92F47A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E627E6D-A09E-4D52-8F43-2684B9B25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6446-0DD8-477F-B64D-079D55F87221}" type="datetimeFigureOut">
              <a:rPr lang="fi-FI" smtClean="0"/>
              <a:t>20.9.2020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B2FC384-3D6F-42C4-8D48-A51D8FBBB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0F55928-F418-461C-A0CA-B3F3B1BEA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AA18-E25C-4A2D-A038-5E57A8FDF87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3474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3D417F-2644-4980-9924-051C0136A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CC6CD19-4C79-4112-97A3-EF56452F2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6446-0DD8-477F-B64D-079D55F87221}" type="datetimeFigureOut">
              <a:rPr lang="fi-FI" smtClean="0"/>
              <a:t>20.9.2020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EEA173-D74C-4C25-AC81-4C49CE126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160E604-0FA7-4379-9705-3B7494E7B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AA18-E25C-4A2D-A038-5E57A8FDF87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774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E33DA21-8DD8-4B95-84FD-9A8A62C16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6446-0DD8-477F-B64D-079D55F87221}" type="datetimeFigureOut">
              <a:rPr lang="fi-FI" smtClean="0"/>
              <a:t>20.9.2020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7379B57-1B98-4F10-B15F-750B3A3B1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D6A422C-FD44-4B4D-A8E3-E29C0FE1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AA18-E25C-4A2D-A038-5E57A8FDF87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083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1AD837-8016-4BA4-8497-526263621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30E4D8-CCF8-4A34-9E18-7E5B98717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0B1965E-A74E-4FD9-94EE-0C82E5137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0CA5AA5-1B9D-41DC-8F4F-3B552FAE7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6446-0DD8-477F-B64D-079D55F87221}" type="datetimeFigureOut">
              <a:rPr lang="fi-FI" smtClean="0"/>
              <a:t>20.9.2020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47F7CE1-A351-406B-BCC5-1751180C7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F308F75-8B20-40B3-A2C6-B00D28ECA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AA18-E25C-4A2D-A038-5E57A8FDF87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116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DEC66A-5A54-4352-B355-4FCE33751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D480708-2CD9-4DA0-83F6-E9F0ED83C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5A0EF0E-8F00-40C2-8A5D-66711C8D0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C2E652E-A4C9-4071-858C-E95AF865D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6446-0DD8-477F-B64D-079D55F87221}" type="datetimeFigureOut">
              <a:rPr lang="fi-FI" smtClean="0"/>
              <a:t>20.9.2020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57B9DCB-4B0F-4C20-BCCD-746A08E9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B0B3F07-A4DB-4EAB-A823-3BFD7A818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AA18-E25C-4A2D-A038-5E57A8FDF87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241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D45B79B-837B-45D1-A218-F7482CBB8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90B29F8-6FCB-414A-A740-F262E5B9D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6353375-9A2F-44E1-8C4A-A09C95618F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F6446-0DD8-477F-B64D-079D55F87221}" type="datetimeFigureOut">
              <a:rPr lang="fi-FI" smtClean="0"/>
              <a:t>20.9.2020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6EB6906-0E63-42BD-B365-A433ADAA2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812D05B-923F-44A0-8B45-8834D01BE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1AA18-E25C-4A2D-A038-5E57A8FDF87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886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E88C0BB-0ECF-44CC-8D31-6591E7BA5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96" y="410547"/>
            <a:ext cx="5598367" cy="6372807"/>
          </a:xfrm>
        </p:spPr>
        <p:txBody>
          <a:bodyPr anchor="t">
            <a:normAutofit/>
          </a:bodyPr>
          <a:lstStyle/>
          <a:p>
            <a:r>
              <a:rPr lang="fi-FI" sz="2000" dirty="0"/>
              <a:t>Työn eriytyminen</a:t>
            </a:r>
          </a:p>
          <a:p>
            <a:pPr lvl="1"/>
            <a:r>
              <a:rPr lang="fi-FI" sz="2000" dirty="0"/>
              <a:t>Liukuhihnatuotanto</a:t>
            </a:r>
          </a:p>
          <a:p>
            <a:pPr lvl="1"/>
            <a:r>
              <a:rPr lang="fi-FI" sz="2000" dirty="0"/>
              <a:t>Työ eriytyi osavaiheisiin</a:t>
            </a:r>
          </a:p>
          <a:p>
            <a:pPr lvl="2"/>
            <a:r>
              <a:rPr lang="fi-FI" dirty="0"/>
              <a:t>Esim. Ford T-malli</a:t>
            </a:r>
          </a:p>
          <a:p>
            <a:pPr lvl="1"/>
            <a:r>
              <a:rPr lang="fi-FI" sz="2000" dirty="0"/>
              <a:t>Ei ammattitaitovaatimusta</a:t>
            </a:r>
          </a:p>
          <a:p>
            <a:r>
              <a:rPr lang="fi-FI" sz="2000" dirty="0"/>
              <a:t>Varallisuuden kertyminen</a:t>
            </a:r>
          </a:p>
          <a:p>
            <a:pPr lvl="1"/>
            <a:r>
              <a:rPr lang="fi-FI" sz="2000" dirty="0"/>
              <a:t>Sääty-yhteiskunnasta luokkayhteiskuntaan</a:t>
            </a:r>
          </a:p>
          <a:p>
            <a:pPr lvl="1"/>
            <a:r>
              <a:rPr lang="fi-FI" sz="2000" dirty="0"/>
              <a:t>Omistava luokka (kapitalistit)</a:t>
            </a:r>
          </a:p>
          <a:p>
            <a:pPr lvl="2"/>
            <a:r>
              <a:rPr lang="fi-FI" dirty="0"/>
              <a:t>Omisti tehtaat</a:t>
            </a:r>
          </a:p>
          <a:p>
            <a:pPr lvl="2"/>
            <a:r>
              <a:rPr lang="fi-FI" dirty="0"/>
              <a:t>Hallitsi pääomaa</a:t>
            </a:r>
          </a:p>
          <a:p>
            <a:pPr lvl="1"/>
            <a:r>
              <a:rPr lang="fi-FI" sz="2000" dirty="0"/>
              <a:t>Keskiluokka (porvarit)</a:t>
            </a:r>
          </a:p>
          <a:p>
            <a:pPr lvl="2"/>
            <a:r>
              <a:rPr lang="fi-FI" dirty="0"/>
              <a:t>Hajanainen (pienyrittäjiä, virkamiehiä, käsityöläisiä)</a:t>
            </a:r>
          </a:p>
          <a:p>
            <a:pPr lvl="1"/>
            <a:r>
              <a:rPr lang="fi-FI" sz="2000" dirty="0"/>
              <a:t>Työväenluokka (proletariaatti)</a:t>
            </a:r>
          </a:p>
          <a:p>
            <a:pPr lvl="2"/>
            <a:r>
              <a:rPr lang="fi-FI" dirty="0"/>
              <a:t>Vähävaraista</a:t>
            </a:r>
          </a:p>
          <a:p>
            <a:pPr lvl="2"/>
            <a:r>
              <a:rPr lang="fi-FI" dirty="0"/>
              <a:t>Kouluttamatonta</a:t>
            </a:r>
          </a:p>
          <a:p>
            <a:pPr lvl="2"/>
            <a:r>
              <a:rPr lang="fi-FI" dirty="0"/>
              <a:t>Heikko asema</a:t>
            </a:r>
          </a:p>
          <a:p>
            <a:pPr lvl="2"/>
            <a:r>
              <a:rPr lang="fi-FI" dirty="0"/>
              <a:t>Enemmistö</a:t>
            </a:r>
          </a:p>
          <a:p>
            <a:endParaRPr lang="fi-FI" sz="700" dirty="0"/>
          </a:p>
          <a:p>
            <a:endParaRPr lang="fi-FI" sz="700" dirty="0"/>
          </a:p>
          <a:p>
            <a:endParaRPr lang="fi-FI" sz="700" dirty="0"/>
          </a:p>
          <a:p>
            <a:endParaRPr lang="fi-FI" sz="700" dirty="0"/>
          </a:p>
        </p:txBody>
      </p:sp>
      <p:sp>
        <p:nvSpPr>
          <p:cNvPr id="37" name="Freeform: Shape 32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27ADB0A-BB7B-457B-BEFB-603EFD72B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22" b="20808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38" name="Freeform: Shape 34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DAEF2A5-9AF5-4FC3-B59F-613EAAFE3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7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7869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D988C91-B9A8-41AA-959A-BEAD01C79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723" y="310682"/>
            <a:ext cx="6408015" cy="6691895"/>
          </a:xfrm>
        </p:spPr>
        <p:txBody>
          <a:bodyPr anchor="t">
            <a:normAutofit/>
          </a:bodyPr>
          <a:lstStyle/>
          <a:p>
            <a:r>
              <a:rPr lang="fi-FI" sz="2400" dirty="0"/>
              <a:t>Työläisiä paljon ja töitä oli tarjolla</a:t>
            </a:r>
          </a:p>
          <a:p>
            <a:r>
              <a:rPr lang="fi-FI" sz="2400" dirty="0"/>
              <a:t>Työturvallisuus olematonta</a:t>
            </a:r>
          </a:p>
          <a:p>
            <a:pPr lvl="1"/>
            <a:r>
              <a:rPr lang="fi-FI" dirty="0"/>
              <a:t>Tehtaiden onnettomuudet</a:t>
            </a:r>
          </a:p>
          <a:p>
            <a:pPr lvl="1"/>
            <a:r>
              <a:rPr lang="fi-FI" dirty="0"/>
              <a:t>Ammattitaudit</a:t>
            </a:r>
          </a:p>
          <a:p>
            <a:r>
              <a:rPr lang="fi-FI" sz="2400" dirty="0"/>
              <a:t>Työtahti aikaisempaa tiukempi</a:t>
            </a:r>
          </a:p>
          <a:p>
            <a:pPr lvl="1"/>
            <a:r>
              <a:rPr lang="fi-FI" dirty="0"/>
              <a:t>Epämääräiset tauot</a:t>
            </a:r>
          </a:p>
          <a:p>
            <a:pPr lvl="1"/>
            <a:r>
              <a:rPr lang="fi-FI" dirty="0"/>
              <a:t>Pitkät työpäivät</a:t>
            </a:r>
          </a:p>
          <a:p>
            <a:r>
              <a:rPr lang="fi-FI" sz="2400" dirty="0"/>
              <a:t>Työntekijän ja työntekijän etäinen suhde</a:t>
            </a:r>
          </a:p>
          <a:p>
            <a:pPr lvl="1"/>
            <a:r>
              <a:rPr lang="fi-FI" dirty="0"/>
              <a:t>Työläiset harmaata massaa</a:t>
            </a:r>
          </a:p>
          <a:p>
            <a:pPr lvl="1"/>
            <a:r>
              <a:rPr lang="fi-FI" dirty="0"/>
              <a:t>Työoloihin ei kiinnitetty huomiota</a:t>
            </a:r>
          </a:p>
          <a:p>
            <a:r>
              <a:rPr lang="fi-FI" sz="2400" dirty="0"/>
              <a:t>Lapsityövoima</a:t>
            </a:r>
          </a:p>
          <a:p>
            <a:pPr lvl="1"/>
            <a:r>
              <a:rPr lang="fi-FI" dirty="0"/>
              <a:t>Perheet tarvitsivat rahaa</a:t>
            </a:r>
          </a:p>
          <a:p>
            <a:pPr lvl="1"/>
            <a:r>
              <a:rPr lang="fi-FI" dirty="0"/>
              <a:t>Pienempi palkka kuin aikuisilla</a:t>
            </a:r>
          </a:p>
          <a:p>
            <a:pPr lvl="1"/>
            <a:r>
              <a:rPr lang="fi-FI" dirty="0"/>
              <a:t>Tehtaat ja kaivokset</a:t>
            </a:r>
          </a:p>
          <a:p>
            <a:endParaRPr lang="fi-FI" sz="1000" dirty="0"/>
          </a:p>
          <a:p>
            <a:endParaRPr lang="fi-FI" sz="1000" dirty="0"/>
          </a:p>
          <a:p>
            <a:endParaRPr lang="fi-FI" sz="1000" dirty="0"/>
          </a:p>
          <a:p>
            <a:endParaRPr lang="fi-FI" sz="1000" dirty="0"/>
          </a:p>
          <a:p>
            <a:endParaRPr lang="fi-FI" sz="10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775B294-6E0B-4B2E-AAD0-227CDAFDF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22" b="27982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DF9B3FA-D7FE-4C39-A860-2888131D70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75" r="-1" b="-1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2757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C05023E5-90E1-4BD5-8DF3-4C8019669A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75" r="11053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DE0D3DE-D95F-4AB8-9AD8-7CCCA889D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28" y="110428"/>
            <a:ext cx="4782458" cy="1325563"/>
          </a:xfrm>
        </p:spPr>
        <p:txBody>
          <a:bodyPr>
            <a:normAutofit/>
          </a:bodyPr>
          <a:lstStyle/>
          <a:p>
            <a:r>
              <a:rPr lang="fi-FI" dirty="0"/>
              <a:t>Työväenliike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2C4ACD-ABA7-44B9-907B-7E127C540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3" y="1229795"/>
            <a:ext cx="5920290" cy="5301634"/>
          </a:xfrm>
        </p:spPr>
        <p:txBody>
          <a:bodyPr anchor="t">
            <a:normAutofit/>
          </a:bodyPr>
          <a:lstStyle/>
          <a:p>
            <a:r>
              <a:rPr lang="fi-FI" sz="2200" dirty="0"/>
              <a:t>Työväki halusi parantaa olojaan</a:t>
            </a:r>
          </a:p>
          <a:p>
            <a:pPr lvl="1"/>
            <a:r>
              <a:rPr lang="fi-FI" sz="2200" dirty="0"/>
              <a:t>Aluksi hajanaista</a:t>
            </a:r>
          </a:p>
          <a:p>
            <a:r>
              <a:rPr lang="fi-FI" sz="2200" dirty="0"/>
              <a:t>Ammattiyhdistysliike</a:t>
            </a:r>
          </a:p>
          <a:p>
            <a:pPr lvl="1"/>
            <a:r>
              <a:rPr lang="fi-FI" sz="2200" dirty="0"/>
              <a:t>Ammattiliitot järjestäytyivät</a:t>
            </a:r>
          </a:p>
          <a:p>
            <a:pPr lvl="1"/>
            <a:r>
              <a:rPr lang="fi-FI" sz="2200" dirty="0"/>
              <a:t>Kannanotot</a:t>
            </a:r>
          </a:p>
          <a:p>
            <a:pPr lvl="1"/>
            <a:r>
              <a:rPr lang="fi-FI" sz="2200" dirty="0"/>
              <a:t>Lakot</a:t>
            </a:r>
          </a:p>
          <a:p>
            <a:pPr lvl="1"/>
            <a:r>
              <a:rPr lang="fi-FI" sz="2200" dirty="0"/>
              <a:t>Tuki työläisille</a:t>
            </a:r>
          </a:p>
          <a:p>
            <a:r>
              <a:rPr lang="fi-FI" sz="2200" dirty="0"/>
              <a:t>Politiikka </a:t>
            </a:r>
          </a:p>
          <a:p>
            <a:pPr lvl="1"/>
            <a:r>
              <a:rPr lang="fi-FI" sz="2200" dirty="0"/>
              <a:t>Työväenpuolueet</a:t>
            </a:r>
          </a:p>
          <a:p>
            <a:pPr lvl="1"/>
            <a:r>
              <a:rPr lang="fi-FI" sz="2200" dirty="0"/>
              <a:t>Sosialismi (Karl Marx &amp; Friedrich Engels)</a:t>
            </a:r>
          </a:p>
          <a:p>
            <a:endParaRPr lang="fi-FI" sz="1300" dirty="0"/>
          </a:p>
          <a:p>
            <a:endParaRPr lang="fi-FI" sz="1300" dirty="0"/>
          </a:p>
          <a:p>
            <a:endParaRPr lang="fi-FI" sz="1300" dirty="0"/>
          </a:p>
          <a:p>
            <a:endParaRPr lang="fi-FI" sz="1300" dirty="0"/>
          </a:p>
          <a:p>
            <a:endParaRPr lang="fi-FI" sz="1300" dirty="0"/>
          </a:p>
        </p:txBody>
      </p:sp>
    </p:spTree>
    <p:extLst>
      <p:ext uri="{BB962C8B-B14F-4D97-AF65-F5344CB8AC3E}">
        <p14:creationId xmlns:p14="http://schemas.microsoft.com/office/powerpoint/2010/main" val="911740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9FB43931-63CF-4CD2-86D7-A14E96277D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91" r="22591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" name="Freeform: Shape 10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F791A80-30DE-4402-B3AB-108D0D060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89" y="-301042"/>
            <a:ext cx="4782458" cy="1325563"/>
          </a:xfrm>
        </p:spPr>
        <p:txBody>
          <a:bodyPr>
            <a:normAutofit/>
          </a:bodyPr>
          <a:lstStyle/>
          <a:p>
            <a:r>
              <a:rPr lang="fi-FI" dirty="0"/>
              <a:t>Sosialismi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DDFF4CB-DC2C-44E7-9A4F-485306916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23" y="707280"/>
            <a:ext cx="4782458" cy="6001430"/>
          </a:xfrm>
        </p:spPr>
        <p:txBody>
          <a:bodyPr anchor="t">
            <a:normAutofit/>
          </a:bodyPr>
          <a:lstStyle/>
          <a:p>
            <a:r>
              <a:rPr lang="fi-FI" sz="1800" dirty="0"/>
              <a:t>Kaikkien maailman työläisten tuli liittyä yhteen</a:t>
            </a:r>
          </a:p>
          <a:p>
            <a:pPr lvl="1"/>
            <a:r>
              <a:rPr lang="fi-FI" sz="1800" dirty="0"/>
              <a:t>Ihmiskunnan historia luokkataistelua (plebeijit vs. patriisit, porvarit vs. aatelisto ja työväki vs. ylemmät luokat)</a:t>
            </a:r>
          </a:p>
          <a:p>
            <a:pPr lvl="1"/>
            <a:r>
              <a:rPr lang="fi-FI" sz="1800" dirty="0"/>
              <a:t>Vallankumous ja työväen valta</a:t>
            </a:r>
          </a:p>
          <a:p>
            <a:r>
              <a:rPr lang="fi-FI" sz="1800" dirty="0"/>
              <a:t>Tavoitteet</a:t>
            </a:r>
          </a:p>
          <a:p>
            <a:pPr lvl="1"/>
            <a:r>
              <a:rPr lang="fi-FI" sz="1800" dirty="0"/>
              <a:t>Yleinen äänioikeus</a:t>
            </a:r>
          </a:p>
          <a:p>
            <a:pPr lvl="1"/>
            <a:r>
              <a:rPr lang="fi-FI" sz="1800" dirty="0"/>
              <a:t>Työolojen parantaminen</a:t>
            </a:r>
          </a:p>
          <a:p>
            <a:pPr lvl="1"/>
            <a:r>
              <a:rPr lang="fi-FI" sz="1800" dirty="0"/>
              <a:t>Rikkaiden verottaminen (progressiivinen verotus)</a:t>
            </a:r>
          </a:p>
          <a:p>
            <a:pPr lvl="1"/>
            <a:r>
              <a:rPr lang="fi-FI" sz="1800" dirty="0"/>
              <a:t>Perintöoikeuden lakkauttaminen</a:t>
            </a:r>
          </a:p>
          <a:p>
            <a:pPr lvl="1"/>
            <a:r>
              <a:rPr lang="fi-FI" sz="1800" dirty="0"/>
              <a:t>Maksuton koulutus ja lapsityövoiman lopettaminen</a:t>
            </a:r>
          </a:p>
          <a:p>
            <a:pPr lvl="1"/>
            <a:r>
              <a:rPr lang="fi-FI" sz="1800" dirty="0"/>
              <a:t>Tuotantovälineiden yhteisomistus</a:t>
            </a:r>
          </a:p>
          <a:p>
            <a:pPr lvl="2"/>
            <a:r>
              <a:rPr lang="fi-FI" sz="1800" dirty="0"/>
              <a:t>Pankit, tehtaat, liikennevälineet ja maatalous.</a:t>
            </a:r>
          </a:p>
          <a:p>
            <a:r>
              <a:rPr lang="fi-FI" sz="1800" dirty="0"/>
              <a:t>Kannattajat jakautuivat myöhemmin maltillisiin ja radikaaleihin</a:t>
            </a:r>
          </a:p>
          <a:p>
            <a:endParaRPr lang="fi-FI" sz="1100" dirty="0"/>
          </a:p>
          <a:p>
            <a:endParaRPr lang="fi-FI" sz="1100" dirty="0"/>
          </a:p>
          <a:p>
            <a:endParaRPr lang="fi-FI" sz="1100" dirty="0"/>
          </a:p>
          <a:p>
            <a:endParaRPr lang="fi-FI" sz="1100" dirty="0"/>
          </a:p>
          <a:p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2072515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A6741ED-B0A3-4BCB-BEAD-A26523D1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43" y="-56600"/>
            <a:ext cx="10520702" cy="1325563"/>
          </a:xfrm>
        </p:spPr>
        <p:txBody>
          <a:bodyPr>
            <a:normAutofit/>
          </a:bodyPr>
          <a:lstStyle/>
          <a:p>
            <a:r>
              <a:rPr lang="fi-FI" dirty="0"/>
              <a:t>Muuttuva arki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5E02A56-FB41-4F5E-8219-A97558BF0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43" y="1073020"/>
            <a:ext cx="5695835" cy="5719666"/>
          </a:xfrm>
        </p:spPr>
        <p:txBody>
          <a:bodyPr>
            <a:normAutofit/>
          </a:bodyPr>
          <a:lstStyle/>
          <a:p>
            <a:r>
              <a:rPr lang="fi-FI" sz="2400" dirty="0"/>
              <a:t>Naisten asema</a:t>
            </a:r>
          </a:p>
          <a:p>
            <a:pPr lvl="1"/>
            <a:r>
              <a:rPr lang="fi-FI" dirty="0"/>
              <a:t>Vähävaraiset töissä, keskiluokkaiset kotona</a:t>
            </a:r>
          </a:p>
          <a:p>
            <a:pPr lvl="1"/>
            <a:r>
              <a:rPr lang="fi-FI" dirty="0"/>
              <a:t>Ei itsemääräämisoikeutta</a:t>
            </a:r>
          </a:p>
          <a:p>
            <a:pPr lvl="1"/>
            <a:r>
              <a:rPr lang="fi-FI" dirty="0"/>
              <a:t>Ei äänioikeutta</a:t>
            </a:r>
          </a:p>
          <a:p>
            <a:pPr lvl="1"/>
            <a:r>
              <a:rPr lang="fi-FI" dirty="0"/>
              <a:t>Toiminta naisten oikeuksien puolesta</a:t>
            </a:r>
          </a:p>
          <a:p>
            <a:pPr lvl="2"/>
            <a:r>
              <a:rPr lang="fi-FI" sz="2400" dirty="0"/>
              <a:t>Britannian suffragetit</a:t>
            </a:r>
          </a:p>
          <a:p>
            <a:pPr lvl="2"/>
            <a:r>
              <a:rPr lang="fi-FI" sz="2400" dirty="0"/>
              <a:t>Yleinen äänioikeus Suomessa 1906</a:t>
            </a:r>
          </a:p>
          <a:p>
            <a:r>
              <a:rPr lang="fi-FI" sz="2400" dirty="0"/>
              <a:t>Suurkaupungit</a:t>
            </a:r>
          </a:p>
          <a:p>
            <a:pPr lvl="1"/>
            <a:r>
              <a:rPr lang="fi-FI" dirty="0"/>
              <a:t>Väestönkasvu johti kaupunkien kasvuun</a:t>
            </a:r>
          </a:p>
          <a:p>
            <a:pPr lvl="1"/>
            <a:r>
              <a:rPr lang="fi-FI" dirty="0"/>
              <a:t>Kaupungeista tuli ahtaita</a:t>
            </a:r>
          </a:p>
          <a:p>
            <a:pPr lvl="1"/>
            <a:r>
              <a:rPr lang="fi-FI" dirty="0"/>
              <a:t>Työläisten vuokrakorttelit</a:t>
            </a:r>
          </a:p>
          <a:p>
            <a:pPr lvl="1"/>
            <a:r>
              <a:rPr lang="fi-FI" dirty="0"/>
              <a:t>Korkeat vuokrat</a:t>
            </a:r>
          </a:p>
          <a:p>
            <a:pPr lvl="1"/>
            <a:endParaRPr lang="fi-FI" sz="1700" dirty="0"/>
          </a:p>
          <a:p>
            <a:endParaRPr lang="fi-FI" sz="1700" dirty="0"/>
          </a:p>
          <a:p>
            <a:endParaRPr lang="fi-FI" sz="1700" dirty="0"/>
          </a:p>
          <a:p>
            <a:endParaRPr lang="fi-FI" sz="1700" dirty="0"/>
          </a:p>
          <a:p>
            <a:endParaRPr lang="fi-FI" sz="1700" dirty="0"/>
          </a:p>
          <a:p>
            <a:endParaRPr lang="fi-FI" sz="1700" dirty="0"/>
          </a:p>
          <a:p>
            <a:endParaRPr lang="fi-FI" sz="1700" dirty="0"/>
          </a:p>
          <a:p>
            <a:endParaRPr lang="fi-FI" sz="17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D29BCCF-CFDF-4961-B51C-7F48DEEA8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356" y="1459120"/>
            <a:ext cx="4935970" cy="393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72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BB57E04C-1D07-4822-8F18-E408F1962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4" r="15175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440593D-E9D3-44A5-9CA2-F93FDB380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646" y="247316"/>
            <a:ext cx="5180060" cy="6759974"/>
          </a:xfrm>
        </p:spPr>
        <p:txBody>
          <a:bodyPr anchor="t">
            <a:normAutofit/>
          </a:bodyPr>
          <a:lstStyle/>
          <a:p>
            <a:r>
              <a:rPr lang="fi-FI" sz="2400" dirty="0"/>
              <a:t>Suurkaupunkien olot paranivat</a:t>
            </a:r>
          </a:p>
          <a:p>
            <a:pPr lvl="1"/>
            <a:r>
              <a:rPr lang="fi-FI" dirty="0"/>
              <a:t>Kaupunkien tarkka kaavoitus</a:t>
            </a:r>
          </a:p>
          <a:p>
            <a:pPr lvl="1"/>
            <a:r>
              <a:rPr lang="fi-FI" dirty="0"/>
              <a:t>Julkinen liikenne (raitiovaunut, rautatiet, metrot)</a:t>
            </a:r>
          </a:p>
          <a:p>
            <a:pPr lvl="1"/>
            <a:r>
              <a:rPr lang="fi-FI" dirty="0"/>
              <a:t>Vesijohdot ja viemärit paransivat hygieniaa</a:t>
            </a:r>
          </a:p>
          <a:p>
            <a:pPr lvl="1"/>
            <a:r>
              <a:rPr lang="fi-FI" dirty="0"/>
              <a:t>Ilmansaaste väheni (tehtaiden piiput korkeammalle ja kivihiili poistui)</a:t>
            </a:r>
          </a:p>
          <a:p>
            <a:r>
              <a:rPr lang="fi-FI" sz="2400" dirty="0"/>
              <a:t>Elintaso parani</a:t>
            </a:r>
          </a:p>
          <a:p>
            <a:pPr lvl="1"/>
            <a:r>
              <a:rPr lang="fi-FI" dirty="0"/>
              <a:t>Työläisten olot paranivat</a:t>
            </a:r>
          </a:p>
          <a:p>
            <a:pPr lvl="1"/>
            <a:r>
              <a:rPr lang="fi-FI" dirty="0"/>
              <a:t>Kulttuuritarjonta laajeni</a:t>
            </a:r>
          </a:p>
          <a:p>
            <a:pPr lvl="2"/>
            <a:r>
              <a:rPr lang="fi-FI" sz="2400" dirty="0"/>
              <a:t>Ravintolat, teatterit, tanssipaikat</a:t>
            </a:r>
          </a:p>
          <a:p>
            <a:pPr lvl="1"/>
            <a:endParaRPr lang="fi-FI" sz="1500" dirty="0"/>
          </a:p>
          <a:p>
            <a:endParaRPr lang="fi-FI" sz="1500" dirty="0"/>
          </a:p>
          <a:p>
            <a:endParaRPr lang="fi-FI" sz="1500" dirty="0"/>
          </a:p>
          <a:p>
            <a:endParaRPr lang="fi-FI" sz="1500" dirty="0"/>
          </a:p>
          <a:p>
            <a:endParaRPr lang="fi-FI" sz="1500" dirty="0"/>
          </a:p>
          <a:p>
            <a:endParaRPr lang="fi-FI" sz="1500" dirty="0"/>
          </a:p>
        </p:txBody>
      </p:sp>
    </p:spTree>
    <p:extLst>
      <p:ext uri="{BB962C8B-B14F-4D97-AF65-F5344CB8AC3E}">
        <p14:creationId xmlns:p14="http://schemas.microsoft.com/office/powerpoint/2010/main" val="1185741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D312378-0BFC-4787-8D01-AEA96534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669" y="245544"/>
            <a:ext cx="9112898" cy="650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33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9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70F4FC1-DB7E-4085-A25A-42EABCDF2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124"/>
            <a:ext cx="4929556" cy="558607"/>
          </a:xfrm>
        </p:spPr>
        <p:txBody>
          <a:bodyPr anchor="b">
            <a:normAutofit fontScale="90000"/>
          </a:bodyPr>
          <a:lstStyle/>
          <a:p>
            <a:r>
              <a:rPr lang="fi-FI" sz="4000" dirty="0"/>
              <a:t>Siirtolaisuus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51B8DB8-7F5D-4682-8695-262F52B24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206708"/>
            <a:ext cx="4929556" cy="5007479"/>
          </a:xfrm>
        </p:spPr>
        <p:txBody>
          <a:bodyPr>
            <a:normAutofit lnSpcReduction="10000"/>
          </a:bodyPr>
          <a:lstStyle/>
          <a:p>
            <a:r>
              <a:rPr lang="fi-FI" sz="2400" dirty="0"/>
              <a:t>Ulkomaanmatkat yleistyivät</a:t>
            </a:r>
          </a:p>
          <a:p>
            <a:pPr lvl="1"/>
            <a:r>
              <a:rPr lang="fi-FI" dirty="0"/>
              <a:t>Turismi ja työperäinen maahanmuutto</a:t>
            </a:r>
          </a:p>
          <a:p>
            <a:r>
              <a:rPr lang="fi-FI" sz="2400" dirty="0"/>
              <a:t>Työntävät tekijät</a:t>
            </a:r>
          </a:p>
          <a:p>
            <a:pPr lvl="1"/>
            <a:r>
              <a:rPr lang="fi-FI" dirty="0"/>
              <a:t>Väestönkasvu</a:t>
            </a:r>
          </a:p>
          <a:p>
            <a:pPr lvl="1"/>
            <a:r>
              <a:rPr lang="fi-FI" dirty="0"/>
              <a:t>Kotimaan vainot ja muut huonot olot</a:t>
            </a:r>
          </a:p>
          <a:p>
            <a:r>
              <a:rPr lang="fi-FI" sz="2400" dirty="0"/>
              <a:t>Vetävät tekijät</a:t>
            </a:r>
          </a:p>
          <a:p>
            <a:pPr lvl="1"/>
            <a:r>
              <a:rPr lang="fi-FI" dirty="0"/>
              <a:t>Parempi elämä ulkomailla</a:t>
            </a:r>
          </a:p>
          <a:p>
            <a:pPr lvl="2"/>
            <a:r>
              <a:rPr lang="fi-FI" sz="2400" dirty="0"/>
              <a:t>”Amerikkalainen unelma</a:t>
            </a:r>
          </a:p>
          <a:p>
            <a:pPr lvl="1"/>
            <a:r>
              <a:rPr lang="fi-FI" dirty="0"/>
              <a:t>Imaista maata tarjolla</a:t>
            </a:r>
          </a:p>
          <a:p>
            <a:pPr lvl="1"/>
            <a:r>
              <a:rPr lang="fi-FI" dirty="0"/>
              <a:t>Korkeat palkat</a:t>
            </a:r>
          </a:p>
          <a:p>
            <a:pPr lvl="1"/>
            <a:r>
              <a:rPr lang="fi-FI" dirty="0"/>
              <a:t>Kultalöydöt</a:t>
            </a:r>
          </a:p>
          <a:p>
            <a:endParaRPr lang="fi-FI" sz="1700" dirty="0"/>
          </a:p>
          <a:p>
            <a:endParaRPr lang="fi-FI" sz="1700" dirty="0"/>
          </a:p>
          <a:p>
            <a:endParaRPr lang="fi-FI" sz="1700" dirty="0"/>
          </a:p>
          <a:p>
            <a:endParaRPr lang="fi-FI" sz="1700" dirty="0"/>
          </a:p>
          <a:p>
            <a:endParaRPr lang="fi-FI" sz="1700" dirty="0"/>
          </a:p>
        </p:txBody>
      </p:sp>
      <p:cxnSp>
        <p:nvCxnSpPr>
          <p:cNvPr id="25" name="Straight Connector 21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9763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>
            <a:extLst>
              <a:ext uri="{FF2B5EF4-FFF2-40B4-BE49-F238E27FC236}">
                <a16:creationId xmlns:a16="http://schemas.microsoft.com/office/drawing/2014/main" id="{9DF926F8-A917-4817-883E-F7993A473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3" r="13113"/>
          <a:stretch/>
        </p:blipFill>
        <p:spPr>
          <a:xfrm>
            <a:off x="6818278" y="343454"/>
            <a:ext cx="4853685" cy="2934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3A19D8FF-3E3D-4ED8-A78C-B92182A6A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0029"/>
          <a:stretch/>
        </p:blipFill>
        <p:spPr>
          <a:xfrm>
            <a:off x="6818278" y="3597883"/>
            <a:ext cx="4853685" cy="293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65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283</Words>
  <Application>Microsoft Office PowerPoint</Application>
  <PresentationFormat>Laajakuva</PresentationFormat>
  <Paragraphs>113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Tw Cen MT</vt:lpstr>
      <vt:lpstr>Office-teema</vt:lpstr>
      <vt:lpstr>PowerPoint-esitys</vt:lpstr>
      <vt:lpstr>PowerPoint-esitys</vt:lpstr>
      <vt:lpstr>Työväenliike</vt:lpstr>
      <vt:lpstr>Sosialismi</vt:lpstr>
      <vt:lpstr>Muuttuva arki</vt:lpstr>
      <vt:lpstr>PowerPoint-esitys</vt:lpstr>
      <vt:lpstr>PowerPoint-esitys</vt:lpstr>
      <vt:lpstr>Siirtolaisuus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Jaakko Holopainen</dc:creator>
  <cp:lastModifiedBy>Jaakko Holopainen</cp:lastModifiedBy>
  <cp:revision>2</cp:revision>
  <dcterms:created xsi:type="dcterms:W3CDTF">2020-09-20T18:28:36Z</dcterms:created>
  <dcterms:modified xsi:type="dcterms:W3CDTF">2020-09-20T19:21:02Z</dcterms:modified>
</cp:coreProperties>
</file>