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66" r:id="rId9"/>
    <p:sldId id="263" r:id="rId10"/>
    <p:sldId id="260" r:id="rId11"/>
    <p:sldId id="259" r:id="rId12"/>
    <p:sldId id="268" r:id="rId13"/>
    <p:sldId id="267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70B2C-B272-4C4E-AF7B-4766B269DBD1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448D7-3A23-4D16-8918-88D77698BE7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4627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13:notes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/>
          </a:p>
        </p:txBody>
      </p:sp>
      <p:sp>
        <p:nvSpPr>
          <p:cNvPr id="454" name="Google Shape;4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88" y="0"/>
            <a:ext cx="1587" cy="1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455" name="Google Shape;45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024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8655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7705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53360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175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277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67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687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912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8777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870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674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221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714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39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081F-F2BC-478C-A538-6EB3203F5800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D10AC-E7E6-4898-89EB-88BD26C5BE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745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l.fi/fi/tutkimus-ja-asiantuntijatyo/vaestotutkimukset/kouluterveyskysel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fi.wikipedia.org/wiki/Risto_Pelkon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o.int/e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Terveyden määritelmiä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TE1 </a:t>
            </a:r>
          </a:p>
          <a:p>
            <a:r>
              <a:rPr lang="fi-FI" dirty="0" smtClean="0"/>
              <a:t>s.7-17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204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flipV="1">
            <a:off x="838200" y="129310"/>
            <a:ext cx="10515600" cy="23581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86" y="581891"/>
            <a:ext cx="9121482" cy="5539654"/>
          </a:xfrm>
        </p:spPr>
      </p:pic>
      <p:sp>
        <p:nvSpPr>
          <p:cNvPr id="5" name="Tekstiruutu 4"/>
          <p:cNvSpPr txBox="1"/>
          <p:nvPr/>
        </p:nvSpPr>
        <p:spPr>
          <a:xfrm>
            <a:off x="1450109" y="6129410"/>
            <a:ext cx="713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THL, 2011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448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fi-FI" dirty="0" smtClean="0"/>
              <a:t>Tutkimukset </a:t>
            </a:r>
            <a:r>
              <a:rPr lang="fi-FI" dirty="0"/>
              <a:t>osoittavat, että suomalaisten terveys on parempi kuin koskaan historiamme aikana. Ihmiset pitävät terveyteen ja hyvinvointiin liittyviä asioita tärkeinä ja henkilökohtainen terveys onkin suomalaisten ihmisten tärkeimmäksi mainittu arvo.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fi-FI" dirty="0" smtClean="0"/>
              <a:t>- Työikäisistä </a:t>
            </a:r>
            <a:r>
              <a:rPr lang="fi-FI" dirty="0"/>
              <a:t>suomalaisista lähes kaksi kolmesta kokee terveytensä hyväksi tai melko hyväksi</a:t>
            </a:r>
            <a:r>
              <a:rPr lang="fi-FI" dirty="0" smtClean="0"/>
              <a:t>. Ikääntymisen </a:t>
            </a:r>
            <a:r>
              <a:rPr lang="fi-FI" dirty="0"/>
              <a:t>myötä terveytensä hyväksi kokevien osuus pienenee</a:t>
            </a:r>
            <a:r>
              <a:rPr lang="fi-FI" dirty="0" smtClean="0"/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dirty="0" smtClean="0"/>
              <a:t>- Subjektiivinen </a:t>
            </a:r>
            <a:r>
              <a:rPr lang="fi-FI" dirty="0"/>
              <a:t>terveys on viime vuosikymmeninä parantunut.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i-FI" dirty="0" smtClean="0"/>
              <a:t>Vuoden </a:t>
            </a:r>
            <a:r>
              <a:rPr lang="fi-FI" dirty="0"/>
              <a:t>2015 </a:t>
            </a:r>
            <a:r>
              <a:rPr lang="fi-FI" dirty="0">
                <a:hlinkClick r:id="rId2"/>
              </a:rPr>
              <a:t>Kouluterveystutkimuksen</a:t>
            </a:r>
            <a:r>
              <a:rPr lang="fi-FI" dirty="0"/>
              <a:t> mukaan 83 % lukiolaista ja 80 % ammattioppilaitoksen opiskelijoista mieltää terveytensä melko tai erittäin hyväksi. </a:t>
            </a:r>
            <a:endParaRPr lang="fi-FI" dirty="0" smtClean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i-FI" dirty="0" smtClean="0"/>
              <a:t>Molemmissa </a:t>
            </a:r>
            <a:r>
              <a:rPr lang="fi-FI" dirty="0"/>
              <a:t>koulumuodoissa pojat kokevat terveytensä paremmaksi kuin tytöt. Lukiossa ero on kuitenkin pienempi (pojat 86 % ja tytöt 81 %) kuin ammatillisessa oppilaitoksessa (pojat 84 % ja tytöt 75 %).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813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TERVEYSKÄYTTÄYTYMISTÄ SELITTÄVIÄ MALLEJA JA TEORIOITA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Tehtävä</a:t>
            </a:r>
            <a:endParaRPr lang="fi-FI" dirty="0"/>
          </a:p>
          <a:p>
            <a:r>
              <a:rPr lang="fi-FI" dirty="0"/>
              <a:t>Valitse jokin malleista tai teorioista (kirjan s. 30-31). Sovella mallia tilanteeseen, jossa henkilön terveyskäyttäytymisessä tapahtuu muutos ”parempaan päin”. Keksi itse tilanne. </a:t>
            </a:r>
          </a:p>
          <a:p>
            <a:r>
              <a:rPr lang="fi-FI" dirty="0"/>
              <a:t>Voit sisällyttää malliin piirroksia ja selittäviä tekstilaatikoita. Malli voi sisältää myös sanallisen kuvauksen. </a:t>
            </a:r>
          </a:p>
          <a:p>
            <a:r>
              <a:rPr lang="fi-FI" dirty="0"/>
              <a:t>Palauta tehtävä </a:t>
            </a:r>
            <a:r>
              <a:rPr lang="fi-FI" dirty="0" err="1"/>
              <a:t>pedanetin</a:t>
            </a:r>
            <a:r>
              <a:rPr lang="fi-FI" dirty="0"/>
              <a:t> palautuskansioon. Mikäli teet tehtävän paperille, voit palauttaa kuvan.</a:t>
            </a:r>
          </a:p>
          <a:p>
            <a:r>
              <a:rPr lang="fi-FI" dirty="0"/>
              <a:t>Tehtävä arvioidaan </a:t>
            </a:r>
            <a:r>
              <a:rPr lang="fi-FI" dirty="0" smtClean="0"/>
              <a:t>K-H-T.</a:t>
            </a:r>
            <a:endParaRPr lang="fi-FI" dirty="0"/>
          </a:p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>Hyvässä tehtävässä mallia on sovellettu keksittyyn tilanteeseen hyvin ja mallin kaikki osa-alueet on huomioitu. Toteutustavalla (piirros, tarina, käsitekartta, kaaviokuva tms.) ei ole vaikutusta.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0302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kirjasta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Tee tehtävä 3 a-c sivulta 17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238" y="2939472"/>
            <a:ext cx="4471121" cy="311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10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74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24874"/>
            <a:ext cx="10515600" cy="5752089"/>
          </a:xfrm>
        </p:spPr>
        <p:txBody>
          <a:bodyPr>
            <a:normAutofit fontScale="92500" lnSpcReduction="10000"/>
          </a:bodyPr>
          <a:lstStyle/>
          <a:p>
            <a:endParaRPr lang="fi-FI" i="1" dirty="0" smtClean="0"/>
          </a:p>
          <a:p>
            <a:pPr marL="0" indent="0">
              <a:buNone/>
            </a:pPr>
            <a:r>
              <a:rPr lang="fi-FI" i="1" dirty="0" smtClean="0"/>
              <a:t>”Terve </a:t>
            </a:r>
            <a:r>
              <a:rPr lang="fi-FI" i="1" dirty="0"/>
              <a:t>on se, joka katsoo olevansa terve. Ihmisellä voi olla vaikka kuinka monta sairautta, mutta hän voi silti kokea itsensä terveeksi</a:t>
            </a:r>
            <a:r>
              <a:rPr lang="fi-FI" i="1" dirty="0" smtClean="0"/>
              <a:t>.” </a:t>
            </a:r>
            <a:r>
              <a:rPr lang="fi-FI" i="1" dirty="0"/>
              <a:t>(Arkkiatri </a:t>
            </a:r>
            <a:r>
              <a:rPr lang="fi-FI" i="1" dirty="0">
                <a:hlinkClick r:id="rId2"/>
              </a:rPr>
              <a:t>Risto Pelkonen</a:t>
            </a:r>
            <a:r>
              <a:rPr lang="fi-FI" i="1" dirty="0"/>
              <a:t>)</a:t>
            </a:r>
          </a:p>
          <a:p>
            <a:endParaRPr lang="fi-FI" i="1" dirty="0" smtClean="0"/>
          </a:p>
          <a:p>
            <a:pPr marL="0" indent="0">
              <a:buNone/>
            </a:pPr>
            <a:r>
              <a:rPr lang="fi-FI" i="1" dirty="0" smtClean="0"/>
              <a:t>”Terveys </a:t>
            </a:r>
            <a:r>
              <a:rPr lang="fi-FI" i="1" dirty="0"/>
              <a:t>on täydellisen fyysisen, psyykkisen ja sosiaalisen hyvinvoinnin tila eikä pelkästään sairauden puuttumista</a:t>
            </a:r>
            <a:r>
              <a:rPr lang="fi-FI" i="1" dirty="0" smtClean="0"/>
              <a:t>.” </a:t>
            </a:r>
            <a:r>
              <a:rPr lang="fi-FI" i="1" dirty="0"/>
              <a:t>(WHO, 1948)</a:t>
            </a:r>
          </a:p>
          <a:p>
            <a:endParaRPr lang="fi-FI" i="1" dirty="0" smtClean="0"/>
          </a:p>
          <a:p>
            <a:pPr marL="0" indent="0">
              <a:buNone/>
            </a:pPr>
            <a:r>
              <a:rPr lang="fi-FI" i="1" dirty="0" smtClean="0"/>
              <a:t>”Terveys </a:t>
            </a:r>
            <a:r>
              <a:rPr lang="fi-FI" i="1" dirty="0"/>
              <a:t>on päivittäisen elämän voimavara, ei elämisen päämäärä. Terveys sisältää sosiaaliset ja henkilökohtaiset voimavarat sekä fyysisen toimintakyvyn</a:t>
            </a:r>
            <a:r>
              <a:rPr lang="fi-FI" i="1" dirty="0" smtClean="0"/>
              <a:t>.” </a:t>
            </a:r>
            <a:r>
              <a:rPr lang="fi-FI" i="1" dirty="0"/>
              <a:t>(WHO, 1986)</a:t>
            </a:r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>Miten määritelmät eroavat toisistaan?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Mikä </a:t>
            </a:r>
            <a:r>
              <a:rPr lang="fi-FI" dirty="0"/>
              <a:t>määritelmä on mielestäsi osuvin?</a:t>
            </a:r>
          </a:p>
        </p:txBody>
      </p:sp>
    </p:spTree>
    <p:extLst>
      <p:ext uri="{BB962C8B-B14F-4D97-AF65-F5344CB8AC3E}">
        <p14:creationId xmlns:p14="http://schemas.microsoft.com/office/powerpoint/2010/main" val="44111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TERVEYS-käsitteen </a:t>
            </a:r>
            <a:r>
              <a:rPr lang="fi-FI" dirty="0"/>
              <a:t>rinnalla on alettu käyttää käsitettä toimintakyky. </a:t>
            </a:r>
            <a:r>
              <a:rPr lang="fi-FI" b="1" dirty="0"/>
              <a:t>Toimintakyvyllä</a:t>
            </a:r>
            <a:r>
              <a:rPr lang="fi-FI" dirty="0"/>
              <a:t> tarkoitetaan ihmisen kykyä selviytyä jokapäiväisen elämän tehtävistä ja haasteista omassa elinympäristössään. </a:t>
            </a:r>
          </a:p>
          <a:p>
            <a:pPr marL="0" indent="0">
              <a:buNone/>
            </a:pPr>
            <a:r>
              <a:rPr lang="fi-FI" dirty="0" smtClean="0"/>
              <a:t>Terveys </a:t>
            </a:r>
            <a:r>
              <a:rPr lang="fi-FI" dirty="0"/>
              <a:t>ja toimintakyky voidaan jakaa </a:t>
            </a:r>
            <a:r>
              <a:rPr lang="fi-FI" b="1" dirty="0"/>
              <a:t>fyysiseen, psyykkiseen ja sosiaaliseen osa-alueeseen</a:t>
            </a:r>
            <a:r>
              <a:rPr lang="fi-FI" b="1" dirty="0" smtClean="0"/>
              <a:t>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8295" y="2542772"/>
            <a:ext cx="7072236" cy="3980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43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Käsitteet haltuun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18662"/>
            <a:ext cx="10515600" cy="53130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Selvitä </a:t>
            </a:r>
            <a:r>
              <a:rPr lang="fi-FI" dirty="0"/>
              <a:t>seuraavat </a:t>
            </a:r>
            <a:r>
              <a:rPr lang="fi-FI" dirty="0" smtClean="0"/>
              <a:t>käsitteet</a:t>
            </a:r>
            <a:endParaRPr lang="fi-FI" dirty="0"/>
          </a:p>
          <a:p>
            <a:pPr marL="0" indent="0">
              <a:buNone/>
            </a:pPr>
            <a:r>
              <a:rPr lang="fi-FI" u="sng" dirty="0" smtClean="0"/>
              <a:t>Fyysinen </a:t>
            </a:r>
            <a:r>
              <a:rPr lang="fi-FI" u="sng" dirty="0"/>
              <a:t>terveys – psyykkinen terveys – </a:t>
            </a:r>
          </a:p>
          <a:p>
            <a:pPr marL="0" indent="0">
              <a:buNone/>
            </a:pPr>
            <a:r>
              <a:rPr lang="fi-FI" u="sng" dirty="0"/>
              <a:t>sosiaalinen terveys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u="sng" dirty="0"/>
              <a:t>Primaaripreventio – sekundaaripreventio </a:t>
            </a:r>
          </a:p>
          <a:p>
            <a:pPr marL="0" indent="0">
              <a:buNone/>
            </a:pPr>
            <a:r>
              <a:rPr lang="fi-FI" u="sng" dirty="0"/>
              <a:t>– </a:t>
            </a:r>
            <a:r>
              <a:rPr lang="fi-FI" u="sng" dirty="0" smtClean="0"/>
              <a:t>tertiääripreventio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Terveyteen vaikuttavan ympäristön </a:t>
            </a:r>
          </a:p>
          <a:p>
            <a:pPr marL="0" indent="0">
              <a:buNone/>
            </a:pPr>
            <a:r>
              <a:rPr lang="fi-FI" u="sng" dirty="0"/>
              <a:t>välillinen (epäsuora) ja välitön (suora) </a:t>
            </a:r>
          </a:p>
          <a:p>
            <a:pPr marL="0" indent="0">
              <a:buNone/>
            </a:pPr>
            <a:r>
              <a:rPr lang="fi-FI" u="sng" dirty="0"/>
              <a:t>vaikutus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388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Fyysinen </a:t>
            </a:r>
            <a:r>
              <a:rPr lang="fi-FI" b="1" dirty="0" smtClean="0"/>
              <a:t>terveys: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Elimistö toimii </a:t>
            </a:r>
            <a:r>
              <a:rPr lang="fi-FI" dirty="0" smtClean="0"/>
              <a:t>moitteettomasti= toimintakykyinen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Objektiivisesti </a:t>
            </a:r>
            <a:r>
              <a:rPr lang="fi-FI" dirty="0"/>
              <a:t>mitattavissa – miten itse </a:t>
            </a:r>
            <a:r>
              <a:rPr lang="fi-FI" dirty="0" smtClean="0"/>
              <a:t>kokee terveydentilansa</a:t>
            </a:r>
          </a:p>
          <a:p>
            <a:pPr marL="0" indent="0">
              <a:buNone/>
            </a:pPr>
            <a:endParaRPr lang="fi-FI" b="1" dirty="0" smtClean="0"/>
          </a:p>
          <a:p>
            <a:pPr marL="0" indent="0">
              <a:buNone/>
            </a:pPr>
            <a:r>
              <a:rPr lang="fi-FI" b="1" dirty="0" smtClean="0"/>
              <a:t>Psyykkinen terveys:</a:t>
            </a:r>
          </a:p>
          <a:p>
            <a:pPr marL="0" indent="0">
              <a:buNone/>
            </a:pPr>
            <a:r>
              <a:rPr lang="fi-FI" dirty="0"/>
              <a:t>I</a:t>
            </a:r>
            <a:r>
              <a:rPr lang="fi-FI" dirty="0" smtClean="0"/>
              <a:t>hmisen </a:t>
            </a:r>
            <a:r>
              <a:rPr lang="fi-FI" dirty="0"/>
              <a:t>kyky hyödyntää omia henkisiä </a:t>
            </a:r>
            <a:r>
              <a:rPr lang="fi-FI" dirty="0" smtClean="0"/>
              <a:t>voimavaroja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Emotionaalinen = tunneterveys ilmenee </a:t>
            </a:r>
            <a:r>
              <a:rPr lang="fi-FI" dirty="0" smtClean="0"/>
              <a:t>taitona </a:t>
            </a:r>
            <a:r>
              <a:rPr lang="fi-FI" dirty="0"/>
              <a:t>ilmaista omia tunteita ja taitona lukea </a:t>
            </a:r>
            <a:r>
              <a:rPr lang="fi-FI" dirty="0" smtClean="0"/>
              <a:t>toisten </a:t>
            </a:r>
            <a:r>
              <a:rPr lang="fi-FI" dirty="0"/>
              <a:t>tunteita</a:t>
            </a:r>
          </a:p>
          <a:p>
            <a:pPr marL="0" indent="0">
              <a:buNone/>
            </a:pPr>
            <a:r>
              <a:rPr lang="fi-FI" dirty="0" smtClean="0"/>
              <a:t>Mentaalinen </a:t>
            </a:r>
            <a:r>
              <a:rPr lang="fi-FI" dirty="0"/>
              <a:t>= kyky oppia, älyllinen kyky</a:t>
            </a:r>
          </a:p>
          <a:p>
            <a:pPr marL="0" indent="0">
              <a:buNone/>
            </a:pPr>
            <a:r>
              <a:rPr lang="fi-FI" dirty="0" smtClean="0"/>
              <a:t>Henkinen </a:t>
            </a:r>
            <a:r>
              <a:rPr lang="fi-FI" dirty="0"/>
              <a:t>= eheyden tunne; ihminen kokee </a:t>
            </a:r>
            <a:r>
              <a:rPr lang="fi-FI" dirty="0" smtClean="0"/>
              <a:t>itsensä </a:t>
            </a:r>
            <a:r>
              <a:rPr lang="fi-FI" dirty="0"/>
              <a:t>merkitykselliseksi ja arkielämän </a:t>
            </a:r>
            <a:r>
              <a:rPr lang="fi-FI" dirty="0" smtClean="0"/>
              <a:t>mielekkääksi →elämän hallinta</a:t>
            </a:r>
          </a:p>
          <a:p>
            <a:pPr marL="0" indent="0">
              <a:buNone/>
            </a:pPr>
            <a:endParaRPr lang="fi-FI" b="1" dirty="0" smtClean="0"/>
          </a:p>
          <a:p>
            <a:pPr marL="0" indent="0">
              <a:buNone/>
            </a:pPr>
            <a:r>
              <a:rPr lang="fi-FI" b="1" dirty="0" smtClean="0"/>
              <a:t>Sosiaalinen terveys:</a:t>
            </a:r>
          </a:p>
          <a:p>
            <a:pPr marL="0" indent="0">
              <a:buNone/>
            </a:pPr>
            <a:r>
              <a:rPr lang="fi-FI" dirty="0" smtClean="0"/>
              <a:t>Kyky solmia ja vaalia ihmissuhteita, tunne-ja vuorovaikutustaidot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290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65"/>
          <p:cNvSpPr txBox="1">
            <a:spLocks noGrp="1"/>
          </p:cNvSpPr>
          <p:nvPr>
            <p:ph type="title" idx="4294967295"/>
          </p:nvPr>
        </p:nvSpPr>
        <p:spPr>
          <a:xfrm>
            <a:off x="2584383" y="102001"/>
            <a:ext cx="5334000" cy="44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0000" tIns="46800" rIns="90000" bIns="468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572314"/>
              </a:buClr>
            </a:pPr>
            <a:r>
              <a:rPr lang="en-US" sz="36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36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6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6000" b="1" dirty="0">
                <a:latin typeface="Cabin"/>
                <a:ea typeface="Cabin"/>
                <a:cs typeface="Cabin"/>
                <a:sym typeface="Cabin"/>
              </a:rPr>
              <a:t>PROMOOTIO</a:t>
            </a:r>
            <a:r>
              <a:rPr lang="en-US" sz="5400" b="1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 dirty="0"/>
          </a:p>
        </p:txBody>
      </p:sp>
      <p:sp>
        <p:nvSpPr>
          <p:cNvPr id="458" name="Google Shape;458;p65"/>
          <p:cNvSpPr txBox="1">
            <a:spLocks noGrp="1"/>
          </p:cNvSpPr>
          <p:nvPr>
            <p:ph type="body" idx="4294967295"/>
          </p:nvPr>
        </p:nvSpPr>
        <p:spPr>
          <a:xfrm>
            <a:off x="991402" y="994325"/>
            <a:ext cx="9676448" cy="5863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0000" tIns="46800" rIns="90000" bIns="46800" rtlCol="0" anchor="t" anchorCtr="0">
            <a:noAutofit/>
          </a:bodyPr>
          <a:lstStyle/>
          <a:p>
            <a:pPr marL="365125" indent="-288925">
              <a:spcBef>
                <a:spcPts val="0"/>
              </a:spcBef>
              <a:buClr>
                <a:schemeClr val="accent1"/>
              </a:buClr>
              <a:buNone/>
            </a:pPr>
            <a:r>
              <a:rPr lang="en-US" sz="3600" b="1" dirty="0">
                <a:latin typeface="Cabin"/>
                <a:ea typeface="Cabin"/>
                <a:cs typeface="Cabin"/>
                <a:sym typeface="Cabin"/>
              </a:rPr>
              <a:t>= </a:t>
            </a:r>
            <a:r>
              <a:rPr lang="en-US" sz="3600" b="1" u="sng" dirty="0" err="1">
                <a:ea typeface="Cabin"/>
                <a:cs typeface="Cabin"/>
                <a:sym typeface="Cabin"/>
              </a:rPr>
              <a:t>Terveyden</a:t>
            </a:r>
            <a:r>
              <a:rPr lang="en-US" sz="3600" b="1" u="sng" dirty="0">
                <a:ea typeface="Cabin"/>
                <a:cs typeface="Cabin"/>
                <a:sym typeface="Cabin"/>
              </a:rPr>
              <a:t> ja </a:t>
            </a:r>
            <a:r>
              <a:rPr lang="en-US" sz="3600" b="1" u="sng" dirty="0" err="1">
                <a:ea typeface="Cabin"/>
                <a:cs typeface="Cabin"/>
                <a:sym typeface="Cabin"/>
              </a:rPr>
              <a:t>hyvinvoinnin</a:t>
            </a:r>
            <a:r>
              <a:rPr lang="en-US" sz="3600" b="1" u="sng" dirty="0">
                <a:ea typeface="Cabin"/>
                <a:cs typeface="Cabin"/>
                <a:sym typeface="Cabin"/>
              </a:rPr>
              <a:t> </a:t>
            </a:r>
            <a:r>
              <a:rPr lang="en-US" sz="3600" b="1" u="sng" dirty="0" err="1" smtClean="0">
                <a:ea typeface="Cabin"/>
                <a:cs typeface="Cabin"/>
                <a:sym typeface="Cabin"/>
              </a:rPr>
              <a:t>edistämistä</a:t>
            </a:r>
            <a:r>
              <a:rPr lang="en-US" sz="3600" b="1" u="sng" dirty="0" smtClean="0">
                <a:ea typeface="Cabin"/>
                <a:cs typeface="Cabin"/>
                <a:sym typeface="Cabin"/>
              </a:rPr>
              <a:t>-&gt; </a:t>
            </a:r>
            <a:r>
              <a:rPr lang="en-US" sz="3600" b="1" u="sng" dirty="0" err="1" smtClean="0">
                <a:ea typeface="Cabin"/>
                <a:cs typeface="Cabin"/>
                <a:sym typeface="Cabin"/>
              </a:rPr>
              <a:t>ennen</a:t>
            </a:r>
            <a:r>
              <a:rPr lang="en-US" sz="3600" b="1" u="sng" dirty="0" smtClean="0">
                <a:ea typeface="Cabin"/>
                <a:cs typeface="Cabin"/>
                <a:sym typeface="Cabin"/>
              </a:rPr>
              <a:t> </a:t>
            </a:r>
            <a:r>
              <a:rPr lang="en-US" sz="3600" b="1" u="sng" dirty="0" err="1" smtClean="0">
                <a:ea typeface="Cabin"/>
                <a:cs typeface="Cabin"/>
                <a:sym typeface="Cabin"/>
              </a:rPr>
              <a:t>sairauksien</a:t>
            </a:r>
            <a:r>
              <a:rPr lang="en-US" sz="3600" b="1" u="sng" dirty="0" smtClean="0">
                <a:ea typeface="Cabin"/>
                <a:cs typeface="Cabin"/>
                <a:sym typeface="Cabin"/>
              </a:rPr>
              <a:t> ja </a:t>
            </a:r>
            <a:r>
              <a:rPr lang="en-US" sz="3600" b="1" u="sng" dirty="0" err="1" smtClean="0">
                <a:ea typeface="Cabin"/>
                <a:cs typeface="Cabin"/>
                <a:sym typeface="Cabin"/>
              </a:rPr>
              <a:t>ongelmien</a:t>
            </a:r>
            <a:r>
              <a:rPr lang="en-US" sz="3600" b="1" u="sng" dirty="0" smtClean="0">
                <a:ea typeface="Cabin"/>
                <a:cs typeface="Cabin"/>
                <a:sym typeface="Cabin"/>
              </a:rPr>
              <a:t> </a:t>
            </a:r>
            <a:r>
              <a:rPr lang="en-US" sz="3600" b="1" u="sng" dirty="0" err="1" smtClean="0">
                <a:ea typeface="Cabin"/>
                <a:cs typeface="Cabin"/>
                <a:sym typeface="Cabin"/>
              </a:rPr>
              <a:t>syntymistä</a:t>
            </a:r>
            <a:endParaRPr sz="3600" b="1" u="sng" dirty="0">
              <a:ea typeface="Cabin"/>
              <a:cs typeface="Cabin"/>
              <a:sym typeface="Cabin"/>
            </a:endParaRPr>
          </a:p>
          <a:p>
            <a:pPr marL="457200" indent="-406400">
              <a:spcBef>
                <a:spcPts val="600"/>
              </a:spcBef>
              <a:buClr>
                <a:schemeClr val="accent1"/>
              </a:buClr>
              <a:buSzPts val="2800"/>
              <a:buFont typeface="Cabin"/>
              <a:buChar char="●"/>
            </a:pPr>
            <a:r>
              <a:rPr lang="en-US" b="1" dirty="0" err="1">
                <a:ea typeface="Cabin"/>
                <a:cs typeface="Cabin"/>
                <a:sym typeface="Cabin"/>
              </a:rPr>
              <a:t>Mahdollisuuksien</a:t>
            </a:r>
            <a:r>
              <a:rPr lang="en-US" dirty="0">
                <a:ea typeface="Cabin"/>
                <a:cs typeface="Cabin"/>
                <a:sym typeface="Cabin"/>
              </a:rPr>
              <a:t> </a:t>
            </a:r>
            <a:r>
              <a:rPr lang="en-US" dirty="0" err="1">
                <a:ea typeface="Cabin"/>
                <a:cs typeface="Cabin"/>
                <a:sym typeface="Cabin"/>
              </a:rPr>
              <a:t>luominen</a:t>
            </a:r>
            <a:r>
              <a:rPr lang="en-US" dirty="0">
                <a:ea typeface="Cabin"/>
                <a:cs typeface="Cabin"/>
                <a:sym typeface="Cabin"/>
              </a:rPr>
              <a:t> </a:t>
            </a:r>
            <a:endParaRPr dirty="0"/>
          </a:p>
          <a:p>
            <a:pPr marL="457200" indent="-406400">
              <a:spcBef>
                <a:spcPts val="600"/>
              </a:spcBef>
              <a:buClr>
                <a:schemeClr val="accent1"/>
              </a:buClr>
              <a:buSzPts val="2800"/>
              <a:buFont typeface="Cabin"/>
              <a:buChar char="●"/>
            </a:pPr>
            <a:r>
              <a:rPr lang="en-US" b="1" dirty="0" err="1">
                <a:ea typeface="Cabin"/>
                <a:cs typeface="Cabin"/>
                <a:sym typeface="Cabin"/>
              </a:rPr>
              <a:t>Terveyttä</a:t>
            </a:r>
            <a:r>
              <a:rPr lang="en-US" b="1" dirty="0">
                <a:ea typeface="Cabin"/>
                <a:cs typeface="Cabin"/>
                <a:sym typeface="Cabin"/>
              </a:rPr>
              <a:t> </a:t>
            </a:r>
            <a:r>
              <a:rPr lang="en-US" b="1" dirty="0" err="1">
                <a:ea typeface="Cabin"/>
                <a:cs typeface="Cabin"/>
                <a:sym typeface="Cabin"/>
              </a:rPr>
              <a:t>suojaavien</a:t>
            </a:r>
            <a:r>
              <a:rPr lang="en-US" b="1" dirty="0">
                <a:ea typeface="Cabin"/>
                <a:cs typeface="Cabin"/>
                <a:sym typeface="Cabin"/>
              </a:rPr>
              <a:t> </a:t>
            </a:r>
            <a:r>
              <a:rPr lang="en-US" b="1" dirty="0" err="1">
                <a:ea typeface="Cabin"/>
                <a:cs typeface="Cabin"/>
                <a:sym typeface="Cabin"/>
              </a:rPr>
              <a:t>tekijöiden</a:t>
            </a:r>
            <a:r>
              <a:rPr lang="en-US" dirty="0">
                <a:ea typeface="Cabin"/>
                <a:cs typeface="Cabin"/>
                <a:sym typeface="Cabin"/>
              </a:rPr>
              <a:t> </a:t>
            </a:r>
            <a:r>
              <a:rPr lang="en-US" dirty="0" err="1">
                <a:ea typeface="Cabin"/>
                <a:cs typeface="Cabin"/>
                <a:sym typeface="Cabin"/>
              </a:rPr>
              <a:t>ylläpitäminen</a:t>
            </a:r>
            <a:r>
              <a:rPr lang="en-US" dirty="0">
                <a:ea typeface="Cabin"/>
                <a:cs typeface="Cabin"/>
                <a:sym typeface="Cabin"/>
              </a:rPr>
              <a:t> ja </a:t>
            </a:r>
            <a:r>
              <a:rPr lang="en-US" dirty="0" err="1">
                <a:ea typeface="Cabin"/>
                <a:cs typeface="Cabin"/>
                <a:sym typeface="Cabin"/>
              </a:rPr>
              <a:t>vahvistaminen</a:t>
            </a:r>
            <a:r>
              <a:rPr lang="en-US" dirty="0">
                <a:ea typeface="Cabin"/>
                <a:cs typeface="Cabin"/>
                <a:sym typeface="Cabin"/>
              </a:rPr>
              <a:t> </a:t>
            </a:r>
            <a:endParaRPr dirty="0"/>
          </a:p>
          <a:p>
            <a:pPr marL="457200" indent="-406400">
              <a:spcBef>
                <a:spcPts val="600"/>
              </a:spcBef>
              <a:buClr>
                <a:schemeClr val="accent1"/>
              </a:buClr>
              <a:buSzPts val="2800"/>
              <a:buFont typeface="Cabin"/>
              <a:buChar char="●"/>
            </a:pPr>
            <a:r>
              <a:rPr lang="en-US" dirty="0" err="1">
                <a:ea typeface="Cabin"/>
                <a:cs typeface="Cabin"/>
                <a:sym typeface="Cabin"/>
              </a:rPr>
              <a:t>Yksilön</a:t>
            </a:r>
            <a:r>
              <a:rPr lang="en-US" dirty="0">
                <a:ea typeface="Cabin"/>
                <a:cs typeface="Cabin"/>
                <a:sym typeface="Cabin"/>
              </a:rPr>
              <a:t> ja </a:t>
            </a:r>
            <a:r>
              <a:rPr lang="en-US" dirty="0" err="1">
                <a:ea typeface="Cabin"/>
                <a:cs typeface="Cabin"/>
                <a:sym typeface="Cabin"/>
              </a:rPr>
              <a:t>yhteisön</a:t>
            </a:r>
            <a:r>
              <a:rPr lang="en-US" dirty="0">
                <a:ea typeface="Cabin"/>
                <a:cs typeface="Cabin"/>
                <a:sym typeface="Cabin"/>
              </a:rPr>
              <a:t> </a:t>
            </a:r>
            <a:r>
              <a:rPr lang="en-US" b="1" dirty="0" err="1">
                <a:ea typeface="Cabin"/>
                <a:cs typeface="Cabin"/>
                <a:sym typeface="Cabin"/>
              </a:rPr>
              <a:t>elinolot</a:t>
            </a:r>
            <a:r>
              <a:rPr lang="en-US" b="1" dirty="0">
                <a:ea typeface="Cabin"/>
                <a:cs typeface="Cabin"/>
                <a:sym typeface="Cabin"/>
              </a:rPr>
              <a:t> ja </a:t>
            </a:r>
            <a:r>
              <a:rPr lang="en-US" b="1" dirty="0" err="1">
                <a:ea typeface="Cabin"/>
                <a:cs typeface="Cabin"/>
                <a:sym typeface="Cabin"/>
              </a:rPr>
              <a:t>kokemukset</a:t>
            </a:r>
            <a:r>
              <a:rPr lang="en-US" dirty="0">
                <a:ea typeface="Cabin"/>
                <a:cs typeface="Cabin"/>
                <a:sym typeface="Cabin"/>
              </a:rPr>
              <a:t> </a:t>
            </a:r>
            <a:endParaRPr lang="en-US" sz="4800" b="1" u="sng" dirty="0">
              <a:ea typeface="Cabin"/>
              <a:cs typeface="Cabin"/>
              <a:sym typeface="Cabin"/>
            </a:endParaRPr>
          </a:p>
          <a:p>
            <a:pPr marL="50800" indent="0">
              <a:spcBef>
                <a:spcPts val="600"/>
              </a:spcBef>
              <a:buClr>
                <a:schemeClr val="accent1"/>
              </a:buClr>
              <a:buSzPts val="2800"/>
              <a:buNone/>
            </a:pPr>
            <a:r>
              <a:rPr lang="en-US" b="1" dirty="0" smtClean="0">
                <a:ea typeface="Cabin"/>
                <a:cs typeface="Cabin"/>
                <a:sym typeface="Cabin"/>
              </a:rPr>
              <a:t>      </a:t>
            </a:r>
            <a:r>
              <a:rPr lang="en-US" b="1" dirty="0" smtClean="0"/>
              <a:t> </a:t>
            </a:r>
            <a:endParaRPr b="1" dirty="0"/>
          </a:p>
          <a:p>
            <a:pPr marL="0" indent="0">
              <a:spcBef>
                <a:spcPts val="600"/>
              </a:spcBef>
              <a:buNone/>
            </a:pPr>
            <a:r>
              <a:rPr lang="en-US" sz="4800" b="1" dirty="0"/>
              <a:t>  </a:t>
            </a:r>
            <a:r>
              <a:rPr lang="en-US" b="1" dirty="0"/>
              <a:t>TERVEYSPÄÄOMA</a:t>
            </a:r>
            <a:endParaRPr b="1" dirty="0">
              <a:ea typeface="Cabin"/>
              <a:cs typeface="Cabin"/>
              <a:sym typeface="Cabin"/>
            </a:endParaRPr>
          </a:p>
          <a:p>
            <a:pPr marL="457200" indent="-419100">
              <a:spcBef>
                <a:spcPts val="600"/>
              </a:spcBef>
              <a:buClr>
                <a:srgbClr val="1155CC"/>
              </a:buClr>
              <a:buSzPts val="3000"/>
              <a:buFont typeface="Cabin"/>
              <a:buChar char="●"/>
            </a:pPr>
            <a:r>
              <a:rPr lang="en-US" sz="3000" b="1" dirty="0">
                <a:ea typeface="Cabin"/>
                <a:cs typeface="Cabin"/>
                <a:sym typeface="Cabin"/>
              </a:rPr>
              <a:t>s. 10 </a:t>
            </a:r>
            <a:r>
              <a:rPr lang="en-US" sz="3000" b="1" dirty="0" err="1">
                <a:ea typeface="Cabin"/>
                <a:cs typeface="Cabin"/>
                <a:sym typeface="Cabin"/>
              </a:rPr>
              <a:t>kuvio</a:t>
            </a:r>
            <a:r>
              <a:rPr lang="en-US" sz="3000" b="1" dirty="0">
                <a:ea typeface="Cabin"/>
                <a:cs typeface="Cabin"/>
                <a:sym typeface="Cabin"/>
              </a:rPr>
              <a:t>: </a:t>
            </a:r>
            <a:r>
              <a:rPr lang="en-US" sz="3000" b="1" dirty="0" err="1">
                <a:ea typeface="Cabin"/>
                <a:cs typeface="Cabin"/>
                <a:sym typeface="Cabin"/>
              </a:rPr>
              <a:t>mihin</a:t>
            </a:r>
            <a:r>
              <a:rPr lang="en-US" sz="3000" b="1" dirty="0">
                <a:ea typeface="Cabin"/>
                <a:cs typeface="Cabin"/>
                <a:sym typeface="Cabin"/>
              </a:rPr>
              <a:t> </a:t>
            </a:r>
            <a:r>
              <a:rPr lang="en-US" sz="3000" b="1" dirty="0" err="1">
                <a:ea typeface="Cabin"/>
                <a:cs typeface="Cabin"/>
                <a:sym typeface="Cabin"/>
              </a:rPr>
              <a:t>voi</a:t>
            </a:r>
            <a:r>
              <a:rPr lang="en-US" sz="3000" b="1" dirty="0">
                <a:ea typeface="Cabin"/>
                <a:cs typeface="Cabin"/>
                <a:sym typeface="Cabin"/>
              </a:rPr>
              <a:t> / </a:t>
            </a:r>
            <a:r>
              <a:rPr lang="en-US" sz="3000" b="1" dirty="0" err="1">
                <a:ea typeface="Cabin"/>
                <a:cs typeface="Cabin"/>
                <a:sym typeface="Cabin"/>
              </a:rPr>
              <a:t>ei</a:t>
            </a:r>
            <a:r>
              <a:rPr lang="en-US" sz="3000" b="1" dirty="0">
                <a:ea typeface="Cabin"/>
                <a:cs typeface="Cabin"/>
                <a:sym typeface="Cabin"/>
              </a:rPr>
              <a:t> </a:t>
            </a:r>
            <a:r>
              <a:rPr lang="en-US" sz="3000" b="1" dirty="0" err="1">
                <a:ea typeface="Cabin"/>
                <a:cs typeface="Cabin"/>
                <a:sym typeface="Cabin"/>
              </a:rPr>
              <a:t>voi</a:t>
            </a:r>
            <a:r>
              <a:rPr lang="en-US" sz="3000" b="1" dirty="0">
                <a:ea typeface="Cabin"/>
                <a:cs typeface="Cabin"/>
                <a:sym typeface="Cabin"/>
              </a:rPr>
              <a:t> </a:t>
            </a:r>
            <a:r>
              <a:rPr lang="en-US" sz="3000" b="1" dirty="0" err="1">
                <a:ea typeface="Cabin"/>
                <a:cs typeface="Cabin"/>
                <a:sym typeface="Cabin"/>
              </a:rPr>
              <a:t>itse</a:t>
            </a:r>
            <a:r>
              <a:rPr lang="en-US" sz="3000" b="1" dirty="0">
                <a:ea typeface="Cabin"/>
                <a:cs typeface="Cabin"/>
                <a:sym typeface="Cabin"/>
              </a:rPr>
              <a:t> </a:t>
            </a:r>
            <a:r>
              <a:rPr lang="en-US" sz="3000" b="1" dirty="0" err="1">
                <a:ea typeface="Cabin"/>
                <a:cs typeface="Cabin"/>
                <a:sym typeface="Cabin"/>
              </a:rPr>
              <a:t>vaikuttaa</a:t>
            </a:r>
            <a:r>
              <a:rPr lang="en-US" sz="3000" b="1" dirty="0">
                <a:ea typeface="Cabin"/>
                <a:cs typeface="Cabin"/>
                <a:sym typeface="Cabin"/>
              </a:rPr>
              <a:t>?</a:t>
            </a:r>
            <a:endParaRPr dirty="0"/>
          </a:p>
          <a:p>
            <a:pPr marL="365125" indent="-288925"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b="1" dirty="0">
                <a:solidFill>
                  <a:schemeClr val="dk1"/>
                </a:solidFill>
                <a:ea typeface="Cabin"/>
                <a:cs typeface="Cabin"/>
                <a:sym typeface="Cabin"/>
              </a:rPr>
              <a:t>   (</a:t>
            </a:r>
            <a:r>
              <a:rPr lang="en-US" b="1" dirty="0" err="1">
                <a:solidFill>
                  <a:schemeClr val="dk1"/>
                </a:solidFill>
                <a:ea typeface="Cabin"/>
                <a:cs typeface="Cabin"/>
                <a:sym typeface="Cabin"/>
              </a:rPr>
              <a:t>terveyteen</a:t>
            </a:r>
            <a:r>
              <a:rPr lang="en-US" b="1" dirty="0">
                <a:solidFill>
                  <a:schemeClr val="dk1"/>
                </a:solidFill>
                <a:ea typeface="Cabin"/>
                <a:cs typeface="Cabin"/>
                <a:sym typeface="Cabin"/>
              </a:rPr>
              <a:t>, </a:t>
            </a:r>
            <a:r>
              <a:rPr lang="en-US" b="1" dirty="0" err="1">
                <a:solidFill>
                  <a:schemeClr val="dk1"/>
                </a:solidFill>
                <a:ea typeface="Cabin"/>
                <a:cs typeface="Cabin"/>
                <a:sym typeface="Cabin"/>
              </a:rPr>
              <a:t>elämänlaatuun</a:t>
            </a:r>
            <a:r>
              <a:rPr lang="en-US" b="1" dirty="0">
                <a:solidFill>
                  <a:schemeClr val="dk1"/>
                </a:solidFill>
                <a:ea typeface="Cabin"/>
                <a:cs typeface="Cabin"/>
                <a:sym typeface="Cabin"/>
              </a:rPr>
              <a:t> ja </a:t>
            </a:r>
            <a:r>
              <a:rPr lang="en-US" b="1" dirty="0" err="1">
                <a:solidFill>
                  <a:schemeClr val="dk1"/>
                </a:solidFill>
                <a:ea typeface="Cabin"/>
                <a:cs typeface="Cabin"/>
                <a:sym typeface="Cabin"/>
              </a:rPr>
              <a:t>eliniän</a:t>
            </a:r>
            <a:r>
              <a:rPr lang="en-US" b="1" dirty="0">
                <a:solidFill>
                  <a:schemeClr val="dk1"/>
                </a:solidFill>
                <a:ea typeface="Cabin"/>
                <a:cs typeface="Cabin"/>
                <a:sym typeface="Cabin"/>
              </a:rPr>
              <a:t> </a:t>
            </a:r>
            <a:r>
              <a:rPr lang="en-US" b="1" dirty="0" err="1">
                <a:solidFill>
                  <a:schemeClr val="dk1"/>
                </a:solidFill>
                <a:ea typeface="Cabin"/>
                <a:cs typeface="Cabin"/>
                <a:sym typeface="Cabin"/>
              </a:rPr>
              <a:t>pituuteen</a:t>
            </a:r>
            <a:r>
              <a:rPr lang="en-US" b="1" dirty="0">
                <a:solidFill>
                  <a:schemeClr val="dk1"/>
                </a:solidFill>
                <a:ea typeface="Cabin"/>
                <a:cs typeface="Cabin"/>
                <a:sym typeface="Cabin"/>
              </a:rPr>
              <a:t> </a:t>
            </a:r>
            <a:r>
              <a:rPr lang="en-US" b="1" dirty="0" err="1">
                <a:solidFill>
                  <a:schemeClr val="dk1"/>
                </a:solidFill>
                <a:ea typeface="Cabin"/>
                <a:cs typeface="Cabin"/>
                <a:sym typeface="Cabin"/>
              </a:rPr>
              <a:t>vaikuttavat</a:t>
            </a:r>
            <a:r>
              <a:rPr lang="en-US" b="1" dirty="0">
                <a:solidFill>
                  <a:schemeClr val="dk1"/>
                </a:solidFill>
                <a:ea typeface="Cabin"/>
                <a:cs typeface="Cabin"/>
                <a:sym typeface="Cabin"/>
              </a:rPr>
              <a:t> </a:t>
            </a:r>
            <a:r>
              <a:rPr lang="en-US" b="1" dirty="0" err="1">
                <a:solidFill>
                  <a:schemeClr val="dk1"/>
                </a:solidFill>
                <a:ea typeface="Cabin"/>
                <a:cs typeface="Cabin"/>
                <a:sym typeface="Cabin"/>
              </a:rPr>
              <a:t>tekijät</a:t>
            </a:r>
            <a:r>
              <a:rPr lang="en-US" b="1" dirty="0">
                <a:solidFill>
                  <a:schemeClr val="dk1"/>
                </a:solidFill>
                <a:ea typeface="Cabin"/>
                <a:cs typeface="Cabin"/>
                <a:sym typeface="Cabin"/>
              </a:rPr>
              <a:t>)</a:t>
            </a:r>
            <a:endParaRPr dirty="0"/>
          </a:p>
          <a:p>
            <a:pPr marL="365125" indent="-288925">
              <a:spcBef>
                <a:spcPts val="600"/>
              </a:spcBef>
              <a:buClr>
                <a:srgbClr val="003366"/>
              </a:buClr>
              <a:buNone/>
            </a:pPr>
            <a:endParaRPr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indent="-288925">
              <a:spcBef>
                <a:spcPts val="600"/>
              </a:spcBef>
              <a:buClr>
                <a:srgbClr val="003366"/>
              </a:buClr>
              <a:buNone/>
            </a:pPr>
            <a:endParaRPr sz="2100" b="1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indent="-288925">
              <a:spcBef>
                <a:spcPts val="600"/>
              </a:spcBef>
              <a:buClr>
                <a:srgbClr val="003366"/>
              </a:buClr>
              <a:buNone/>
            </a:pPr>
            <a:endParaRPr sz="2100" b="1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459" name="Google Shape;459;p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44632" y="3117575"/>
            <a:ext cx="2534825" cy="1617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837011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6"/>
          <p:cNvSpPr txBox="1">
            <a:spLocks noGrp="1"/>
          </p:cNvSpPr>
          <p:nvPr>
            <p:ph type="title" idx="4294967295"/>
          </p:nvPr>
        </p:nvSpPr>
        <p:spPr>
          <a:xfrm>
            <a:off x="1992313" y="188911"/>
            <a:ext cx="8826499" cy="128746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</a:pPr>
            <a:r>
              <a:rPr lang="en-US" sz="3900" b="1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WHO: </a:t>
            </a:r>
            <a:br>
              <a:rPr lang="en-US" sz="3900" b="1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1" dirty="0" err="1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terveyden</a:t>
            </a:r>
            <a:r>
              <a:rPr lang="en-US" sz="3900" b="1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900" b="1" dirty="0" err="1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edistämisen</a:t>
            </a:r>
            <a:r>
              <a:rPr lang="en-US" sz="3900" b="1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900" b="1" dirty="0" err="1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malli</a:t>
            </a:r>
            <a:r>
              <a:rPr lang="en-US" sz="3900" b="1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900" b="1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(</a:t>
            </a:r>
            <a:r>
              <a:rPr lang="en-US" sz="39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s. 15)</a:t>
            </a:r>
            <a:endParaRPr dirty="0"/>
          </a:p>
        </p:txBody>
      </p:sp>
      <p:sp>
        <p:nvSpPr>
          <p:cNvPr id="465" name="Google Shape;465;p66"/>
          <p:cNvSpPr txBox="1">
            <a:spLocks noGrp="1"/>
          </p:cNvSpPr>
          <p:nvPr>
            <p:ph type="body" idx="4294967295"/>
          </p:nvPr>
        </p:nvSpPr>
        <p:spPr>
          <a:xfrm>
            <a:off x="2567600" y="1484774"/>
            <a:ext cx="8028900" cy="5248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533400" indent="-53340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560"/>
              <a:buFont typeface="Noto Sans Symbols"/>
              <a:buAutoNum type="arabicPeriod"/>
            </a:pP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Terveyttä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tukeva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yhteiskuntapolitiikka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ja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päätöksenteko</a:t>
            </a:r>
            <a:endParaRPr sz="3200" b="1" dirty="0">
              <a:latin typeface="Cabin"/>
              <a:ea typeface="Cabin"/>
              <a:cs typeface="Cabin"/>
              <a:sym typeface="Cabin"/>
            </a:endParaRPr>
          </a:p>
          <a:p>
            <a:pPr marL="533400" indent="-5334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ts val="2560"/>
              <a:buFont typeface="Noto Sans Symbols"/>
              <a:buAutoNum type="arabicPeriod"/>
            </a:pP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Terveellinen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ja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turvallinen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ympäristö</a:t>
            </a:r>
            <a:endParaRPr sz="3200" b="1" dirty="0">
              <a:latin typeface="Cabin"/>
              <a:ea typeface="Cabin"/>
              <a:cs typeface="Cabin"/>
              <a:sym typeface="Cabin"/>
            </a:endParaRPr>
          </a:p>
          <a:p>
            <a:pPr marL="533400" indent="-5334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ts val="2560"/>
              <a:buFont typeface="Noto Sans Symbols"/>
              <a:buAutoNum type="arabicPeriod"/>
            </a:pP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Terveyspalvelujen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kehittäminen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ja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uudelleen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suuntaaminen</a:t>
            </a:r>
            <a:endParaRPr sz="3200" b="1" dirty="0">
              <a:latin typeface="Cabin"/>
              <a:ea typeface="Cabin"/>
              <a:cs typeface="Cabin"/>
              <a:sym typeface="Cabin"/>
            </a:endParaRPr>
          </a:p>
          <a:p>
            <a:pPr marL="533400" indent="-5334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ts val="2560"/>
              <a:buFont typeface="Noto Sans Symbols"/>
              <a:buAutoNum type="arabicPeriod"/>
            </a:pP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Yhteisöjen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toiminnan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kehittäminen</a:t>
            </a:r>
            <a:endParaRPr sz="3200" b="1" dirty="0">
              <a:latin typeface="Cabin"/>
              <a:ea typeface="Cabin"/>
              <a:cs typeface="Cabin"/>
              <a:sym typeface="Cabin"/>
            </a:endParaRPr>
          </a:p>
          <a:p>
            <a:pPr marL="533400" indent="-5334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ts val="2560"/>
              <a:buFont typeface="Noto Sans Symbols"/>
              <a:buAutoNum type="arabicPeriod"/>
            </a:pP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Terveysvalistus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ja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terveyskasvatus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</a:t>
            </a:r>
            <a:endParaRPr sz="3200" b="1" dirty="0">
              <a:latin typeface="Cabin"/>
              <a:ea typeface="Cabin"/>
              <a:cs typeface="Cabin"/>
              <a:sym typeface="Cabin"/>
            </a:endParaRPr>
          </a:p>
          <a:p>
            <a:pPr marL="533400" indent="-5334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     (=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terveysosaamisen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1" dirty="0" err="1">
                <a:latin typeface="Cabin"/>
                <a:ea typeface="Cabin"/>
                <a:cs typeface="Cabin"/>
                <a:sym typeface="Cabin"/>
              </a:rPr>
              <a:t>parantaminen</a:t>
            </a:r>
            <a:r>
              <a:rPr lang="en-US" sz="3200" b="1" dirty="0">
                <a:latin typeface="Cabin"/>
                <a:ea typeface="Cabin"/>
                <a:cs typeface="Cabin"/>
                <a:sym typeface="Cabin"/>
              </a:rPr>
              <a:t>)</a:t>
            </a:r>
            <a:endParaRPr sz="3200" b="1" dirty="0">
              <a:latin typeface="Cabin"/>
              <a:ea typeface="Cabin"/>
              <a:cs typeface="Cabin"/>
              <a:sym typeface="Cabin"/>
            </a:endParaRPr>
          </a:p>
          <a:p>
            <a:pPr marL="533400" indent="-5334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b="1" dirty="0">
                <a:solidFill>
                  <a:srgbClr val="C58D01"/>
                </a:solidFill>
              </a:rPr>
              <a:t>                            </a:t>
            </a:r>
            <a:r>
              <a:rPr lang="en-US" b="1" u="sng" dirty="0">
                <a:solidFill>
                  <a:schemeClr val="hlink"/>
                </a:solidFill>
                <a:hlinkClick r:id="rId3"/>
              </a:rPr>
              <a:t>http://www.who.int/en/</a:t>
            </a:r>
            <a:endParaRPr b="1" dirty="0">
              <a:solidFill>
                <a:srgbClr val="C58D01"/>
              </a:solidFill>
            </a:endParaRPr>
          </a:p>
          <a:p>
            <a:pPr marL="533400" indent="-5334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None/>
            </a:pPr>
            <a:endParaRPr b="1" dirty="0">
              <a:solidFill>
                <a:srgbClr val="C58D01"/>
              </a:solidFill>
            </a:endParaRPr>
          </a:p>
          <a:p>
            <a:pPr marL="533400" indent="-5334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None/>
            </a:pPr>
            <a:endParaRPr b="1" dirty="0">
              <a:solidFill>
                <a:srgbClr val="C58D01"/>
              </a:solidFill>
            </a:endParaRPr>
          </a:p>
          <a:p>
            <a:pPr marL="533400" indent="-5334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None/>
            </a:pPr>
            <a:endParaRPr b="1" dirty="0">
              <a:solidFill>
                <a:srgbClr val="C58D01"/>
              </a:solidFill>
            </a:endParaRPr>
          </a:p>
        </p:txBody>
      </p:sp>
      <p:pic>
        <p:nvPicPr>
          <p:cNvPr id="466" name="Google Shape;466;p6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3998" y="5302897"/>
            <a:ext cx="1555075" cy="1555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446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67"/>
          <p:cNvSpPr txBox="1">
            <a:spLocks noGrp="1"/>
          </p:cNvSpPr>
          <p:nvPr>
            <p:ph type="title" idx="4294967295"/>
          </p:nvPr>
        </p:nvSpPr>
        <p:spPr>
          <a:xfrm>
            <a:off x="1632850" y="0"/>
            <a:ext cx="9035100" cy="157854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572314"/>
              </a:buClr>
            </a:pPr>
            <a:r>
              <a:rPr lang="en-US" sz="29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		</a:t>
            </a:r>
            <a:br>
              <a:rPr lang="en-US" sz="29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400" b="1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PREVENTIO (s. 14)</a:t>
            </a:r>
            <a:endParaRPr sz="2400" b="1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572314"/>
              </a:buClr>
            </a:pPr>
            <a:r>
              <a:rPr lang="en-US" sz="2400" dirty="0"/>
              <a:t>= </a:t>
            </a:r>
            <a:r>
              <a:rPr lang="en-US" sz="2400" b="1" dirty="0" err="1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sairauksien</a:t>
            </a:r>
            <a:r>
              <a:rPr lang="en-US" sz="2400" b="1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400" b="1" u="sng" dirty="0" err="1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ehkäisy</a:t>
            </a:r>
            <a:r>
              <a:rPr lang="en-US" sz="2400" b="1" u="sng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, </a:t>
            </a:r>
            <a:r>
              <a:rPr lang="en-US" sz="2400" b="1" u="sng" dirty="0" err="1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hoito</a:t>
            </a:r>
            <a:r>
              <a:rPr lang="en-US" sz="2400" b="1" u="sng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ja </a:t>
            </a:r>
            <a:r>
              <a:rPr lang="en-US" sz="2400" b="1" u="sng" dirty="0" err="1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kuntoutus</a:t>
            </a:r>
            <a:r>
              <a:rPr lang="en-US" sz="2400" b="1" u="sng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400" b="1" u="sng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-&gt;</a:t>
            </a:r>
            <a:r>
              <a:rPr lang="en-US" sz="2400" b="1" dirty="0" err="1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kohdistuu</a:t>
            </a:r>
            <a:r>
              <a:rPr lang="en-US" sz="2400" b="1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400" b="1" dirty="0" err="1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johonkin</a:t>
            </a:r>
            <a:r>
              <a:rPr lang="en-US" sz="2400" b="1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2400" b="1" dirty="0" err="1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tiettyyn</a:t>
            </a:r>
            <a:r>
              <a:rPr lang="en-US" sz="2400" b="1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 </a:t>
            </a:r>
            <a:r>
              <a:rPr lang="en-US" sz="2400" b="1" dirty="0" err="1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sairauteen</a:t>
            </a:r>
            <a:endParaRPr sz="2400" b="1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473" name="Google Shape;473;p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15049" y="1707245"/>
            <a:ext cx="3172225" cy="28848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iruutu 1"/>
          <p:cNvSpPr txBox="1"/>
          <p:nvPr/>
        </p:nvSpPr>
        <p:spPr>
          <a:xfrm>
            <a:off x="1507721" y="1707245"/>
            <a:ext cx="714539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/>
              <a:t>Primaaripreventio</a:t>
            </a:r>
            <a:endParaRPr lang="fi-FI" sz="2400" b="1" dirty="0"/>
          </a:p>
          <a:p>
            <a:r>
              <a:rPr lang="fi-FI" sz="2400" dirty="0"/>
              <a:t>= pyritään ehkäisemään sairautta jo </a:t>
            </a:r>
          </a:p>
          <a:p>
            <a:r>
              <a:rPr lang="fi-FI" sz="2400" dirty="0"/>
              <a:t>ennen sen ilmaantumista (rokotus, neuvonta)</a:t>
            </a:r>
          </a:p>
          <a:p>
            <a:endParaRPr lang="fi-FI" sz="2400" dirty="0"/>
          </a:p>
          <a:p>
            <a:r>
              <a:rPr lang="fi-FI" sz="2400" b="1" dirty="0"/>
              <a:t>Sekundaaripreventio</a:t>
            </a:r>
          </a:p>
          <a:p>
            <a:r>
              <a:rPr lang="fi-FI" sz="2400" dirty="0"/>
              <a:t>= toimia, joilla pyritään estämään </a:t>
            </a:r>
          </a:p>
          <a:p>
            <a:r>
              <a:rPr lang="fi-FI" sz="2400" dirty="0"/>
              <a:t>hyvin varhaisessa vaiheessa olevan taudin etenemistä </a:t>
            </a:r>
          </a:p>
          <a:p>
            <a:r>
              <a:rPr lang="fi-FI" sz="2400" dirty="0"/>
              <a:t>(seulonta)</a:t>
            </a:r>
          </a:p>
          <a:p>
            <a:endParaRPr lang="fi-FI" sz="2400" dirty="0"/>
          </a:p>
          <a:p>
            <a:r>
              <a:rPr lang="fi-FI" sz="2400" b="1" dirty="0" err="1"/>
              <a:t>Tertiaaripreventio</a:t>
            </a:r>
            <a:r>
              <a:rPr lang="fi-FI" sz="2400" b="1" dirty="0"/>
              <a:t> </a:t>
            </a:r>
          </a:p>
          <a:p>
            <a:r>
              <a:rPr lang="fi-FI" sz="2400" dirty="0"/>
              <a:t>= kohteena on jo sairastunut potilas, </a:t>
            </a:r>
          </a:p>
          <a:p>
            <a:r>
              <a:rPr lang="fi-FI" sz="2400" dirty="0"/>
              <a:t>jonka taudin paheneminen ja lisäoireiden kehittyminen </a:t>
            </a:r>
          </a:p>
          <a:p>
            <a:r>
              <a:rPr lang="fi-FI" sz="2400" dirty="0"/>
              <a:t>pyritään estämään</a:t>
            </a:r>
          </a:p>
        </p:txBody>
      </p:sp>
    </p:spTree>
    <p:extLst>
      <p:ext uri="{BB962C8B-B14F-4D97-AF65-F5344CB8AC3E}">
        <p14:creationId xmlns:p14="http://schemas.microsoft.com/office/powerpoint/2010/main" val="2366774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Terveyttä edistävän tuen muotoja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241658"/>
            <a:ext cx="10515600" cy="5399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aineellinen </a:t>
            </a:r>
            <a:r>
              <a:rPr lang="fi-FI" dirty="0" smtClean="0"/>
              <a:t>tuki</a:t>
            </a:r>
            <a:endParaRPr lang="fi-FI" dirty="0"/>
          </a:p>
          <a:p>
            <a:r>
              <a:rPr lang="fi-FI" dirty="0"/>
              <a:t>toiminnallinen </a:t>
            </a:r>
            <a:r>
              <a:rPr lang="fi-FI" dirty="0" smtClean="0"/>
              <a:t>tuki</a:t>
            </a:r>
            <a:endParaRPr lang="fi-FI" dirty="0"/>
          </a:p>
          <a:p>
            <a:r>
              <a:rPr lang="fi-FI" dirty="0"/>
              <a:t>tiedollinen </a:t>
            </a:r>
            <a:r>
              <a:rPr lang="fi-FI" dirty="0" smtClean="0"/>
              <a:t>tuki</a:t>
            </a:r>
            <a:endParaRPr lang="fi-FI" dirty="0"/>
          </a:p>
          <a:p>
            <a:r>
              <a:rPr lang="fi-FI" dirty="0"/>
              <a:t>emotionaalinen </a:t>
            </a:r>
            <a:r>
              <a:rPr lang="fi-FI" dirty="0" smtClean="0"/>
              <a:t>tuki</a:t>
            </a:r>
            <a:endParaRPr lang="fi-FI" dirty="0"/>
          </a:p>
          <a:p>
            <a:r>
              <a:rPr lang="fi-FI" dirty="0"/>
              <a:t>henkinen </a:t>
            </a:r>
            <a:r>
              <a:rPr lang="fi-FI" dirty="0" smtClean="0"/>
              <a:t>tuki</a:t>
            </a:r>
            <a:endParaRPr lang="fi-FI" dirty="0"/>
          </a:p>
          <a:p>
            <a:r>
              <a:rPr lang="fi-FI" dirty="0"/>
              <a:t>poliittinen tuki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→</a:t>
            </a:r>
            <a:r>
              <a:rPr lang="fi-FI" b="1" dirty="0" smtClean="0"/>
              <a:t>Keksikää </a:t>
            </a:r>
            <a:r>
              <a:rPr lang="fi-FI" b="1" dirty="0"/>
              <a:t>esimerkkejä ja kirjatkaa ne ylös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212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1944</TotalTime>
  <Words>573</Words>
  <Application>Microsoft Office PowerPoint</Application>
  <PresentationFormat>Laajakuva</PresentationFormat>
  <Paragraphs>101</Paragraphs>
  <Slides>13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9" baseType="lpstr">
      <vt:lpstr>Arial</vt:lpstr>
      <vt:lpstr>Cabin</vt:lpstr>
      <vt:lpstr>Calibri</vt:lpstr>
      <vt:lpstr>Calibri Light</vt:lpstr>
      <vt:lpstr>Noto Sans Symbols</vt:lpstr>
      <vt:lpstr>Office-teema</vt:lpstr>
      <vt:lpstr>Terveyden määritelmiä</vt:lpstr>
      <vt:lpstr>PowerPoint-esitys</vt:lpstr>
      <vt:lpstr>PowerPoint-esitys</vt:lpstr>
      <vt:lpstr>Käsitteet haltuun</vt:lpstr>
      <vt:lpstr>PowerPoint-esitys</vt:lpstr>
      <vt:lpstr>  PROMOOTIO </vt:lpstr>
      <vt:lpstr>WHO:  terveyden edistämisen malli (s. 15)</vt:lpstr>
      <vt:lpstr>   PREVENTIO (s. 14) = sairauksien ehkäisy, hoito ja kuntoutus -&gt;kohdistuu johonkin tiettyyn  sairauteen</vt:lpstr>
      <vt:lpstr>Terveyttä edistävän tuen muotoja</vt:lpstr>
      <vt:lpstr>PowerPoint-esitys</vt:lpstr>
      <vt:lpstr>Tutkimus</vt:lpstr>
      <vt:lpstr>TERVEYSKÄYTTÄYTYMISTÄ SELITTÄVIÄ MALLEJA JA TEORIOITA </vt:lpstr>
      <vt:lpstr>Tehtävä kirjasta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Terveyden määritelmiä</dc:title>
  <dc:creator>Jouni Alhonmäki</dc:creator>
  <cp:lastModifiedBy>Jouni Alhonmäki</cp:lastModifiedBy>
  <cp:revision>12</cp:revision>
  <dcterms:created xsi:type="dcterms:W3CDTF">2018-10-02T06:57:46Z</dcterms:created>
  <dcterms:modified xsi:type="dcterms:W3CDTF">2020-10-05T11:12:31Z</dcterms:modified>
</cp:coreProperties>
</file>