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71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42DF9-D940-4A94-9B2C-BF42E078DFB1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C7DEA-FA17-4ED9-AC3D-BA2BB177AB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3055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C7DEA-FA17-4ED9-AC3D-BA2BB177ABD7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3502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C7DEA-FA17-4ED9-AC3D-BA2BB177ABD7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278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C7DEA-FA17-4ED9-AC3D-BA2BB177ABD7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8015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C7DEA-FA17-4ED9-AC3D-BA2BB177ABD7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699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C7DEA-FA17-4ED9-AC3D-BA2BB177ABD7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1795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Otsikk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i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äivämäärä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6" name="Alatunnisteen paikkamerk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7" name="Suora yhdysviiv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2" name="Sisällön paikkamerkk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4" name="Sisällön paikkamerkk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10" name="Suora yhdysviiv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isällön paikkamerkk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1" name="Otsikk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841171-E780-4E5D-8C13-804967525906}" type="datetimeFigureOut">
              <a:rPr lang="fi-FI" smtClean="0"/>
              <a:pPr/>
              <a:t>6.3.2022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5127061-6546-4B28-A722-F09763A9C74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5/5a/Caspar_David_Friedrich_002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8305800" cy="1354084"/>
          </a:xfrm>
        </p:spPr>
        <p:txBody>
          <a:bodyPr/>
          <a:lstStyle/>
          <a:p>
            <a:r>
              <a:rPr lang="fi-FI" b="1" dirty="0" smtClean="0">
                <a:solidFill>
                  <a:srgbClr val="C00000"/>
                </a:solidFill>
                <a:effectLst/>
                <a:latin typeface="Chiller" pitchFamily="82" charset="0"/>
              </a:rPr>
              <a:t>KAUHUKIRJALLISUUS</a:t>
            </a:r>
            <a:endParaRPr lang="fi-FI" b="1" dirty="0">
              <a:solidFill>
                <a:srgbClr val="C00000"/>
              </a:solidFill>
              <a:effectLst/>
              <a:latin typeface="Chiller" pitchFamily="82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3789040"/>
            <a:ext cx="3600400" cy="269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404664"/>
            <a:ext cx="23622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0" y="260648"/>
            <a:ext cx="6131024" cy="6192688"/>
          </a:xfrm>
        </p:spPr>
        <p:txBody>
          <a:bodyPr>
            <a:normAutofit/>
          </a:bodyPr>
          <a:lstStyle/>
          <a:p>
            <a:r>
              <a:rPr lang="fi-FI" sz="3200" b="1" dirty="0" smtClean="0"/>
              <a:t>Kauhukirjallisuus</a:t>
            </a:r>
            <a:r>
              <a:rPr lang="fi-FI" sz="3200" dirty="0" smtClean="0"/>
              <a:t> on kirjallisuudenlaji, joka käsittelee pelottavia ja kauhua herättäviä asioita tai olentoja.</a:t>
            </a:r>
          </a:p>
          <a:p>
            <a:r>
              <a:rPr lang="fi-FI" sz="3200" dirty="0" smtClean="0"/>
              <a:t>Tavoite: lukija kokee samaa pelkoa kuin teoksen henkilöt</a:t>
            </a:r>
          </a:p>
          <a:p>
            <a:r>
              <a:rPr lang="fi-FI" sz="3200" dirty="0" smtClean="0"/>
              <a:t>Mukana usein yliluonnollisia hahmoja, esim.</a:t>
            </a:r>
          </a:p>
          <a:p>
            <a:pPr lvl="1"/>
            <a:r>
              <a:rPr lang="fi-FI" sz="3200" dirty="0" smtClean="0"/>
              <a:t>Kummitukset</a:t>
            </a:r>
          </a:p>
          <a:p>
            <a:pPr lvl="1"/>
            <a:r>
              <a:rPr lang="fi-FI" sz="3200" dirty="0" smtClean="0"/>
              <a:t>Vampyyrit</a:t>
            </a:r>
          </a:p>
          <a:p>
            <a:pPr lvl="1"/>
            <a:r>
              <a:rPr lang="fi-FI" sz="3200" dirty="0" smtClean="0"/>
              <a:t>Ihmissudet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861048"/>
            <a:ext cx="3168352" cy="2616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548680"/>
            <a:ext cx="192405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/>
          </a:bodyPr>
          <a:lstStyle/>
          <a:p>
            <a:r>
              <a:rPr lang="fi-FI" sz="3200" dirty="0" smtClean="0"/>
              <a:t>Tyypillisiä teemoja:</a:t>
            </a:r>
          </a:p>
          <a:p>
            <a:pPr lvl="1"/>
            <a:r>
              <a:rPr lang="fi-FI" sz="3200" dirty="0" smtClean="0"/>
              <a:t>Kiroukset</a:t>
            </a:r>
          </a:p>
          <a:p>
            <a:pPr lvl="1"/>
            <a:r>
              <a:rPr lang="fi-FI" sz="3200" smtClean="0"/>
              <a:t>Ihmisen pimeä puoli</a:t>
            </a:r>
            <a:endParaRPr lang="fi-FI" sz="3200" dirty="0" smtClean="0"/>
          </a:p>
          <a:p>
            <a:r>
              <a:rPr lang="fi-FI" sz="3200" dirty="0" smtClean="0"/>
              <a:t>Tyypillisiä paikkoja:</a:t>
            </a:r>
          </a:p>
          <a:p>
            <a:pPr lvl="1"/>
            <a:r>
              <a:rPr lang="fi-FI" sz="3200" dirty="0" smtClean="0"/>
              <a:t>Vanha goottilainen linna</a:t>
            </a:r>
          </a:p>
          <a:p>
            <a:pPr lvl="1"/>
            <a:r>
              <a:rPr lang="fi-FI" sz="3200" dirty="0" smtClean="0"/>
              <a:t>Autio talo</a:t>
            </a:r>
          </a:p>
          <a:p>
            <a:pPr lvl="1"/>
            <a:r>
              <a:rPr lang="fi-FI" sz="3200" dirty="0" smtClean="0"/>
              <a:t>Hautausmaa</a:t>
            </a:r>
          </a:p>
          <a:p>
            <a:r>
              <a:rPr lang="fi-FI" sz="3200" dirty="0" smtClean="0"/>
              <a:t>Luonto ja miljöö:</a:t>
            </a:r>
          </a:p>
          <a:p>
            <a:pPr lvl="1"/>
            <a:r>
              <a:rPr lang="fi-FI" sz="3200" dirty="0" smtClean="0"/>
              <a:t>Pimeys</a:t>
            </a:r>
          </a:p>
          <a:p>
            <a:pPr lvl="1"/>
            <a:r>
              <a:rPr lang="fi-FI" sz="3200" dirty="0" smtClean="0"/>
              <a:t>Myrsky</a:t>
            </a:r>
          </a:p>
          <a:p>
            <a:pPr lvl="1"/>
            <a:r>
              <a:rPr lang="fi-FI" sz="3200" dirty="0" smtClean="0"/>
              <a:t>Yö</a:t>
            </a:r>
            <a:endParaRPr lang="fi-FI" sz="3200" dirty="0"/>
          </a:p>
        </p:txBody>
      </p:sp>
      <p:pic>
        <p:nvPicPr>
          <p:cNvPr id="5" name="Picture 5" descr="Tiedosto:Caspar David Friedrich 002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82889" y="3645024"/>
            <a:ext cx="3743647" cy="2311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404664"/>
            <a:ext cx="3428319" cy="25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67544" y="332656"/>
            <a:ext cx="5688632" cy="6120680"/>
          </a:xfrm>
        </p:spPr>
        <p:txBody>
          <a:bodyPr/>
          <a:lstStyle/>
          <a:p>
            <a:r>
              <a:rPr lang="fi-FI" sz="2800" dirty="0" smtClean="0"/>
              <a:t>Kauhutarinat ovat aina olleet osa kansanperinnettä ja kansantarinoita</a:t>
            </a:r>
          </a:p>
          <a:p>
            <a:r>
              <a:rPr lang="fi-FI" sz="2800" dirty="0" smtClean="0"/>
              <a:t>Varsinaisen kauhukirjallisuuden juuret 1800-luvun alussa</a:t>
            </a:r>
          </a:p>
          <a:p>
            <a:pPr lvl="1"/>
            <a:r>
              <a:rPr lang="fi-FI" sz="2800" dirty="0" smtClean="0"/>
              <a:t>Tavoitteena kuvata ihmisen selittämätöntä, pimeää puolta</a:t>
            </a:r>
          </a:p>
          <a:p>
            <a:pPr lvl="1"/>
            <a:r>
              <a:rPr lang="fi-FI" sz="2800" dirty="0" smtClean="0"/>
              <a:t>Mary Shelley: </a:t>
            </a:r>
            <a:r>
              <a:rPr lang="fi-FI" sz="2800" i="1" dirty="0" smtClean="0"/>
              <a:t>Frankenstein, uusi </a:t>
            </a:r>
            <a:r>
              <a:rPr lang="fi-FI" sz="2800" i="1" dirty="0" err="1" smtClean="0"/>
              <a:t>Prometheus</a:t>
            </a:r>
            <a:endParaRPr lang="fi-FI" sz="2800" i="1" dirty="0" smtClean="0"/>
          </a:p>
          <a:p>
            <a:pPr lvl="1"/>
            <a:r>
              <a:rPr lang="fi-FI" sz="2800" dirty="0" smtClean="0"/>
              <a:t>Bram Stoker: </a:t>
            </a:r>
            <a:r>
              <a:rPr lang="fi-FI" sz="2800" i="1" dirty="0" smtClean="0"/>
              <a:t>Dracula</a:t>
            </a:r>
          </a:p>
          <a:p>
            <a:pPr lvl="1"/>
            <a:r>
              <a:rPr lang="fi-FI" sz="2800" dirty="0" smtClean="0"/>
              <a:t>Edgar Allan Poe: lukuisia novelleja, esim. </a:t>
            </a:r>
            <a:r>
              <a:rPr lang="fi-FI" sz="2800" i="1" dirty="0" smtClean="0"/>
              <a:t>Punaisen surman naamio</a:t>
            </a:r>
            <a:endParaRPr lang="fi-FI" sz="2800" dirty="0" smtClean="0"/>
          </a:p>
          <a:p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80928"/>
            <a:ext cx="2376264" cy="338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0" y="332656"/>
            <a:ext cx="5194920" cy="6048672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Kauhukirjallisuus nykyisin</a:t>
            </a:r>
          </a:p>
          <a:p>
            <a:pPr lvl="1"/>
            <a:r>
              <a:rPr lang="fi-FI" sz="2800" dirty="0" smtClean="0"/>
              <a:t>Väkivaltaisuus hyvin tyypillistä (ns. splatterpunk)</a:t>
            </a:r>
          </a:p>
          <a:p>
            <a:pPr lvl="1"/>
            <a:r>
              <a:rPr lang="fi-FI" sz="2800" dirty="0" smtClean="0"/>
              <a:t>Stephen King: </a:t>
            </a:r>
            <a:r>
              <a:rPr lang="fi-FI" sz="2800" i="1" dirty="0" smtClean="0"/>
              <a:t> </a:t>
            </a:r>
            <a:r>
              <a:rPr lang="fi-FI" sz="2800" i="1" dirty="0" err="1" smtClean="0"/>
              <a:t>Carrie</a:t>
            </a:r>
            <a:r>
              <a:rPr lang="fi-FI" sz="2800" i="1" dirty="0" smtClean="0"/>
              <a:t>, Uinu </a:t>
            </a:r>
            <a:r>
              <a:rPr lang="fi-FI" sz="2800" i="1" dirty="0" err="1" smtClean="0"/>
              <a:t>uinu</a:t>
            </a:r>
            <a:r>
              <a:rPr lang="fi-FI" sz="2800" i="1" dirty="0" smtClean="0"/>
              <a:t> lemmikkini</a:t>
            </a:r>
          </a:p>
          <a:p>
            <a:pPr lvl="1"/>
            <a:r>
              <a:rPr lang="fi-FI" sz="2800" dirty="0" smtClean="0"/>
              <a:t>Thomas Harris: </a:t>
            </a:r>
            <a:r>
              <a:rPr lang="fi-FI" sz="2800" i="1" dirty="0" smtClean="0"/>
              <a:t>Uhrilampaat, </a:t>
            </a:r>
            <a:r>
              <a:rPr lang="fi-FI" sz="2800" i="1" dirty="0" err="1" smtClean="0"/>
              <a:t>Hannibal</a:t>
            </a:r>
            <a:endParaRPr lang="fi-FI" sz="2800" i="1" dirty="0" smtClean="0"/>
          </a:p>
          <a:p>
            <a:r>
              <a:rPr lang="fi-FI" sz="2800" dirty="0" smtClean="0"/>
              <a:t>Suomalainen kauhukirjallisuus</a:t>
            </a:r>
          </a:p>
          <a:p>
            <a:pPr lvl="1"/>
            <a:r>
              <a:rPr lang="fi-FI" sz="2800" dirty="0" smtClean="0"/>
              <a:t>Hyvin vähäistä</a:t>
            </a:r>
          </a:p>
          <a:p>
            <a:pPr lvl="1"/>
            <a:r>
              <a:rPr lang="fi-FI" sz="2800" dirty="0" smtClean="0"/>
              <a:t>Mika Waltari ja Aimo Kallas 1920-luvulla</a:t>
            </a:r>
          </a:p>
          <a:p>
            <a:pPr lvl="1"/>
            <a:r>
              <a:rPr lang="fi-FI" sz="2800" dirty="0" smtClean="0"/>
              <a:t>Nykyisin Kari Nenonen, Mia Vänskä</a:t>
            </a:r>
          </a:p>
          <a:p>
            <a:pPr lvl="1"/>
            <a:endParaRPr lang="fi-F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149080"/>
            <a:ext cx="3195563" cy="2213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1628800"/>
            <a:ext cx="3002421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i">
  <a:themeElements>
    <a:clrScheme name="Harmaasävy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aperi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99</TotalTime>
  <Words>145</Words>
  <Application>Microsoft Office PowerPoint</Application>
  <PresentationFormat>Näytössä katseltava diaesitys (4:3)</PresentationFormat>
  <Paragraphs>37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Calibri</vt:lpstr>
      <vt:lpstr>Chiller</vt:lpstr>
      <vt:lpstr>Constantia</vt:lpstr>
      <vt:lpstr>Wingdings 2</vt:lpstr>
      <vt:lpstr>Paperi</vt:lpstr>
      <vt:lpstr>KAUHUKIRJALLISUUS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Kauhukirjallisuus</dc:title>
  <dc:creator>SIMO MATTANEN</dc:creator>
  <cp:lastModifiedBy>Opettaja</cp:lastModifiedBy>
  <cp:revision>17</cp:revision>
  <dcterms:created xsi:type="dcterms:W3CDTF">2012-01-04T15:11:30Z</dcterms:created>
  <dcterms:modified xsi:type="dcterms:W3CDTF">2022-03-06T12:08:27Z</dcterms:modified>
</cp:coreProperties>
</file>