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sldIdLst>
    <p:sldId id="256" r:id="rId2"/>
    <p:sldId id="273" r:id="rId3"/>
    <p:sldId id="261" r:id="rId4"/>
    <p:sldId id="262" r:id="rId5"/>
    <p:sldId id="270" r:id="rId6"/>
    <p:sldId id="264" r:id="rId7"/>
    <p:sldId id="265" r:id="rId8"/>
    <p:sldId id="266" r:id="rId9"/>
    <p:sldId id="267" r:id="rId10"/>
    <p:sldId id="268" r:id="rId11"/>
    <p:sldId id="269" r:id="rId12"/>
  </p:sldIdLst>
  <p:sldSz cx="18288000" cy="10287000"/>
  <p:notesSz cx="6858000" cy="9144000"/>
  <p:embeddedFontLst>
    <p:embeddedFont>
      <p:font typeface="Source Sans Pro" panose="020B0503030403020204" pitchFamily="34" charset="0"/>
      <p:regular r:id="rId14"/>
      <p:bold r:id="rId15"/>
      <p:italic r:id="rId16"/>
      <p:boldItalic r:id="rId17"/>
    </p:embeddedFont>
    <p:embeddedFont>
      <p:font typeface="Source Sans Pro Bold" panose="020B0703030403020204" charset="0"/>
      <p:regular r:id="rId18"/>
      <p:bold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5F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1C1BCF-57DF-4A14-9AC9-56AB29DABEB7}" v="28" dt="2026-05-28T12:08:56.9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63" autoAdjust="0"/>
  </p:normalViewPr>
  <p:slideViewPr>
    <p:cSldViewPr>
      <p:cViewPr varScale="1">
        <p:scale>
          <a:sx n="38" d="100"/>
          <a:sy n="38" d="100"/>
        </p:scale>
        <p:origin x="132"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rgita jurgita" userId="f8bb957ffaa34f8f" providerId="LiveId" clId="{06B0E722-A902-42D3-85AC-5968C8B632B2}"/>
    <pc:docChg chg="undo custSel delSld modSld">
      <pc:chgData name="jurgita jurgita" userId="f8bb957ffaa34f8f" providerId="LiveId" clId="{06B0E722-A902-42D3-85AC-5968C8B632B2}" dt="2026-05-28T12:10:30.837" v="266" actId="14100"/>
      <pc:docMkLst>
        <pc:docMk/>
      </pc:docMkLst>
      <pc:sldChg chg="del">
        <pc:chgData name="jurgita jurgita" userId="f8bb957ffaa34f8f" providerId="LiveId" clId="{06B0E722-A902-42D3-85AC-5968C8B632B2}" dt="2026-05-28T12:09:50.847" v="265" actId="47"/>
        <pc:sldMkLst>
          <pc:docMk/>
          <pc:sldMk cId="0" sldId="260"/>
        </pc:sldMkLst>
      </pc:sldChg>
      <pc:sldChg chg="modSp mod">
        <pc:chgData name="jurgita jurgita" userId="f8bb957ffaa34f8f" providerId="LiveId" clId="{06B0E722-A902-42D3-85AC-5968C8B632B2}" dt="2026-05-28T12:10:30.837" v="266" actId="14100"/>
        <pc:sldMkLst>
          <pc:docMk/>
          <pc:sldMk cId="2001670706" sldId="262"/>
        </pc:sldMkLst>
        <pc:spChg chg="mod">
          <ac:chgData name="jurgita jurgita" userId="f8bb957ffaa34f8f" providerId="LiveId" clId="{06B0E722-A902-42D3-85AC-5968C8B632B2}" dt="2026-05-28T12:10:30.837" v="266" actId="14100"/>
          <ac:spMkLst>
            <pc:docMk/>
            <pc:sldMk cId="2001670706" sldId="262"/>
            <ac:spMk id="2" creationId="{04C55910-E2AA-81B9-9AE3-77E77B0ACA80}"/>
          </ac:spMkLst>
        </pc:spChg>
      </pc:sldChg>
      <pc:sldChg chg="modSp mod">
        <pc:chgData name="jurgita jurgita" userId="f8bb957ffaa34f8f" providerId="LiveId" clId="{06B0E722-A902-42D3-85AC-5968C8B632B2}" dt="2026-05-28T08:45:35.079" v="86" actId="14100"/>
        <pc:sldMkLst>
          <pc:docMk/>
          <pc:sldMk cId="1131864424" sldId="264"/>
        </pc:sldMkLst>
        <pc:spChg chg="mod">
          <ac:chgData name="jurgita jurgita" userId="f8bb957ffaa34f8f" providerId="LiveId" clId="{06B0E722-A902-42D3-85AC-5968C8B632B2}" dt="2026-05-28T08:45:35.079" v="86" actId="14100"/>
          <ac:spMkLst>
            <pc:docMk/>
            <pc:sldMk cId="1131864424" sldId="264"/>
            <ac:spMk id="2" creationId="{8D4E2D0B-53FC-78F9-7137-04E94D99FB6C}"/>
          </ac:spMkLst>
        </pc:spChg>
        <pc:spChg chg="mod">
          <ac:chgData name="jurgita jurgita" userId="f8bb957ffaa34f8f" providerId="LiveId" clId="{06B0E722-A902-42D3-85AC-5968C8B632B2}" dt="2026-05-28T08:42:59.920" v="69" actId="14100"/>
          <ac:spMkLst>
            <pc:docMk/>
            <pc:sldMk cId="1131864424" sldId="264"/>
            <ac:spMk id="3" creationId="{8164E299-941E-E899-9766-04F5891452DF}"/>
          </ac:spMkLst>
        </pc:spChg>
        <pc:spChg chg="mod">
          <ac:chgData name="jurgita jurgita" userId="f8bb957ffaa34f8f" providerId="LiveId" clId="{06B0E722-A902-42D3-85AC-5968C8B632B2}" dt="2026-05-28T08:45:25.417" v="83" actId="1076"/>
          <ac:spMkLst>
            <pc:docMk/>
            <pc:sldMk cId="1131864424" sldId="264"/>
            <ac:spMk id="11" creationId="{44E2260C-1807-CBF5-9139-5406839CE183}"/>
          </ac:spMkLst>
        </pc:spChg>
        <pc:spChg chg="mod">
          <ac:chgData name="jurgita jurgita" userId="f8bb957ffaa34f8f" providerId="LiveId" clId="{06B0E722-A902-42D3-85AC-5968C8B632B2}" dt="2026-05-28T08:45:31.097" v="85" actId="1076"/>
          <ac:spMkLst>
            <pc:docMk/>
            <pc:sldMk cId="1131864424" sldId="264"/>
            <ac:spMk id="12" creationId="{868C9EDF-114F-CEC7-0C18-E81E46F9FDB7}"/>
          </ac:spMkLst>
        </pc:spChg>
        <pc:spChg chg="mod">
          <ac:chgData name="jurgita jurgita" userId="f8bb957ffaa34f8f" providerId="LiveId" clId="{06B0E722-A902-42D3-85AC-5968C8B632B2}" dt="2026-05-28T08:45:28.582" v="84" actId="1076"/>
          <ac:spMkLst>
            <pc:docMk/>
            <pc:sldMk cId="1131864424" sldId="264"/>
            <ac:spMk id="13" creationId="{185D5D3E-C4A4-000C-8AA7-B9E826ED9FC9}"/>
          </ac:spMkLst>
        </pc:spChg>
      </pc:sldChg>
      <pc:sldChg chg="addSp modSp mod">
        <pc:chgData name="jurgita jurgita" userId="f8bb957ffaa34f8f" providerId="LiveId" clId="{06B0E722-A902-42D3-85AC-5968C8B632B2}" dt="2026-05-28T11:41:19.953" v="103"/>
        <pc:sldMkLst>
          <pc:docMk/>
          <pc:sldMk cId="1716947858" sldId="265"/>
        </pc:sldMkLst>
        <pc:spChg chg="mod">
          <ac:chgData name="jurgita jurgita" userId="f8bb957ffaa34f8f" providerId="LiveId" clId="{06B0E722-A902-42D3-85AC-5968C8B632B2}" dt="2026-05-28T09:46:58.810" v="101" actId="12"/>
          <ac:spMkLst>
            <pc:docMk/>
            <pc:sldMk cId="1716947858" sldId="265"/>
            <ac:spMk id="2" creationId="{1B8FCAC2-617A-E5E8-513F-CC32A1F5E5BD}"/>
          </ac:spMkLst>
        </pc:spChg>
        <pc:spChg chg="mod">
          <ac:chgData name="jurgita jurgita" userId="f8bb957ffaa34f8f" providerId="LiveId" clId="{06B0E722-A902-42D3-85AC-5968C8B632B2}" dt="2026-05-28T11:41:19.953" v="103"/>
          <ac:spMkLst>
            <pc:docMk/>
            <pc:sldMk cId="1716947858" sldId="265"/>
            <ac:spMk id="3" creationId="{3B262607-E949-2A00-1A25-921885203724}"/>
          </ac:spMkLst>
        </pc:spChg>
        <pc:picChg chg="add">
          <ac:chgData name="jurgita jurgita" userId="f8bb957ffaa34f8f" providerId="LiveId" clId="{06B0E722-A902-42D3-85AC-5968C8B632B2}" dt="2026-05-28T11:40:55.010" v="102" actId="22"/>
          <ac:picMkLst>
            <pc:docMk/>
            <pc:sldMk cId="1716947858" sldId="265"/>
            <ac:picMk id="6" creationId="{8729FF13-F4F2-4E83-8745-BF600C841E3D}"/>
          </ac:picMkLst>
        </pc:picChg>
      </pc:sldChg>
      <pc:sldChg chg="addSp delSp modSp mod">
        <pc:chgData name="jurgita jurgita" userId="f8bb957ffaa34f8f" providerId="LiveId" clId="{06B0E722-A902-42D3-85AC-5968C8B632B2}" dt="2026-05-28T11:47:06.166" v="161" actId="20577"/>
        <pc:sldMkLst>
          <pc:docMk/>
          <pc:sldMk cId="1534037994" sldId="266"/>
        </pc:sldMkLst>
        <pc:spChg chg="mod">
          <ac:chgData name="jurgita jurgita" userId="f8bb957ffaa34f8f" providerId="LiveId" clId="{06B0E722-A902-42D3-85AC-5968C8B632B2}" dt="2026-05-28T11:47:06.166" v="161" actId="20577"/>
          <ac:spMkLst>
            <pc:docMk/>
            <pc:sldMk cId="1534037994" sldId="266"/>
            <ac:spMk id="2" creationId="{150EB809-7BEB-3F85-44F9-91F4AE47E783}"/>
          </ac:spMkLst>
        </pc:spChg>
        <pc:spChg chg="mod">
          <ac:chgData name="jurgita jurgita" userId="f8bb957ffaa34f8f" providerId="LiveId" clId="{06B0E722-A902-42D3-85AC-5968C8B632B2}" dt="2026-05-28T11:45:42.748" v="154" actId="20577"/>
          <ac:spMkLst>
            <pc:docMk/>
            <pc:sldMk cId="1534037994" sldId="266"/>
            <ac:spMk id="3" creationId="{AB1DC00F-4AF4-C875-D625-1C025375D1F2}"/>
          </ac:spMkLst>
        </pc:spChg>
        <pc:spChg chg="add del">
          <ac:chgData name="jurgita jurgita" userId="f8bb957ffaa34f8f" providerId="LiveId" clId="{06B0E722-A902-42D3-85AC-5968C8B632B2}" dt="2026-05-28T11:42:32.071" v="105" actId="22"/>
          <ac:spMkLst>
            <pc:docMk/>
            <pc:sldMk cId="1534037994" sldId="266"/>
            <ac:spMk id="6" creationId="{DC36EC06-9201-9B06-6758-9D66DD4A8CCF}"/>
          </ac:spMkLst>
        </pc:spChg>
        <pc:spChg chg="add del">
          <ac:chgData name="jurgita jurgita" userId="f8bb957ffaa34f8f" providerId="LiveId" clId="{06B0E722-A902-42D3-85AC-5968C8B632B2}" dt="2026-05-28T11:43:00.408" v="108" actId="22"/>
          <ac:spMkLst>
            <pc:docMk/>
            <pc:sldMk cId="1534037994" sldId="266"/>
            <ac:spMk id="8" creationId="{E411933B-1A34-26AA-BF5D-EFAD77AF2F74}"/>
          </ac:spMkLst>
        </pc:spChg>
        <pc:spChg chg="mod">
          <ac:chgData name="jurgita jurgita" userId="f8bb957ffaa34f8f" providerId="LiveId" clId="{06B0E722-A902-42D3-85AC-5968C8B632B2}" dt="2026-05-28T11:46:26.169" v="155" actId="1076"/>
          <ac:spMkLst>
            <pc:docMk/>
            <pc:sldMk cId="1534037994" sldId="266"/>
            <ac:spMk id="10" creationId="{3944918C-514A-178A-B7AC-8D0339E43C45}"/>
          </ac:spMkLst>
        </pc:spChg>
        <pc:spChg chg="add del">
          <ac:chgData name="jurgita jurgita" userId="f8bb957ffaa34f8f" providerId="LiveId" clId="{06B0E722-A902-42D3-85AC-5968C8B632B2}" dt="2026-05-28T11:43:31.193" v="113" actId="22"/>
          <ac:spMkLst>
            <pc:docMk/>
            <pc:sldMk cId="1534037994" sldId="266"/>
            <ac:spMk id="11" creationId="{09F910D0-6EB6-7D89-AA37-507C4C3321AB}"/>
          </ac:spMkLst>
        </pc:spChg>
      </pc:sldChg>
      <pc:sldChg chg="modSp mod">
        <pc:chgData name="jurgita jurgita" userId="f8bb957ffaa34f8f" providerId="LiveId" clId="{06B0E722-A902-42D3-85AC-5968C8B632B2}" dt="2026-05-28T11:50:31.976" v="183" actId="14100"/>
        <pc:sldMkLst>
          <pc:docMk/>
          <pc:sldMk cId="3595493499" sldId="267"/>
        </pc:sldMkLst>
        <pc:spChg chg="mod">
          <ac:chgData name="jurgita jurgita" userId="f8bb957ffaa34f8f" providerId="LiveId" clId="{06B0E722-A902-42D3-85AC-5968C8B632B2}" dt="2026-05-28T11:50:31.976" v="183" actId="14100"/>
          <ac:spMkLst>
            <pc:docMk/>
            <pc:sldMk cId="3595493499" sldId="267"/>
            <ac:spMk id="2" creationId="{8A8C42B4-AA99-C45A-3A40-FFD42C927C2B}"/>
          </ac:spMkLst>
        </pc:spChg>
        <pc:spChg chg="mod">
          <ac:chgData name="jurgita jurgita" userId="f8bb957ffaa34f8f" providerId="LiveId" clId="{06B0E722-A902-42D3-85AC-5968C8B632B2}" dt="2026-05-28T11:50:24.796" v="181" actId="6549"/>
          <ac:spMkLst>
            <pc:docMk/>
            <pc:sldMk cId="3595493499" sldId="267"/>
            <ac:spMk id="3" creationId="{E2DD1777-7E31-1F09-B3C8-49E852573F5D}"/>
          </ac:spMkLst>
        </pc:spChg>
      </pc:sldChg>
      <pc:sldChg chg="modSp mod">
        <pc:chgData name="jurgita jurgita" userId="f8bb957ffaa34f8f" providerId="LiveId" clId="{06B0E722-A902-42D3-85AC-5968C8B632B2}" dt="2026-05-28T12:04:46.457" v="213" actId="20577"/>
        <pc:sldMkLst>
          <pc:docMk/>
          <pc:sldMk cId="765474577" sldId="268"/>
        </pc:sldMkLst>
        <pc:spChg chg="mod">
          <ac:chgData name="jurgita jurgita" userId="f8bb957ffaa34f8f" providerId="LiveId" clId="{06B0E722-A902-42D3-85AC-5968C8B632B2}" dt="2026-05-28T12:04:46.457" v="213" actId="20577"/>
          <ac:spMkLst>
            <pc:docMk/>
            <pc:sldMk cId="765474577" sldId="268"/>
            <ac:spMk id="2" creationId="{789A5A87-199A-36DA-0F05-5550E95BB941}"/>
          </ac:spMkLst>
        </pc:spChg>
        <pc:spChg chg="mod">
          <ac:chgData name="jurgita jurgita" userId="f8bb957ffaa34f8f" providerId="LiveId" clId="{06B0E722-A902-42D3-85AC-5968C8B632B2}" dt="2026-05-28T11:51:29.049" v="185" actId="14100"/>
          <ac:spMkLst>
            <pc:docMk/>
            <pc:sldMk cId="765474577" sldId="268"/>
            <ac:spMk id="3" creationId="{3B830E05-CDA5-DFA0-B95C-A0495BE4C1BC}"/>
          </ac:spMkLst>
        </pc:spChg>
      </pc:sldChg>
      <pc:sldChg chg="modSp mod">
        <pc:chgData name="jurgita jurgita" userId="f8bb957ffaa34f8f" providerId="LiveId" clId="{06B0E722-A902-42D3-85AC-5968C8B632B2}" dt="2026-05-28T12:09:27.891" v="264" actId="14100"/>
        <pc:sldMkLst>
          <pc:docMk/>
          <pc:sldMk cId="3382501379" sldId="269"/>
        </pc:sldMkLst>
        <pc:spChg chg="mod">
          <ac:chgData name="jurgita jurgita" userId="f8bb957ffaa34f8f" providerId="LiveId" clId="{06B0E722-A902-42D3-85AC-5968C8B632B2}" dt="2026-05-28T12:09:27.891" v="264" actId="14100"/>
          <ac:spMkLst>
            <pc:docMk/>
            <pc:sldMk cId="3382501379" sldId="269"/>
            <ac:spMk id="2" creationId="{ABC6708B-99B8-6A39-508A-C0F931E9965E}"/>
          </ac:spMkLst>
        </pc:spChg>
      </pc:sldChg>
      <pc:sldChg chg="modSp mod">
        <pc:chgData name="jurgita jurgita" userId="f8bb957ffaa34f8f" providerId="LiveId" clId="{06B0E722-A902-42D3-85AC-5968C8B632B2}" dt="2026-05-28T08:41:57.208" v="65" actId="14100"/>
        <pc:sldMkLst>
          <pc:docMk/>
          <pc:sldMk cId="1281083188" sldId="270"/>
        </pc:sldMkLst>
        <pc:spChg chg="mod">
          <ac:chgData name="jurgita jurgita" userId="f8bb957ffaa34f8f" providerId="LiveId" clId="{06B0E722-A902-42D3-85AC-5968C8B632B2}" dt="2026-05-28T08:41:57.208" v="65" actId="14100"/>
          <ac:spMkLst>
            <pc:docMk/>
            <pc:sldMk cId="1281083188" sldId="270"/>
            <ac:spMk id="2" creationId="{6E5C926D-F352-C158-C911-0CC5018C270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FC51F4-F516-2B46-9A8B-483EC4452506}" type="datetimeFigureOut">
              <a:rPr lang="fi-FI" smtClean="0"/>
              <a:t>28.5.2026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A4B014-1C3C-444E-BEB0-80A86FFA00FC}" type="slidenum">
              <a:rPr lang="fi-FI" smtClean="0"/>
              <a:t>‹#›</a:t>
            </a:fld>
            <a:endParaRPr lang="fi-FI"/>
          </a:p>
        </p:txBody>
      </p:sp>
    </p:spTree>
    <p:extLst>
      <p:ext uri="{BB962C8B-B14F-4D97-AF65-F5344CB8AC3E}">
        <p14:creationId xmlns:p14="http://schemas.microsoft.com/office/powerpoint/2010/main" val="2055530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6A4B014-1C3C-444E-BEB0-80A86FFA00FC}" type="slidenum">
              <a:rPr lang="fi-FI" smtClean="0"/>
              <a:t>1</a:t>
            </a:fld>
            <a:endParaRPr lang="fi-FI"/>
          </a:p>
        </p:txBody>
      </p:sp>
    </p:spTree>
    <p:extLst>
      <p:ext uri="{BB962C8B-B14F-4D97-AF65-F5344CB8AC3E}">
        <p14:creationId xmlns:p14="http://schemas.microsoft.com/office/powerpoint/2010/main" val="1692440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10.svg"/><Relationship Id="rId4" Type="http://schemas.openxmlformats.org/officeDocument/2006/relationships/image" Target="../media/image9.sv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45F81"/>
        </a:solidFill>
        <a:effectLst/>
      </p:bgPr>
    </p:bg>
    <p:spTree>
      <p:nvGrpSpPr>
        <p:cNvPr id="1" name=""/>
        <p:cNvGrpSpPr/>
        <p:nvPr/>
      </p:nvGrpSpPr>
      <p:grpSpPr>
        <a:xfrm>
          <a:off x="0" y="0"/>
          <a:ext cx="0" cy="0"/>
          <a:chOff x="0" y="0"/>
          <a:chExt cx="0" cy="0"/>
        </a:xfrm>
      </p:grpSpPr>
      <p:sp>
        <p:nvSpPr>
          <p:cNvPr id="2" name="Freeform 2"/>
          <p:cNvSpPr/>
          <p:nvPr/>
        </p:nvSpPr>
        <p:spPr>
          <a:xfrm>
            <a:off x="1028700" y="1028700"/>
            <a:ext cx="1924136" cy="1825822"/>
          </a:xfrm>
          <a:custGeom>
            <a:avLst/>
            <a:gdLst/>
            <a:ahLst/>
            <a:cxnLst/>
            <a:rect l="l" t="t" r="r" b="b"/>
            <a:pathLst>
              <a:path w="1924136" h="1825822">
                <a:moveTo>
                  <a:pt x="0" y="0"/>
                </a:moveTo>
                <a:lnTo>
                  <a:pt x="1924136" y="0"/>
                </a:lnTo>
                <a:lnTo>
                  <a:pt x="1924136" y="1825822"/>
                </a:lnTo>
                <a:lnTo>
                  <a:pt x="0" y="1825822"/>
                </a:lnTo>
                <a:lnTo>
                  <a:pt x="0" y="0"/>
                </a:lnTo>
                <a:close/>
              </a:path>
            </a:pathLst>
          </a:custGeom>
          <a:blipFill>
            <a:blip r:embed="rId3"/>
            <a:stretch>
              <a:fillRect/>
            </a:stretch>
          </a:blipFill>
        </p:spPr>
        <p:txBody>
          <a:bodyPr/>
          <a:lstStyle/>
          <a:p>
            <a:endParaRPr lang="fi-FI"/>
          </a:p>
        </p:txBody>
      </p:sp>
      <p:sp>
        <p:nvSpPr>
          <p:cNvPr id="3" name="Freeform 3"/>
          <p:cNvSpPr/>
          <p:nvPr/>
        </p:nvSpPr>
        <p:spPr>
          <a:xfrm>
            <a:off x="-228600" y="7696681"/>
            <a:ext cx="18897600" cy="2780819"/>
          </a:xfrm>
          <a:custGeom>
            <a:avLst/>
            <a:gdLst/>
            <a:ahLst/>
            <a:cxnLst/>
            <a:rect l="l" t="t" r="r" b="b"/>
            <a:pathLst>
              <a:path w="20702890" h="4968694">
                <a:moveTo>
                  <a:pt x="0" y="0"/>
                </a:moveTo>
                <a:lnTo>
                  <a:pt x="20702890" y="0"/>
                </a:lnTo>
                <a:lnTo>
                  <a:pt x="20702890" y="4968694"/>
                </a:lnTo>
                <a:lnTo>
                  <a:pt x="0" y="4968694"/>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fi-FI"/>
          </a:p>
        </p:txBody>
      </p:sp>
      <p:sp>
        <p:nvSpPr>
          <p:cNvPr id="4" name="Freeform 4"/>
          <p:cNvSpPr/>
          <p:nvPr/>
        </p:nvSpPr>
        <p:spPr>
          <a:xfrm>
            <a:off x="480804" y="8525804"/>
            <a:ext cx="4387997" cy="1003754"/>
          </a:xfrm>
          <a:custGeom>
            <a:avLst/>
            <a:gdLst/>
            <a:ahLst/>
            <a:cxnLst/>
            <a:rect l="l" t="t" r="r" b="b"/>
            <a:pathLst>
              <a:path w="4387997" h="1003754">
                <a:moveTo>
                  <a:pt x="0" y="0"/>
                </a:moveTo>
                <a:lnTo>
                  <a:pt x="4387997" y="0"/>
                </a:lnTo>
                <a:lnTo>
                  <a:pt x="4387997" y="1003755"/>
                </a:lnTo>
                <a:lnTo>
                  <a:pt x="0" y="1003755"/>
                </a:lnTo>
                <a:lnTo>
                  <a:pt x="0" y="0"/>
                </a:lnTo>
                <a:close/>
              </a:path>
            </a:pathLst>
          </a:custGeom>
          <a:blipFill>
            <a:blip r:embed="rId5"/>
            <a:stretch>
              <a:fillRect/>
            </a:stretch>
          </a:blipFill>
        </p:spPr>
        <p:txBody>
          <a:bodyPr/>
          <a:lstStyle/>
          <a:p>
            <a:endParaRPr lang="fi-FI"/>
          </a:p>
        </p:txBody>
      </p:sp>
      <p:sp>
        <p:nvSpPr>
          <p:cNvPr id="5" name="Freeform 5"/>
          <p:cNvSpPr/>
          <p:nvPr/>
        </p:nvSpPr>
        <p:spPr>
          <a:xfrm>
            <a:off x="4695837" y="7828204"/>
            <a:ext cx="2352824" cy="2352824"/>
          </a:xfrm>
          <a:custGeom>
            <a:avLst/>
            <a:gdLst/>
            <a:ahLst/>
            <a:cxnLst/>
            <a:rect l="l" t="t" r="r" b="b"/>
            <a:pathLst>
              <a:path w="2352824" h="2352824">
                <a:moveTo>
                  <a:pt x="0" y="0"/>
                </a:moveTo>
                <a:lnTo>
                  <a:pt x="2352824" y="0"/>
                </a:lnTo>
                <a:lnTo>
                  <a:pt x="2352824" y="2352824"/>
                </a:lnTo>
                <a:lnTo>
                  <a:pt x="0" y="2352824"/>
                </a:lnTo>
                <a:lnTo>
                  <a:pt x="0" y="0"/>
                </a:lnTo>
                <a:close/>
              </a:path>
            </a:pathLst>
          </a:custGeom>
          <a:blipFill>
            <a:blip r:embed="rId6"/>
            <a:stretch>
              <a:fillRect/>
            </a:stretch>
          </a:blipFill>
        </p:spPr>
        <p:txBody>
          <a:bodyPr/>
          <a:lstStyle/>
          <a:p>
            <a:endParaRPr lang="fi-FI"/>
          </a:p>
        </p:txBody>
      </p:sp>
      <p:sp>
        <p:nvSpPr>
          <p:cNvPr id="6" name="Freeform 6"/>
          <p:cNvSpPr/>
          <p:nvPr/>
        </p:nvSpPr>
        <p:spPr>
          <a:xfrm>
            <a:off x="7289794" y="8547501"/>
            <a:ext cx="3702598" cy="960361"/>
          </a:xfrm>
          <a:custGeom>
            <a:avLst/>
            <a:gdLst/>
            <a:ahLst/>
            <a:cxnLst/>
            <a:rect l="l" t="t" r="r" b="b"/>
            <a:pathLst>
              <a:path w="3702598" h="960361">
                <a:moveTo>
                  <a:pt x="0" y="0"/>
                </a:moveTo>
                <a:lnTo>
                  <a:pt x="3702598" y="0"/>
                </a:lnTo>
                <a:lnTo>
                  <a:pt x="3702598" y="960361"/>
                </a:lnTo>
                <a:lnTo>
                  <a:pt x="0" y="960361"/>
                </a:lnTo>
                <a:lnTo>
                  <a:pt x="0" y="0"/>
                </a:lnTo>
                <a:close/>
              </a:path>
            </a:pathLst>
          </a:custGeom>
          <a:blipFill>
            <a:blip r:embed="rId7"/>
            <a:stretch>
              <a:fillRect/>
            </a:stretch>
          </a:blipFill>
        </p:spPr>
        <p:txBody>
          <a:bodyPr/>
          <a:lstStyle/>
          <a:p>
            <a:endParaRPr lang="fi-FI"/>
          </a:p>
        </p:txBody>
      </p:sp>
      <p:sp>
        <p:nvSpPr>
          <p:cNvPr id="7" name="Freeform 7"/>
          <p:cNvSpPr/>
          <p:nvPr/>
        </p:nvSpPr>
        <p:spPr>
          <a:xfrm>
            <a:off x="15639383" y="8304647"/>
            <a:ext cx="1732598" cy="1399939"/>
          </a:xfrm>
          <a:custGeom>
            <a:avLst/>
            <a:gdLst/>
            <a:ahLst/>
            <a:cxnLst/>
            <a:rect l="l" t="t" r="r" b="b"/>
            <a:pathLst>
              <a:path w="1732598" h="1399939">
                <a:moveTo>
                  <a:pt x="0" y="0"/>
                </a:moveTo>
                <a:lnTo>
                  <a:pt x="1732598" y="0"/>
                </a:lnTo>
                <a:lnTo>
                  <a:pt x="1732598" y="1399939"/>
                </a:lnTo>
                <a:lnTo>
                  <a:pt x="0" y="1399939"/>
                </a:lnTo>
                <a:lnTo>
                  <a:pt x="0" y="0"/>
                </a:lnTo>
                <a:close/>
              </a:path>
            </a:pathLst>
          </a:custGeom>
          <a:blipFill>
            <a:blip r:embed="rId8"/>
            <a:stretch>
              <a:fillRect/>
            </a:stretch>
          </a:blipFill>
        </p:spPr>
        <p:txBody>
          <a:bodyPr/>
          <a:lstStyle/>
          <a:p>
            <a:endParaRPr lang="fi-FI"/>
          </a:p>
        </p:txBody>
      </p:sp>
      <p:sp>
        <p:nvSpPr>
          <p:cNvPr id="8" name="Freeform 8"/>
          <p:cNvSpPr/>
          <p:nvPr/>
        </p:nvSpPr>
        <p:spPr>
          <a:xfrm>
            <a:off x="12026540" y="8104816"/>
            <a:ext cx="2578695" cy="1799600"/>
          </a:xfrm>
          <a:custGeom>
            <a:avLst/>
            <a:gdLst/>
            <a:ahLst/>
            <a:cxnLst/>
            <a:rect l="l" t="t" r="r" b="b"/>
            <a:pathLst>
              <a:path w="2578695" h="1799600">
                <a:moveTo>
                  <a:pt x="0" y="0"/>
                </a:moveTo>
                <a:lnTo>
                  <a:pt x="2578695" y="0"/>
                </a:lnTo>
                <a:lnTo>
                  <a:pt x="2578695" y="1799600"/>
                </a:lnTo>
                <a:lnTo>
                  <a:pt x="0" y="1799600"/>
                </a:lnTo>
                <a:lnTo>
                  <a:pt x="0" y="0"/>
                </a:lnTo>
                <a:close/>
              </a:path>
            </a:pathLst>
          </a:custGeom>
          <a:blipFill>
            <a:blip r:embed="rId9"/>
            <a:stretch>
              <a:fillRect/>
            </a:stretch>
          </a:blipFill>
        </p:spPr>
        <p:txBody>
          <a:bodyPr/>
          <a:lstStyle/>
          <a:p>
            <a:endParaRPr lang="fi-FI"/>
          </a:p>
        </p:txBody>
      </p:sp>
      <p:sp>
        <p:nvSpPr>
          <p:cNvPr id="9" name="TextBox 9"/>
          <p:cNvSpPr txBox="1"/>
          <p:nvPr/>
        </p:nvSpPr>
        <p:spPr>
          <a:xfrm>
            <a:off x="5569538" y="3638976"/>
            <a:ext cx="11802443" cy="2379819"/>
          </a:xfrm>
          <a:prstGeom prst="rect">
            <a:avLst/>
          </a:prstGeom>
        </p:spPr>
        <p:txBody>
          <a:bodyPr lIns="0" tIns="0" rIns="0" bIns="0" rtlCol="0" anchor="t">
            <a:spAutoFit/>
          </a:bodyPr>
          <a:lstStyle/>
          <a:p>
            <a:pPr algn="r">
              <a:lnSpc>
                <a:spcPts val="9099"/>
              </a:lnSpc>
            </a:pPr>
            <a:r>
              <a:rPr lang="et-EE" sz="9999" b="1" spc="-279" dirty="0">
                <a:solidFill>
                  <a:srgbClr val="FFFFFF"/>
                </a:solidFill>
                <a:latin typeface="Source Sans Pro Bold"/>
                <a:ea typeface="Source Sans Pro Bold"/>
                <a:cs typeface="Source Sans Pro Bold"/>
                <a:sym typeface="Source Sans Pro Bold"/>
              </a:rPr>
              <a:t>ŽINIASKLAIDOS ŠALIŠKUMAS</a:t>
            </a:r>
            <a:endParaRPr lang="en-US" sz="9999" b="1" spc="-279" dirty="0">
              <a:solidFill>
                <a:srgbClr val="FFFFFF"/>
              </a:solidFill>
              <a:latin typeface="Source Sans Pro Bold"/>
              <a:ea typeface="Source Sans Pro Bold"/>
              <a:cs typeface="Source Sans Pro Bold"/>
              <a:sym typeface="Source Sans Pro Bold"/>
            </a:endParaRPr>
          </a:p>
        </p:txBody>
      </p:sp>
      <p:sp>
        <p:nvSpPr>
          <p:cNvPr id="10" name="TextBox 10"/>
          <p:cNvSpPr txBox="1"/>
          <p:nvPr/>
        </p:nvSpPr>
        <p:spPr>
          <a:xfrm>
            <a:off x="7957197" y="6382528"/>
            <a:ext cx="9302103" cy="530225"/>
          </a:xfrm>
          <a:prstGeom prst="rect">
            <a:avLst/>
          </a:prstGeom>
        </p:spPr>
        <p:txBody>
          <a:bodyPr lIns="0" tIns="0" rIns="0" bIns="0" rtlCol="0" anchor="t">
            <a:spAutoFit/>
          </a:bodyPr>
          <a:lstStyle/>
          <a:p>
            <a:pPr marL="0" lvl="0" indent="0" algn="r">
              <a:lnSpc>
                <a:spcPts val="3999"/>
              </a:lnSpc>
              <a:spcBef>
                <a:spcPct val="0"/>
              </a:spcBef>
            </a:pPr>
            <a:r>
              <a:rPr lang="et-EE" sz="3999" b="1" spc="295" dirty="0">
                <a:solidFill>
                  <a:srgbClr val="E7C58C"/>
                </a:solidFill>
                <a:latin typeface="Source Sans Pro Bold"/>
                <a:ea typeface="Source Sans Pro Bold"/>
                <a:cs typeface="Source Sans Pro Bold"/>
                <a:sym typeface="Source Sans Pro Bold"/>
              </a:rPr>
              <a:t>ENAEA 2025</a:t>
            </a:r>
            <a:endParaRPr lang="en-US" sz="3999" b="1" spc="295" dirty="0">
              <a:solidFill>
                <a:srgbClr val="E7C58C"/>
              </a:solidFill>
              <a:latin typeface="Source Sans Pro Bold"/>
              <a:ea typeface="Source Sans Pro Bold"/>
              <a:cs typeface="Source Sans Pro Bold"/>
              <a:sym typeface="Source Sans Pro Bold"/>
            </a:endParaRPr>
          </a:p>
        </p:txBody>
      </p:sp>
      <p:sp>
        <p:nvSpPr>
          <p:cNvPr id="11" name="TextBox 11"/>
          <p:cNvSpPr txBox="1"/>
          <p:nvPr/>
        </p:nvSpPr>
        <p:spPr>
          <a:xfrm>
            <a:off x="2952836" y="1587293"/>
            <a:ext cx="4498680" cy="746737"/>
          </a:xfrm>
          <a:prstGeom prst="rect">
            <a:avLst/>
          </a:prstGeom>
        </p:spPr>
        <p:txBody>
          <a:bodyPr lIns="0" tIns="0" rIns="0" bIns="0" rtlCol="0" anchor="t">
            <a:spAutoFit/>
          </a:bodyPr>
          <a:lstStyle/>
          <a:p>
            <a:pPr marL="0" lvl="0" indent="0" algn="l">
              <a:lnSpc>
                <a:spcPts val="2968"/>
              </a:lnSpc>
            </a:pPr>
            <a:r>
              <a:rPr lang="en-US" sz="2748">
                <a:solidFill>
                  <a:srgbClr val="FFFFFF"/>
                </a:solidFill>
                <a:latin typeface="Source Sans Pro"/>
                <a:ea typeface="Source Sans Pro"/>
                <a:cs typeface="Source Sans Pro"/>
                <a:sym typeface="Source Sans Pro"/>
              </a:rPr>
              <a:t>Navigating Mis- and Disinformation at an Older Age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45750-9115-82CE-4C2C-F09C9E7A3BC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89A5A87-199A-36DA-0F05-5550E95BB941}"/>
              </a:ext>
            </a:extLst>
          </p:cNvPr>
          <p:cNvSpPr txBox="1"/>
          <p:nvPr/>
        </p:nvSpPr>
        <p:spPr>
          <a:xfrm>
            <a:off x="1028700" y="3695700"/>
            <a:ext cx="15887700" cy="6397264"/>
          </a:xfrm>
          <a:prstGeom prst="rect">
            <a:avLst/>
          </a:prstGeom>
        </p:spPr>
        <p:txBody>
          <a:bodyPr wrap="square" lIns="0" tIns="0" rIns="0" bIns="0" rtlCol="0" anchor="t">
            <a:spAutoFit/>
          </a:bodyPr>
          <a:lstStyle/>
          <a:p>
            <a:pPr>
              <a:lnSpc>
                <a:spcPts val="4886"/>
              </a:lnSpc>
              <a:spcAft>
                <a:spcPts val="600"/>
              </a:spcAft>
            </a:pPr>
            <a:r>
              <a:rPr lang="lt-LT" sz="3490" dirty="0">
                <a:solidFill>
                  <a:srgbClr val="145F81"/>
                </a:solidFill>
                <a:latin typeface="Source Sans Pro"/>
                <a:ea typeface="Source Sans Pro"/>
                <a:cs typeface="Source Sans Pro"/>
                <a:sym typeface="Source Sans Pro"/>
              </a:rPr>
              <a:t>Polinkis teikti pirmenybę ir pabrėžti retus, dramatiškus, bauginančius ar neigiamus įvykius, net jei jie neatspindi bendros realybės. Čia yra </a:t>
            </a:r>
            <a:r>
              <a:rPr lang="lt-LT" sz="3490" dirty="0" err="1">
                <a:solidFill>
                  <a:srgbClr val="145F81"/>
                </a:solidFill>
                <a:latin typeface="Source Sans Pro"/>
                <a:ea typeface="Source Sans Pro"/>
                <a:cs typeface="Source Sans Pro"/>
                <a:sym typeface="Source Sans Pro"/>
              </a:rPr>
              <a:t>mantra</a:t>
            </a:r>
            <a:r>
              <a:rPr lang="lt-LT" sz="3490" dirty="0">
                <a:solidFill>
                  <a:srgbClr val="145F81"/>
                </a:solidFill>
                <a:latin typeface="Source Sans Pro"/>
                <a:ea typeface="Source Sans Pro"/>
                <a:cs typeface="Source Sans Pro"/>
                <a:sym typeface="Source Sans Pro"/>
              </a:rPr>
              <a:t>  - "Jei kraujuoja, tai veda" 
Kai jūsų naujienų srautą daugiausia sudaro nelaimingi atsitikimai, nusikaltimai ir konfliktai, tačiau neatsižvelgiama į lėtesnę, bet reikšmingesnę pažangą ar sėkmės istorijas.  Jei antraštė sukelia jums baimę ar pasipiktinimą - tai gali būti sensacingumas.
Naujienų agentūra teikia pirmenybę vieno lėktuvo katastrofos aprėpčiai, o ne milijonams saugių skrydžių, įvykusių per metus, suteikiant skaitytojui iškreiptą vaizdą apie skrydžių saugumą.</a:t>
            </a: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3B830E05-CDA5-DFA0-B95C-A0495BE4C1BC}"/>
              </a:ext>
            </a:extLst>
          </p:cNvPr>
          <p:cNvSpPr txBox="1"/>
          <p:nvPr/>
        </p:nvSpPr>
        <p:spPr>
          <a:xfrm>
            <a:off x="1028700" y="914400"/>
            <a:ext cx="12915900" cy="2013885"/>
          </a:xfrm>
          <a:prstGeom prst="rect">
            <a:avLst/>
          </a:prstGeom>
        </p:spPr>
        <p:txBody>
          <a:bodyPr wrap="square" lIns="0" tIns="0" rIns="0" bIns="0" rtlCol="0" anchor="t">
            <a:spAutoFit/>
          </a:bodyPr>
          <a:lstStyle/>
          <a:p>
            <a:pPr>
              <a:lnSpc>
                <a:spcPts val="8131"/>
              </a:lnSpc>
            </a:pPr>
            <a:r>
              <a:rPr lang="en-US" sz="5808" b="1" dirty="0" err="1">
                <a:solidFill>
                  <a:srgbClr val="145F81"/>
                </a:solidFill>
                <a:latin typeface="Source Sans Pro Bold"/>
                <a:ea typeface="Source Sans Pro Bold"/>
                <a:cs typeface="Source Sans Pro Bold"/>
                <a:sym typeface="Source Sans Pro Bold"/>
              </a:rPr>
              <a:t>Sensacingumas</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ir</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negatyvumo</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šališkumas</a:t>
            </a:r>
            <a:endParaRPr lang="en-US" sz="5808"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C45E3879-AA98-CA2B-7C14-B1880654FB3A}"/>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765474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35FD0-ED18-1C8D-4EB7-0FD1B7FBEF1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BC6708B-99B8-6A39-508A-C0F931E9965E}"/>
              </a:ext>
            </a:extLst>
          </p:cNvPr>
          <p:cNvSpPr txBox="1"/>
          <p:nvPr/>
        </p:nvSpPr>
        <p:spPr>
          <a:xfrm>
            <a:off x="1028700" y="2356194"/>
            <a:ext cx="15887700" cy="6646050"/>
          </a:xfrm>
          <a:prstGeom prst="rect">
            <a:avLst/>
          </a:prstGeom>
        </p:spPr>
        <p:txBody>
          <a:bodyPr wrap="square" lIns="0" tIns="0" rIns="0" bIns="0" rtlCol="0" anchor="t">
            <a:spAutoFit/>
          </a:bodyPr>
          <a:lstStyle/>
          <a:p>
            <a:pPr algn="l">
              <a:lnSpc>
                <a:spcPts val="4886"/>
              </a:lnSpc>
              <a:spcAft>
                <a:spcPts val="600"/>
              </a:spcAft>
            </a:pPr>
            <a:r>
              <a:rPr lang="lt-LT" sz="3490" b="1" dirty="0">
                <a:solidFill>
                  <a:srgbClr val="145F81"/>
                </a:solidFill>
                <a:latin typeface="Source Sans Pro"/>
                <a:ea typeface="Source Sans Pro"/>
                <a:cs typeface="Source Sans Pro"/>
                <a:sym typeface="Source Sans Pro"/>
              </a:rPr>
              <a:t>	</a:t>
            </a:r>
            <a:r>
              <a:rPr lang="en-US" sz="3490" b="1" dirty="0" err="1">
                <a:solidFill>
                  <a:srgbClr val="145F81"/>
                </a:solidFill>
                <a:latin typeface="Source Sans Pro"/>
                <a:ea typeface="Source Sans Pro"/>
                <a:cs typeface="Source Sans Pro"/>
                <a:sym typeface="Source Sans Pro"/>
              </a:rPr>
              <a:t>Patikrinkite</a:t>
            </a:r>
            <a:r>
              <a:rPr lang="en-US" sz="3490" b="1" dirty="0">
                <a:solidFill>
                  <a:srgbClr val="145F81"/>
                </a:solidFill>
                <a:latin typeface="Source Sans Pro"/>
                <a:ea typeface="Source Sans Pro"/>
                <a:cs typeface="Source Sans Pro"/>
                <a:sym typeface="Source Sans Pro"/>
              </a:rPr>
              <a:t> </a:t>
            </a:r>
            <a:r>
              <a:rPr lang="en-US" sz="3490" b="1" dirty="0" err="1">
                <a:solidFill>
                  <a:srgbClr val="145F81"/>
                </a:solidFill>
                <a:latin typeface="Source Sans Pro"/>
                <a:ea typeface="Source Sans Pro"/>
                <a:cs typeface="Source Sans Pro"/>
                <a:sym typeface="Source Sans Pro"/>
              </a:rPr>
              <a:t>šaltinius</a:t>
            </a:r>
            <a:endParaRPr lang="en-US" sz="3490" b="1" dirty="0">
              <a:solidFill>
                <a:srgbClr val="145F81"/>
              </a:solidFill>
              <a:latin typeface="Source Sans Pro"/>
              <a:ea typeface="Source Sans Pro"/>
              <a:cs typeface="Source Sans Pro"/>
              <a:sym typeface="Source Sans Pro"/>
            </a:endParaRPr>
          </a:p>
          <a:p>
            <a:pPr marL="808038"/>
            <a:r>
              <a:rPr lang="lt-LT" sz="3490" dirty="0">
                <a:solidFill>
                  <a:srgbClr val="145F81"/>
                </a:solidFill>
                <a:latin typeface="Source Sans Pro"/>
                <a:ea typeface="Source Sans Pro"/>
                <a:cs typeface="Source Sans Pro"/>
                <a:sym typeface="Source Sans Pro"/>
              </a:rPr>
              <a:t>Skaitykite apie tą patį įvykį iš skirtingų politinių pažiūrų žiniasklaidos priemonių.</a:t>
            </a:r>
          </a:p>
          <a:p>
            <a:pPr marL="808038"/>
            <a:r>
              <a:rPr lang="en-US" sz="3490" b="1" dirty="0" err="1">
                <a:solidFill>
                  <a:srgbClr val="145F81"/>
                </a:solidFill>
                <a:latin typeface="Source Sans Pro"/>
                <a:ea typeface="Source Sans Pro"/>
                <a:cs typeface="Source Sans Pro"/>
                <a:sym typeface="Source Sans Pro"/>
              </a:rPr>
              <a:t>Pažvelkite</a:t>
            </a:r>
            <a:r>
              <a:rPr lang="en-US" sz="3490" b="1" dirty="0">
                <a:solidFill>
                  <a:srgbClr val="145F81"/>
                </a:solidFill>
                <a:latin typeface="Source Sans Pro"/>
                <a:ea typeface="Source Sans Pro"/>
                <a:cs typeface="Source Sans Pro"/>
                <a:sym typeface="Source Sans Pro"/>
              </a:rPr>
              <a:t> </a:t>
            </a:r>
            <a:r>
              <a:rPr lang="en-US" sz="3490" b="1" dirty="0" err="1">
                <a:solidFill>
                  <a:srgbClr val="145F81"/>
                </a:solidFill>
                <a:latin typeface="Source Sans Pro"/>
                <a:ea typeface="Source Sans Pro"/>
                <a:cs typeface="Source Sans Pro"/>
                <a:sym typeface="Source Sans Pro"/>
              </a:rPr>
              <a:t>giliau</a:t>
            </a:r>
            <a:endParaRPr lang="lt-LT" sz="3490" b="1" dirty="0">
              <a:solidFill>
                <a:srgbClr val="145F81"/>
              </a:solidFill>
              <a:latin typeface="Source Sans Pro"/>
              <a:ea typeface="Source Sans Pro"/>
              <a:cs typeface="Source Sans Pro"/>
              <a:sym typeface="Source Sans Pro"/>
            </a:endParaRPr>
          </a:p>
          <a:p>
            <a:pPr marL="808038"/>
            <a:r>
              <a:rPr lang="en-US" sz="3490" dirty="0" err="1">
                <a:solidFill>
                  <a:srgbClr val="145F81"/>
                </a:solidFill>
                <a:latin typeface="Source Sans Pro"/>
                <a:ea typeface="Source Sans Pro"/>
                <a:sym typeface="Source Sans Pro"/>
              </a:rPr>
              <a:t>Nesustokite</a:t>
            </a:r>
            <a:r>
              <a:rPr lang="en-US" sz="3490" dirty="0">
                <a:solidFill>
                  <a:srgbClr val="145F81"/>
                </a:solidFill>
                <a:latin typeface="Source Sans Pro"/>
                <a:ea typeface="Source Sans Pro"/>
                <a:sym typeface="Source Sans Pro"/>
              </a:rPr>
              <a:t> ties </a:t>
            </a:r>
            <a:r>
              <a:rPr lang="en-US" sz="3490" dirty="0" err="1">
                <a:solidFill>
                  <a:srgbClr val="145F81"/>
                </a:solidFill>
                <a:latin typeface="Source Sans Pro"/>
                <a:ea typeface="Source Sans Pro"/>
                <a:sym typeface="Source Sans Pro"/>
              </a:rPr>
              <a:t>antrašte</a:t>
            </a:r>
            <a:r>
              <a:rPr lang="en-US" sz="3490" dirty="0">
                <a:solidFill>
                  <a:srgbClr val="145F81"/>
                </a:solidFill>
                <a:latin typeface="Source Sans Pro"/>
                <a:ea typeface="Source Sans Pro"/>
                <a:sym typeface="Source Sans Pro"/>
              </a:rPr>
              <a:t>. </a:t>
            </a:r>
            <a:r>
              <a:rPr lang="en-US" sz="3490" dirty="0" err="1">
                <a:solidFill>
                  <a:srgbClr val="145F81"/>
                </a:solidFill>
                <a:latin typeface="Source Sans Pro"/>
                <a:ea typeface="Source Sans Pro"/>
                <a:sym typeface="Source Sans Pro"/>
              </a:rPr>
              <a:t>Perskaitykite</a:t>
            </a:r>
            <a:r>
              <a:rPr lang="en-US" sz="3490" dirty="0">
                <a:solidFill>
                  <a:srgbClr val="145F81"/>
                </a:solidFill>
                <a:latin typeface="Source Sans Pro"/>
                <a:ea typeface="Source Sans Pro"/>
                <a:sym typeface="Source Sans Pro"/>
              </a:rPr>
              <a:t> </a:t>
            </a:r>
            <a:r>
              <a:rPr lang="en-US" sz="3490" dirty="0" err="1">
                <a:solidFill>
                  <a:srgbClr val="145F81"/>
                </a:solidFill>
                <a:latin typeface="Source Sans Pro"/>
                <a:ea typeface="Source Sans Pro"/>
                <a:sym typeface="Source Sans Pro"/>
              </a:rPr>
              <a:t>visą</a:t>
            </a:r>
            <a:r>
              <a:rPr lang="en-US" sz="3490" dirty="0">
                <a:solidFill>
                  <a:srgbClr val="145F81"/>
                </a:solidFill>
                <a:latin typeface="Source Sans Pro"/>
                <a:ea typeface="Source Sans Pro"/>
                <a:sym typeface="Source Sans Pro"/>
              </a:rPr>
              <a:t> </a:t>
            </a:r>
            <a:r>
              <a:rPr lang="en-US" sz="3490" dirty="0" err="1">
                <a:solidFill>
                  <a:srgbClr val="145F81"/>
                </a:solidFill>
                <a:latin typeface="Source Sans Pro"/>
                <a:ea typeface="Source Sans Pro"/>
                <a:sym typeface="Source Sans Pro"/>
              </a:rPr>
              <a:t>straipsnį</a:t>
            </a:r>
            <a:r>
              <a:rPr lang="en-US" sz="3490" dirty="0">
                <a:solidFill>
                  <a:srgbClr val="145F81"/>
                </a:solidFill>
                <a:latin typeface="Source Sans Pro"/>
                <a:ea typeface="Source Sans Pro"/>
                <a:sym typeface="Source Sans Pro"/>
              </a:rPr>
              <a:t> </a:t>
            </a:r>
            <a:r>
              <a:rPr lang="en-US" sz="3490" dirty="0" err="1">
                <a:solidFill>
                  <a:srgbClr val="145F81"/>
                </a:solidFill>
                <a:latin typeface="Source Sans Pro"/>
                <a:ea typeface="Source Sans Pro"/>
                <a:sym typeface="Source Sans Pro"/>
              </a:rPr>
              <a:t>ir</a:t>
            </a:r>
            <a:r>
              <a:rPr lang="en-US" sz="3490" dirty="0">
                <a:solidFill>
                  <a:srgbClr val="145F81"/>
                </a:solidFill>
                <a:latin typeface="Source Sans Pro"/>
                <a:ea typeface="Source Sans Pro"/>
                <a:sym typeface="Source Sans Pro"/>
              </a:rPr>
              <a:t> </a:t>
            </a:r>
            <a:r>
              <a:rPr lang="en-US" sz="3490" dirty="0" err="1">
                <a:solidFill>
                  <a:srgbClr val="145F81"/>
                </a:solidFill>
                <a:latin typeface="Source Sans Pro"/>
                <a:ea typeface="Source Sans Pro"/>
                <a:sym typeface="Source Sans Pro"/>
              </a:rPr>
              <a:t>ieškokite</a:t>
            </a:r>
            <a:r>
              <a:rPr lang="en-US" sz="3490" dirty="0">
                <a:solidFill>
                  <a:srgbClr val="145F81"/>
                </a:solidFill>
                <a:latin typeface="Source Sans Pro"/>
                <a:ea typeface="Source Sans Pro"/>
                <a:sym typeface="Source Sans Pro"/>
              </a:rPr>
              <a:t> </a:t>
            </a:r>
            <a:r>
              <a:rPr lang="en-US" sz="3490" dirty="0" err="1">
                <a:solidFill>
                  <a:srgbClr val="145F81"/>
                </a:solidFill>
                <a:latin typeface="Source Sans Pro"/>
                <a:ea typeface="Source Sans Pro"/>
                <a:sym typeface="Source Sans Pro"/>
              </a:rPr>
              <a:t>trūkstamos</a:t>
            </a:r>
            <a:r>
              <a:rPr lang="en-US" sz="3490" dirty="0">
                <a:solidFill>
                  <a:srgbClr val="145F81"/>
                </a:solidFill>
                <a:latin typeface="Source Sans Pro"/>
                <a:ea typeface="Source Sans Pro"/>
                <a:sym typeface="Source Sans Pro"/>
              </a:rPr>
              <a:t> </a:t>
            </a:r>
            <a:r>
              <a:rPr lang="en-US" sz="3490" dirty="0" err="1">
                <a:solidFill>
                  <a:srgbClr val="145F81"/>
                </a:solidFill>
                <a:latin typeface="Source Sans Pro"/>
                <a:ea typeface="Source Sans Pro"/>
                <a:sym typeface="Source Sans Pro"/>
              </a:rPr>
              <a:t>informacijos</a:t>
            </a:r>
            <a:r>
              <a:rPr lang="en-US" sz="3490" dirty="0">
                <a:solidFill>
                  <a:srgbClr val="145F81"/>
                </a:solidFill>
                <a:latin typeface="Source Sans Pro"/>
                <a:ea typeface="Source Sans Pro"/>
                <a:sym typeface="Source Sans Pro"/>
              </a:rPr>
              <a:t>.</a:t>
            </a:r>
            <a:endParaRPr lang="lt-LT" sz="3490" dirty="0">
              <a:solidFill>
                <a:srgbClr val="145F81"/>
              </a:solidFill>
              <a:latin typeface="Source Sans Pro"/>
              <a:ea typeface="Source Sans Pro"/>
              <a:sym typeface="Source Sans Pro"/>
            </a:endParaRPr>
          </a:p>
          <a:p>
            <a:pPr marL="808038"/>
            <a:r>
              <a:rPr lang="lt-LT" sz="3490" b="1" dirty="0">
                <a:solidFill>
                  <a:srgbClr val="145F81"/>
                </a:solidFill>
                <a:latin typeface="Source Sans Pro"/>
                <a:ea typeface="Source Sans Pro"/>
                <a:cs typeface="Source Sans Pro"/>
                <a:sym typeface="Source Sans Pro"/>
              </a:rPr>
              <a:t>Atskirkite nuomones</a:t>
            </a:r>
            <a:endParaRPr lang="en-US" sz="3490" b="1" dirty="0">
              <a:solidFill>
                <a:srgbClr val="145F81"/>
              </a:solidFill>
              <a:latin typeface="Source Sans Pro"/>
              <a:ea typeface="Source Sans Pro"/>
              <a:cs typeface="Source Sans Pro"/>
              <a:sym typeface="Source Sans Pro"/>
            </a:endParaRPr>
          </a:p>
          <a:p>
            <a:pPr marL="715963">
              <a:lnSpc>
                <a:spcPts val="4886"/>
              </a:lnSpc>
              <a:spcAft>
                <a:spcPts val="600"/>
              </a:spcAft>
            </a:pPr>
            <a:r>
              <a:rPr lang="lt-LT" sz="3490" dirty="0">
                <a:solidFill>
                  <a:srgbClr val="145F81"/>
                </a:solidFill>
                <a:latin typeface="Source Sans Pro"/>
                <a:ea typeface="Source Sans Pro"/>
                <a:sym typeface="Source Sans Pro"/>
              </a:rPr>
              <a:t>Atskirkite faktinius naujienų pranešimus (kurie turėtų būti objektyvūs) nuo nuomonių (kurie yra subjektyvūs).</a:t>
            </a:r>
          </a:p>
          <a:p>
            <a:pPr marL="715963">
              <a:lnSpc>
                <a:spcPts val="4886"/>
              </a:lnSpc>
              <a:spcAft>
                <a:spcPts val="600"/>
              </a:spcAft>
            </a:pPr>
            <a:r>
              <a:rPr lang="lt-LT" sz="3490" b="1" dirty="0">
                <a:solidFill>
                  <a:srgbClr val="145F81"/>
                </a:solidFill>
                <a:latin typeface="Source Sans Pro"/>
                <a:ea typeface="Source Sans Pro"/>
                <a:cs typeface="Source Sans Pro"/>
                <a:sym typeface="Source Sans Pro"/>
              </a:rPr>
              <a:t>Atkreipkite dėmesį į toną</a:t>
            </a:r>
          </a:p>
          <a:p>
            <a:pPr marL="715963">
              <a:lnSpc>
                <a:spcPts val="4886"/>
              </a:lnSpc>
              <a:spcAft>
                <a:spcPts val="600"/>
              </a:spcAft>
            </a:pPr>
            <a:r>
              <a:rPr lang="lt-LT" sz="3490" dirty="0">
                <a:solidFill>
                  <a:srgbClr val="145F81"/>
                </a:solidFill>
                <a:latin typeface="Source Sans Pro"/>
                <a:ea typeface="Source Sans Pro"/>
                <a:sym typeface="Source Sans Pro"/>
              </a:rPr>
              <a:t>Atkreipkite dėmesį į žodžius, kurie bando sukelti emocinę reakciją (pyktį, baimę, džiaugsmą).</a:t>
            </a:r>
            <a:endParaRPr lang="en-US" sz="3490" dirty="0">
              <a:solidFill>
                <a:srgbClr val="145F81"/>
              </a:solidFill>
              <a:latin typeface="Source Sans Pro"/>
              <a:ea typeface="Source Sans Pro"/>
              <a:sym typeface="Source Sans Pro"/>
            </a:endParaRPr>
          </a:p>
        </p:txBody>
      </p:sp>
      <p:sp>
        <p:nvSpPr>
          <p:cNvPr id="3" name="TextBox 3">
            <a:extLst>
              <a:ext uri="{FF2B5EF4-FFF2-40B4-BE49-F238E27FC236}">
                <a16:creationId xmlns:a16="http://schemas.microsoft.com/office/drawing/2014/main" id="{9CB84C35-6A12-0206-18B7-A3B3E8D31D6E}"/>
              </a:ext>
            </a:extLst>
          </p:cNvPr>
          <p:cNvSpPr txBox="1"/>
          <p:nvPr/>
        </p:nvSpPr>
        <p:spPr>
          <a:xfrm>
            <a:off x="1028700" y="914400"/>
            <a:ext cx="12839700" cy="973152"/>
          </a:xfrm>
          <a:prstGeom prst="rect">
            <a:avLst/>
          </a:prstGeom>
        </p:spPr>
        <p:txBody>
          <a:bodyPr wrap="square" lIns="0" tIns="0" rIns="0" bIns="0" rtlCol="0" anchor="t">
            <a:spAutoFit/>
          </a:bodyPr>
          <a:lstStyle/>
          <a:p>
            <a:pPr>
              <a:lnSpc>
                <a:spcPts val="8131"/>
              </a:lnSpc>
            </a:pPr>
            <a:r>
              <a:rPr lang="et-EE" sz="5808" b="1" dirty="0">
                <a:solidFill>
                  <a:srgbClr val="145F81"/>
                </a:solidFill>
                <a:latin typeface="Source Sans Pro Bold"/>
                <a:ea typeface="Source Sans Pro Bold"/>
                <a:cs typeface="Source Sans Pro Bold"/>
                <a:sym typeface="Source Sans Pro Bold"/>
              </a:rPr>
              <a:t>Santrauka</a:t>
            </a:r>
            <a:endParaRPr lang="en-US" sz="5808"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368F7404-454E-A8A1-FD70-4DD967994C44}"/>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
        <p:nvSpPr>
          <p:cNvPr id="5" name="Freeform 10">
            <a:extLst>
              <a:ext uri="{FF2B5EF4-FFF2-40B4-BE49-F238E27FC236}">
                <a16:creationId xmlns:a16="http://schemas.microsoft.com/office/drawing/2014/main" id="{470147D4-D0EE-B43C-AE96-D60C71056B9B}"/>
              </a:ext>
            </a:extLst>
          </p:cNvPr>
          <p:cNvSpPr/>
          <p:nvPr/>
        </p:nvSpPr>
        <p:spPr>
          <a:xfrm>
            <a:off x="455468" y="3009900"/>
            <a:ext cx="1146464" cy="1146464"/>
          </a:xfrm>
          <a:custGeom>
            <a:avLst/>
            <a:gdLst/>
            <a:ahLst/>
            <a:cxnLst/>
            <a:rect l="l" t="t" r="r" b="b"/>
            <a:pathLst>
              <a:path w="1527464" h="1527464">
                <a:moveTo>
                  <a:pt x="0" y="0"/>
                </a:moveTo>
                <a:lnTo>
                  <a:pt x="1527464" y="0"/>
                </a:lnTo>
                <a:lnTo>
                  <a:pt x="1527464" y="1527463"/>
                </a:lnTo>
                <a:lnTo>
                  <a:pt x="0" y="1527463"/>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extLst>
      <p:ext uri="{BB962C8B-B14F-4D97-AF65-F5344CB8AC3E}">
        <p14:creationId xmlns:p14="http://schemas.microsoft.com/office/powerpoint/2010/main" val="3382501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43C66-2B1F-72AF-90BB-A5679B4762C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50C3BAA-5FAB-582D-9D19-943BF3D9FAFC}"/>
              </a:ext>
            </a:extLst>
          </p:cNvPr>
          <p:cNvSpPr txBox="1"/>
          <p:nvPr/>
        </p:nvSpPr>
        <p:spPr>
          <a:xfrm>
            <a:off x="1028700" y="2356194"/>
            <a:ext cx="14516100" cy="4986622"/>
          </a:xfrm>
          <a:prstGeom prst="rect">
            <a:avLst/>
          </a:prstGeom>
        </p:spPr>
        <p:txBody>
          <a:bodyPr wrap="square" lIns="0" tIns="0" rIns="0" bIns="0" rtlCol="0" anchor="t">
            <a:spAutoFit/>
          </a:bodyPr>
          <a:lstStyle/>
          <a:p>
            <a:pPr>
              <a:lnSpc>
                <a:spcPts val="4886"/>
              </a:lnSpc>
            </a:pPr>
            <a:r>
              <a:rPr lang="lt-LT" sz="3490" dirty="0">
                <a:solidFill>
                  <a:srgbClr val="145F81"/>
                </a:solidFill>
                <a:latin typeface="Source Sans Pro"/>
                <a:ea typeface="Source Sans Pro"/>
                <a:cs typeface="Source Sans Pro"/>
                <a:sym typeface="Source Sans Pro"/>
              </a:rPr>
              <a:t>Medžiaga leidžia rengti interaktyvius užsiėmimus, kuriuose dalyviai aptaria, kaip šališka informacija sustiprina išankstines nuostatas ir iškreipia tikrovę. </a:t>
            </a:r>
          </a:p>
          <a:p>
            <a:pPr>
              <a:lnSpc>
                <a:spcPts val="4886"/>
              </a:lnSpc>
            </a:pPr>
            <a:r>
              <a:rPr lang="lt-LT" sz="3490" dirty="0">
                <a:solidFill>
                  <a:srgbClr val="145F81"/>
                </a:solidFill>
                <a:latin typeface="Source Sans Pro"/>
                <a:ea typeface="Source Sans Pro"/>
                <a:cs typeface="Source Sans Pro"/>
                <a:sym typeface="Source Sans Pro"/>
              </a:rPr>
              <a:t>
Kiekviena skaidrė pristato tam tikrą šališkumo tipą, treneris gali pateikti realaus pasaulio pavyzdžių. </a:t>
            </a:r>
          </a:p>
          <a:p>
            <a:pPr>
              <a:lnSpc>
                <a:spcPts val="4886"/>
              </a:lnSpc>
            </a:pPr>
            <a:r>
              <a:rPr lang="lt-LT" sz="3490" dirty="0">
                <a:solidFill>
                  <a:srgbClr val="145F81"/>
                </a:solidFill>
                <a:latin typeface="Source Sans Pro"/>
                <a:ea typeface="Source Sans Pro"/>
                <a:cs typeface="Source Sans Pro"/>
                <a:sym typeface="Source Sans Pro"/>
              </a:rPr>
              <a:t>
Sesija gali baigtis praktine užduotimi, kurioje mokiniai analizuoja straipsnius dėl emociškai įkrautų žodžių ar sensacingos kalbos.</a:t>
            </a: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CD110671-C074-FC0C-2875-BAF66FEDB834}"/>
              </a:ext>
            </a:extLst>
          </p:cNvPr>
          <p:cNvSpPr txBox="1"/>
          <p:nvPr/>
        </p:nvSpPr>
        <p:spPr>
          <a:xfrm>
            <a:off x="1028700" y="914400"/>
            <a:ext cx="7203393" cy="995471"/>
          </a:xfrm>
          <a:prstGeom prst="rect">
            <a:avLst/>
          </a:prstGeom>
        </p:spPr>
        <p:txBody>
          <a:bodyPr lIns="0" tIns="0" rIns="0" bIns="0" rtlCol="0" anchor="t">
            <a:spAutoFit/>
          </a:bodyPr>
          <a:lstStyle/>
          <a:p>
            <a:pPr algn="just">
              <a:lnSpc>
                <a:spcPts val="8131"/>
              </a:lnSpc>
            </a:pPr>
            <a:r>
              <a:rPr lang="en-US" sz="5808" b="1" dirty="0" err="1">
                <a:solidFill>
                  <a:srgbClr val="145F81"/>
                </a:solidFill>
                <a:latin typeface="Source Sans Pro Bold"/>
                <a:ea typeface="Source Sans Pro Bold"/>
                <a:cs typeface="Source Sans Pro Bold"/>
                <a:sym typeface="Source Sans Pro Bold"/>
              </a:rPr>
              <a:t>Instrukcijos</a:t>
            </a:r>
            <a:endParaRPr lang="en-US" sz="5808" b="1" noProof="0"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A6B4E829-851A-FF7E-60A0-B42C9D0C7B29}"/>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276053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13CDD-BDC3-66B3-891A-4FF5E0BCCFA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36539AA-5731-B4EF-B8A1-7A90FB4961F8}"/>
              </a:ext>
            </a:extLst>
          </p:cNvPr>
          <p:cNvSpPr txBox="1"/>
          <p:nvPr/>
        </p:nvSpPr>
        <p:spPr>
          <a:xfrm>
            <a:off x="685800" y="3162300"/>
            <a:ext cx="16230600" cy="8756884"/>
          </a:xfrm>
          <a:prstGeom prst="rect">
            <a:avLst/>
          </a:prstGeom>
        </p:spPr>
        <p:txBody>
          <a:bodyPr wrap="square" lIns="0" tIns="0" rIns="0" bIns="0" rtlCol="0" anchor="t">
            <a:spAutoFit/>
          </a:bodyPr>
          <a:lstStyle/>
          <a:p>
            <a:pPr>
              <a:lnSpc>
                <a:spcPts val="4886"/>
              </a:lnSpc>
            </a:pPr>
            <a:r>
              <a:rPr lang="lt-LT" sz="3490" dirty="0">
                <a:solidFill>
                  <a:srgbClr val="145F81"/>
                </a:solidFill>
                <a:latin typeface="Source Sans Pro"/>
                <a:ea typeface="Source Sans Pro"/>
                <a:cs typeface="Source Sans Pro"/>
                <a:sym typeface="Source Sans Pro"/>
              </a:rPr>
              <a:t>Žiniasklaidos šališkumas atsiranda, kai naujienų organizacija ar žurnalistas pateikia naujienas 
	</a:t>
            </a:r>
            <a:r>
              <a:rPr lang="lt-LT" sz="3490" b="1" dirty="0">
                <a:solidFill>
                  <a:srgbClr val="145F81"/>
                </a:solidFill>
                <a:latin typeface="Source Sans Pro"/>
                <a:ea typeface="Source Sans Pro"/>
                <a:cs typeface="Source Sans Pro"/>
                <a:sym typeface="Source Sans Pro"/>
              </a:rPr>
              <a:t>nesubalansuotu, neišsamiu ar subjektyviu </a:t>
            </a:r>
            <a:r>
              <a:rPr lang="lt-LT" sz="3490" dirty="0">
                <a:solidFill>
                  <a:srgbClr val="145F81"/>
                </a:solidFill>
                <a:latin typeface="Source Sans Pro"/>
                <a:ea typeface="Source Sans Pro"/>
                <a:cs typeface="Source Sans Pro"/>
                <a:sym typeface="Source Sans Pro"/>
              </a:rPr>
              <a:t>būdu, teikiant pirmenybę vienai pusei, požiūriui ar rezultatui.</a:t>
            </a:r>
          </a:p>
          <a:p>
            <a:pPr>
              <a:lnSpc>
                <a:spcPts val="4886"/>
              </a:lnSpc>
            </a:pPr>
            <a:endParaRPr lang="lt-LT" sz="3490" dirty="0">
              <a:solidFill>
                <a:srgbClr val="145F81"/>
              </a:solidFill>
              <a:latin typeface="Source Sans Pro"/>
              <a:ea typeface="Source Sans Pro"/>
              <a:cs typeface="Source Sans Pro"/>
              <a:sym typeface="Source Sans Pro"/>
            </a:endParaRPr>
          </a:p>
          <a:p>
            <a:pPr>
              <a:lnSpc>
                <a:spcPts val="4886"/>
              </a:lnSpc>
            </a:pPr>
            <a:r>
              <a:rPr lang="lt-LT" sz="3490" dirty="0">
                <a:solidFill>
                  <a:srgbClr val="145F81"/>
                </a:solidFill>
                <a:latin typeface="Source Sans Pro"/>
                <a:ea typeface="Source Sans Pro"/>
                <a:cs typeface="Source Sans Pro"/>
                <a:sym typeface="Source Sans Pro"/>
              </a:rPr>
              <a:t>Tai ne visada tyčinis melas, bet dažnai kyla iš požiūrio ir akcentavimo pasirinkimų.</a:t>
            </a: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626185C7-AC3C-2D71-6941-0C5E40265F22}"/>
              </a:ext>
            </a:extLst>
          </p:cNvPr>
          <p:cNvSpPr txBox="1"/>
          <p:nvPr/>
        </p:nvSpPr>
        <p:spPr>
          <a:xfrm>
            <a:off x="1028700" y="914400"/>
            <a:ext cx="7203393" cy="2013885"/>
          </a:xfrm>
          <a:prstGeom prst="rect">
            <a:avLst/>
          </a:prstGeom>
        </p:spPr>
        <p:txBody>
          <a:bodyPr lIns="0" tIns="0" rIns="0" bIns="0" rtlCol="0" anchor="t">
            <a:spAutoFit/>
          </a:bodyPr>
          <a:lstStyle/>
          <a:p>
            <a:pPr algn="just">
              <a:lnSpc>
                <a:spcPts val="8131"/>
              </a:lnSpc>
            </a:pPr>
            <a:r>
              <a:rPr lang="en-US" sz="5808" b="1" dirty="0">
                <a:solidFill>
                  <a:srgbClr val="145F81"/>
                </a:solidFill>
                <a:latin typeface="Source Sans Pro Bold"/>
                <a:ea typeface="Source Sans Pro Bold"/>
                <a:cs typeface="Source Sans Pro Bold"/>
                <a:sym typeface="Source Sans Pro Bold"/>
              </a:rPr>
              <a:t>Kas </a:t>
            </a:r>
            <a:r>
              <a:rPr lang="en-US" sz="5808" b="1" dirty="0" err="1">
                <a:solidFill>
                  <a:srgbClr val="145F81"/>
                </a:solidFill>
                <a:latin typeface="Source Sans Pro Bold"/>
                <a:ea typeface="Source Sans Pro Bold"/>
                <a:cs typeface="Source Sans Pro Bold"/>
                <a:sym typeface="Source Sans Pro Bold"/>
              </a:rPr>
              <a:t>yra</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žiniasklaidos</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šališkumas</a:t>
            </a:r>
            <a:r>
              <a:rPr lang="en-US" sz="5808" b="1" dirty="0">
                <a:solidFill>
                  <a:srgbClr val="145F81"/>
                </a:solidFill>
                <a:latin typeface="Source Sans Pro Bold"/>
                <a:ea typeface="Source Sans Pro Bold"/>
                <a:cs typeface="Source Sans Pro Bold"/>
                <a:sym typeface="Source Sans Pro Bold"/>
              </a:rPr>
              <a:t>?</a:t>
            </a:r>
          </a:p>
        </p:txBody>
      </p:sp>
      <p:sp>
        <p:nvSpPr>
          <p:cNvPr id="4" name="Freeform 4">
            <a:extLst>
              <a:ext uri="{FF2B5EF4-FFF2-40B4-BE49-F238E27FC236}">
                <a16:creationId xmlns:a16="http://schemas.microsoft.com/office/drawing/2014/main" id="{C7242C13-FDDE-565D-66FC-C27DE2D69702}"/>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2131996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335DD-EA4A-BAD0-F7CF-C0F67851038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4C55910-E2AA-81B9-9AE3-77E77B0ACA80}"/>
              </a:ext>
            </a:extLst>
          </p:cNvPr>
          <p:cNvSpPr txBox="1"/>
          <p:nvPr/>
        </p:nvSpPr>
        <p:spPr>
          <a:xfrm>
            <a:off x="1028700" y="3390900"/>
            <a:ext cx="14058900" cy="6243376"/>
          </a:xfrm>
          <a:prstGeom prst="rect">
            <a:avLst/>
          </a:prstGeom>
        </p:spPr>
        <p:txBody>
          <a:bodyPr wrap="square" lIns="0" tIns="0" rIns="0" bIns="0" rtlCol="0" anchor="t">
            <a:spAutoFit/>
          </a:bodyPr>
          <a:lstStyle/>
          <a:p>
            <a:pPr marL="457200" indent="-457200">
              <a:lnSpc>
                <a:spcPts val="4886"/>
              </a:lnSpc>
              <a:buFont typeface="Arial" panose="020B0604020202020204" pitchFamily="34" charset="0"/>
              <a:buChar char="•"/>
            </a:pPr>
            <a:r>
              <a:rPr lang="lt-LT" sz="3490" dirty="0">
                <a:solidFill>
                  <a:srgbClr val="145F81"/>
                </a:solidFill>
                <a:latin typeface="Source Sans Pro"/>
                <a:ea typeface="Source Sans Pro"/>
                <a:cs typeface="Source Sans Pro"/>
                <a:sym typeface="Source Sans Pro"/>
              </a:rPr>
              <a:t>Iškreipti jūsų tikrovės supratimą.
Sustiprinti esamas išankstines nuostatas (patvirtinimo šališkumas).
Veda prie neteisingų išvadų ir sprendimų.</a:t>
            </a: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3FE81D50-03F5-6A13-ACFE-4A2506B76FE0}"/>
              </a:ext>
            </a:extLst>
          </p:cNvPr>
          <p:cNvSpPr txBox="1"/>
          <p:nvPr/>
        </p:nvSpPr>
        <p:spPr>
          <a:xfrm>
            <a:off x="1028700" y="914400"/>
            <a:ext cx="11468100" cy="967957"/>
          </a:xfrm>
          <a:prstGeom prst="rect">
            <a:avLst/>
          </a:prstGeom>
        </p:spPr>
        <p:txBody>
          <a:bodyPr wrap="square" lIns="0" tIns="0" rIns="0" bIns="0" rtlCol="0" anchor="t">
            <a:spAutoFit/>
          </a:bodyPr>
          <a:lstStyle/>
          <a:p>
            <a:pPr algn="just">
              <a:lnSpc>
                <a:spcPts val="8131"/>
              </a:lnSpc>
            </a:pPr>
            <a:r>
              <a:rPr lang="en-US" sz="5808" b="1" dirty="0" err="1">
                <a:solidFill>
                  <a:srgbClr val="145F81"/>
                </a:solidFill>
                <a:latin typeface="Source Sans Pro Bold"/>
                <a:ea typeface="Source Sans Pro Bold"/>
                <a:cs typeface="Source Sans Pro Bold"/>
                <a:sym typeface="Source Sans Pro Bold"/>
              </a:rPr>
              <a:t>Šališka</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informacija</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gali</a:t>
            </a:r>
            <a:r>
              <a:rPr lang="en-US" sz="5808" b="1" dirty="0">
                <a:solidFill>
                  <a:srgbClr val="145F81"/>
                </a:solidFill>
                <a:latin typeface="Source Sans Pro Bold"/>
                <a:ea typeface="Source Sans Pro Bold"/>
                <a:cs typeface="Source Sans Pro Bold"/>
                <a:sym typeface="Source Sans Pro Bold"/>
              </a:rPr>
              <a:t> ...</a:t>
            </a:r>
            <a:endParaRPr lang="en-US" sz="5808" b="1" noProof="0"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1311BF12-7109-D2A0-6674-4AF0FFB12F55}"/>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2001670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CEBC3-E891-50DC-C9ED-EC4A6A9E251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6E5C926D-F352-C158-C911-0CC5018C2709}"/>
              </a:ext>
            </a:extLst>
          </p:cNvPr>
          <p:cNvSpPr txBox="1"/>
          <p:nvPr/>
        </p:nvSpPr>
        <p:spPr>
          <a:xfrm>
            <a:off x="1028700" y="3238500"/>
            <a:ext cx="11925300" cy="4358244"/>
          </a:xfrm>
          <a:prstGeom prst="rect">
            <a:avLst/>
          </a:prstGeom>
        </p:spPr>
        <p:txBody>
          <a:bodyPr wrap="square" lIns="0" tIns="0" rIns="0" bIns="0" rtlCol="0" anchor="t">
            <a:spAutoFit/>
          </a:bodyPr>
          <a:lstStyle/>
          <a:p>
            <a:pPr marL="457200" indent="-457200" algn="l">
              <a:lnSpc>
                <a:spcPts val="4886"/>
              </a:lnSpc>
              <a:buFont typeface="Arial" panose="020B0604020202020204" pitchFamily="34" charset="0"/>
              <a:buChar char="•"/>
            </a:pPr>
            <a:r>
              <a:rPr lang="lt-LT" sz="3490" noProof="0" dirty="0">
                <a:solidFill>
                  <a:srgbClr val="145F81"/>
                </a:solidFill>
                <a:latin typeface="Source Sans Pro"/>
                <a:ea typeface="Source Sans Pro"/>
                <a:cs typeface="Source Sans Pro"/>
                <a:sym typeface="Source Sans Pro"/>
              </a:rPr>
              <a:t>Šališkumas dėl pilnos informacijos nepateikimo</a:t>
            </a:r>
          </a:p>
          <a:p>
            <a:pPr marL="457200" indent="-457200" algn="l">
              <a:lnSpc>
                <a:spcPts val="4886"/>
              </a:lnSpc>
              <a:buFont typeface="Arial" panose="020B0604020202020204" pitchFamily="34" charset="0"/>
              <a:buChar char="•"/>
            </a:pPr>
            <a:r>
              <a:rPr lang="lt-LT" sz="3490" noProof="0" dirty="0">
                <a:solidFill>
                  <a:srgbClr val="145F81"/>
                </a:solidFill>
                <a:latin typeface="Source Sans Pro"/>
                <a:ea typeface="Source Sans Pro"/>
                <a:cs typeface="Source Sans Pro"/>
                <a:sym typeface="Source Sans Pro"/>
              </a:rPr>
              <a:t>Šališkumas dėl atrinktos informacijos</a:t>
            </a:r>
          </a:p>
          <a:p>
            <a:pPr marL="457200" indent="-457200" algn="l">
              <a:lnSpc>
                <a:spcPts val="4886"/>
              </a:lnSpc>
              <a:buFont typeface="Arial" panose="020B0604020202020204" pitchFamily="34" charset="0"/>
              <a:buChar char="•"/>
            </a:pPr>
            <a:r>
              <a:rPr lang="lt-LT" sz="3490" noProof="0" dirty="0">
                <a:solidFill>
                  <a:srgbClr val="145F81"/>
                </a:solidFill>
                <a:latin typeface="Source Sans Pro"/>
                <a:ea typeface="Source Sans Pro"/>
                <a:cs typeface="Source Sans Pro"/>
                <a:sym typeface="Source Sans Pro"/>
              </a:rPr>
              <a:t>Šališkumas dėl informacijos pateikimo vietos</a:t>
            </a:r>
          </a:p>
          <a:p>
            <a:pPr marL="457200" indent="-457200" algn="l">
              <a:lnSpc>
                <a:spcPts val="4886"/>
              </a:lnSpc>
              <a:buFont typeface="Arial" panose="020B0604020202020204" pitchFamily="34" charset="0"/>
              <a:buChar char="•"/>
            </a:pPr>
            <a:r>
              <a:rPr lang="lt-LT" sz="3490" noProof="0" dirty="0">
                <a:solidFill>
                  <a:srgbClr val="145F81"/>
                </a:solidFill>
                <a:latin typeface="Source Sans Pro"/>
                <a:ea typeface="Source Sans Pro"/>
                <a:cs typeface="Source Sans Pro"/>
                <a:sym typeface="Source Sans Pro"/>
              </a:rPr>
              <a:t>Šališkumas dėl interpretacijos / žodžių pasirinkimo</a:t>
            </a:r>
          </a:p>
          <a:p>
            <a:pPr marL="457200" indent="-457200" algn="l">
              <a:lnSpc>
                <a:spcPts val="4886"/>
              </a:lnSpc>
              <a:buFont typeface="Arial" panose="020B0604020202020204" pitchFamily="34" charset="0"/>
              <a:buChar char="•"/>
            </a:pPr>
            <a:r>
              <a:rPr lang="lt-LT" sz="3490" noProof="0" dirty="0">
                <a:solidFill>
                  <a:srgbClr val="145F81"/>
                </a:solidFill>
                <a:latin typeface="Source Sans Pro"/>
                <a:ea typeface="Source Sans Pro"/>
                <a:cs typeface="Source Sans Pro"/>
                <a:sym typeface="Source Sans Pro"/>
              </a:rPr>
              <a:t>Sensacingumas ir neigiamo požiūrio šališkumas</a:t>
            </a: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5968EDA8-07B0-C112-8EC4-3E301572E680}"/>
              </a:ext>
            </a:extLst>
          </p:cNvPr>
          <p:cNvSpPr txBox="1"/>
          <p:nvPr/>
        </p:nvSpPr>
        <p:spPr>
          <a:xfrm>
            <a:off x="1028700" y="914400"/>
            <a:ext cx="11468100" cy="967957"/>
          </a:xfrm>
          <a:prstGeom prst="rect">
            <a:avLst/>
          </a:prstGeom>
        </p:spPr>
        <p:txBody>
          <a:bodyPr wrap="square" lIns="0" tIns="0" rIns="0" bIns="0" rtlCol="0" anchor="t">
            <a:spAutoFit/>
          </a:bodyPr>
          <a:lstStyle/>
          <a:p>
            <a:pPr algn="just">
              <a:lnSpc>
                <a:spcPts val="8131"/>
              </a:lnSpc>
            </a:pPr>
            <a:r>
              <a:rPr lang="en-US" sz="5808" b="1" dirty="0" err="1">
                <a:solidFill>
                  <a:srgbClr val="145F81"/>
                </a:solidFill>
                <a:latin typeface="Source Sans Pro Bold"/>
                <a:ea typeface="Source Sans Pro Bold"/>
                <a:cs typeface="Source Sans Pro Bold"/>
                <a:sym typeface="Source Sans Pro Bold"/>
              </a:rPr>
              <a:t>Dažniausi</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šališkumai</a:t>
            </a:r>
            <a:endParaRPr lang="en-US" sz="5808" b="1" noProof="0"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DD4087AE-FD73-22D0-C573-B0A3BE3564EF}"/>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1281083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CD0CD-F709-0117-8273-E2A7D0A52F5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D4E2D0B-53FC-78F9-7137-04E94D99FB6C}"/>
              </a:ext>
            </a:extLst>
          </p:cNvPr>
          <p:cNvSpPr txBox="1"/>
          <p:nvPr/>
        </p:nvSpPr>
        <p:spPr>
          <a:xfrm>
            <a:off x="762000" y="3201786"/>
            <a:ext cx="14478000" cy="6243376"/>
          </a:xfrm>
          <a:prstGeom prst="rect">
            <a:avLst/>
          </a:prstGeom>
        </p:spPr>
        <p:txBody>
          <a:bodyPr wrap="square" lIns="0" tIns="0" rIns="0" bIns="0" rtlCol="0" anchor="t">
            <a:spAutoFit/>
          </a:bodyPr>
          <a:lstStyle/>
          <a:p>
            <a:pPr>
              <a:lnSpc>
                <a:spcPts val="4886"/>
              </a:lnSpc>
            </a:pPr>
            <a:r>
              <a:rPr lang="en-US" sz="3490" dirty="0" err="1">
                <a:solidFill>
                  <a:srgbClr val="145F81"/>
                </a:solidFill>
                <a:latin typeface="Source Sans Pro"/>
                <a:ea typeface="Source Sans Pro"/>
                <a:cs typeface="Source Sans Pro"/>
                <a:sym typeface="Source Sans Pro"/>
              </a:rPr>
              <a:t>Dažniausias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ir</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sunkiausiai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pastebimas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šališkumas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Žurnalistas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sąmoningai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praleidžia</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esminį</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faktą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požiūrį</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ar</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svarbią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informaciją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kuri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gali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pakeisti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skaitytojo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suvokimą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apie</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įvykį</a:t>
            </a:r>
            <a:r>
              <a:rPr lang="en-US" sz="3490" dirty="0">
                <a:solidFill>
                  <a:srgbClr val="145F81"/>
                </a:solidFill>
                <a:latin typeface="Source Sans Pro"/>
                <a:ea typeface="Source Sans Pro"/>
                <a:cs typeface="Source Sans Pro"/>
                <a:sym typeface="Source Sans Pro"/>
              </a:rPr>
              <a:t>.</a:t>
            </a:r>
            <a:endParaRPr lang="lt-LT" sz="3490" dirty="0">
              <a:solidFill>
                <a:srgbClr val="145F81"/>
              </a:solidFill>
              <a:latin typeface="Source Sans Pro"/>
              <a:ea typeface="Source Sans Pro"/>
              <a:cs typeface="Source Sans Pro"/>
              <a:sym typeface="Source Sans Pro"/>
            </a:endParaRPr>
          </a:p>
          <a:p>
            <a:pPr>
              <a:lnSpc>
                <a:spcPts val="4886"/>
              </a:lnSpc>
            </a:pPr>
            <a:endParaRPr lang="en-US" sz="3490" dirty="0">
              <a:solidFill>
                <a:srgbClr val="145F81"/>
              </a:solidFill>
              <a:latin typeface="Source Sans Pro"/>
              <a:ea typeface="Source Sans Pro"/>
              <a:cs typeface="Source Sans Pro"/>
              <a:sym typeface="Source Sans Pro"/>
            </a:endParaRPr>
          </a:p>
          <a:p>
            <a:pPr>
              <a:lnSpc>
                <a:spcPts val="4886"/>
              </a:lnSpc>
            </a:pPr>
            <a:r>
              <a:rPr lang="lt-LT" sz="3490" b="1" dirty="0">
                <a:solidFill>
                  <a:srgbClr val="145F81"/>
                </a:solidFill>
                <a:latin typeface="Source Sans Pro"/>
                <a:ea typeface="Source Sans Pro"/>
                <a:cs typeface="Source Sans Pro"/>
                <a:sym typeface="Source Sans Pro"/>
              </a:rPr>
              <a:t>Paklauskite savęs: "Ko čia trūksta?" </a:t>
            </a:r>
            <a:r>
              <a:rPr lang="lt-LT" sz="3490" dirty="0">
                <a:solidFill>
                  <a:srgbClr val="145F81"/>
                </a:solidFill>
                <a:latin typeface="Source Sans Pro"/>
                <a:ea typeface="Source Sans Pro"/>
                <a:cs typeface="Source Sans Pro"/>
                <a:sym typeface="Source Sans Pro"/>
              </a:rPr>
              <a:t>Ar jie pateikia tik argumentus iš vienos pusės? Ar jie praleido duomenis, kurie galėtų prieštarauti istorijos pasakojimui?</a:t>
            </a:r>
          </a:p>
          <a:p>
            <a:pPr>
              <a:lnSpc>
                <a:spcPts val="4886"/>
              </a:lnSpc>
            </a:pPr>
            <a:endParaRPr lang="en-US" sz="3490" dirty="0">
              <a:solidFill>
                <a:srgbClr val="145F81"/>
              </a:solidFill>
              <a:latin typeface="Source Sans Pro"/>
              <a:ea typeface="Source Sans Pro"/>
              <a:cs typeface="Source Sans Pro"/>
              <a:sym typeface="Source Sans Pro"/>
            </a:endParaRPr>
          </a:p>
          <a:p>
            <a:pPr>
              <a:lnSpc>
                <a:spcPts val="4886"/>
              </a:lnSpc>
            </a:pPr>
            <a:r>
              <a:rPr lang="lt-LT" sz="3490" dirty="0">
                <a:solidFill>
                  <a:srgbClr val="145F81"/>
                </a:solidFill>
                <a:latin typeface="Source Sans Pro"/>
                <a:ea typeface="Source Sans Pro"/>
                <a:cs typeface="Source Sans Pro"/>
                <a:sym typeface="Source Sans Pro"/>
              </a:rPr>
              <a:t>Naujienų istorija aptaria politiko X programos nesėkmę, tačiau nepaminėta, kad programos finansavimą drastiškai sumažino oponuojanti partija.</a:t>
            </a: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8164E299-941E-E899-9766-04F5891452DF}"/>
              </a:ext>
            </a:extLst>
          </p:cNvPr>
          <p:cNvSpPr txBox="1"/>
          <p:nvPr/>
        </p:nvSpPr>
        <p:spPr>
          <a:xfrm>
            <a:off x="1028700" y="914400"/>
            <a:ext cx="12534900" cy="2011897"/>
          </a:xfrm>
          <a:prstGeom prst="rect">
            <a:avLst/>
          </a:prstGeom>
        </p:spPr>
        <p:txBody>
          <a:bodyPr wrap="square" lIns="0" tIns="0" rIns="0" bIns="0" rtlCol="0" anchor="t">
            <a:spAutoFit/>
          </a:bodyPr>
          <a:lstStyle/>
          <a:p>
            <a:pPr algn="just">
              <a:lnSpc>
                <a:spcPts val="8131"/>
              </a:lnSpc>
            </a:pPr>
            <a:r>
              <a:rPr lang="lt-LT" sz="5808" b="1" noProof="0" dirty="0">
                <a:solidFill>
                  <a:srgbClr val="145F81"/>
                </a:solidFill>
                <a:latin typeface="Source Sans Pro Bold"/>
                <a:ea typeface="Source Sans Pro Bold"/>
                <a:cs typeface="Source Sans Pro Bold"/>
                <a:sym typeface="Source Sans Pro Bold"/>
              </a:rPr>
              <a:t>Šališkumas dėl pilnos informacijos nepateikimo</a:t>
            </a:r>
          </a:p>
        </p:txBody>
      </p:sp>
      <p:sp>
        <p:nvSpPr>
          <p:cNvPr id="4" name="Freeform 4">
            <a:extLst>
              <a:ext uri="{FF2B5EF4-FFF2-40B4-BE49-F238E27FC236}">
                <a16:creationId xmlns:a16="http://schemas.microsoft.com/office/drawing/2014/main" id="{81754DAB-EB0B-E874-C6C9-39B54C8041AF}"/>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
        <p:nvSpPr>
          <p:cNvPr id="11" name="Freeform 8">
            <a:extLst>
              <a:ext uri="{FF2B5EF4-FFF2-40B4-BE49-F238E27FC236}">
                <a16:creationId xmlns:a16="http://schemas.microsoft.com/office/drawing/2014/main" id="{44E2260C-1807-CBF5-9139-5406839CE183}"/>
              </a:ext>
            </a:extLst>
          </p:cNvPr>
          <p:cNvSpPr/>
          <p:nvPr/>
        </p:nvSpPr>
        <p:spPr>
          <a:xfrm>
            <a:off x="15558655" y="7962900"/>
            <a:ext cx="1589809" cy="1589809"/>
          </a:xfrm>
          <a:custGeom>
            <a:avLst/>
            <a:gdLst/>
            <a:ahLst/>
            <a:cxnLst/>
            <a:rect l="l" t="t" r="r" b="b"/>
            <a:pathLst>
              <a:path w="1589809" h="1589809">
                <a:moveTo>
                  <a:pt x="0" y="0"/>
                </a:moveTo>
                <a:lnTo>
                  <a:pt x="1589809" y="0"/>
                </a:lnTo>
                <a:lnTo>
                  <a:pt x="1589809" y="1589809"/>
                </a:lnTo>
                <a:lnTo>
                  <a:pt x="0" y="1589809"/>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
        <p:nvSpPr>
          <p:cNvPr id="12" name="Freeform 9">
            <a:extLst>
              <a:ext uri="{FF2B5EF4-FFF2-40B4-BE49-F238E27FC236}">
                <a16:creationId xmlns:a16="http://schemas.microsoft.com/office/drawing/2014/main" id="{868C9EDF-114F-CEC7-0C18-E81E46F9FDB7}"/>
              </a:ext>
            </a:extLst>
          </p:cNvPr>
          <p:cNvSpPr/>
          <p:nvPr/>
        </p:nvSpPr>
        <p:spPr>
          <a:xfrm>
            <a:off x="15522039" y="3253641"/>
            <a:ext cx="1537855" cy="1537855"/>
          </a:xfrm>
          <a:custGeom>
            <a:avLst/>
            <a:gdLst/>
            <a:ahLst/>
            <a:cxnLst/>
            <a:rect l="l" t="t" r="r" b="b"/>
            <a:pathLst>
              <a:path w="1537855" h="1537855">
                <a:moveTo>
                  <a:pt x="0" y="0"/>
                </a:moveTo>
                <a:lnTo>
                  <a:pt x="1537854" y="0"/>
                </a:lnTo>
                <a:lnTo>
                  <a:pt x="1537854" y="1537855"/>
                </a:lnTo>
                <a:lnTo>
                  <a:pt x="0" y="1537855"/>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fi-FI"/>
          </a:p>
        </p:txBody>
      </p:sp>
      <p:sp>
        <p:nvSpPr>
          <p:cNvPr id="13" name="Freeform 10">
            <a:extLst>
              <a:ext uri="{FF2B5EF4-FFF2-40B4-BE49-F238E27FC236}">
                <a16:creationId xmlns:a16="http://schemas.microsoft.com/office/drawing/2014/main" id="{185D5D3E-C4A4-000C-8AA7-B9E826ED9FC9}"/>
              </a:ext>
            </a:extLst>
          </p:cNvPr>
          <p:cNvSpPr/>
          <p:nvPr/>
        </p:nvSpPr>
        <p:spPr>
          <a:xfrm>
            <a:off x="15693736" y="5753100"/>
            <a:ext cx="1527464" cy="1527464"/>
          </a:xfrm>
          <a:custGeom>
            <a:avLst/>
            <a:gdLst/>
            <a:ahLst/>
            <a:cxnLst/>
            <a:rect l="l" t="t" r="r" b="b"/>
            <a:pathLst>
              <a:path w="1527464" h="1527464">
                <a:moveTo>
                  <a:pt x="0" y="0"/>
                </a:moveTo>
                <a:lnTo>
                  <a:pt x="1527464" y="0"/>
                </a:lnTo>
                <a:lnTo>
                  <a:pt x="1527464" y="1527463"/>
                </a:lnTo>
                <a:lnTo>
                  <a:pt x="0" y="1527463"/>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fi-FI"/>
          </a:p>
        </p:txBody>
      </p:sp>
    </p:spTree>
    <p:extLst>
      <p:ext uri="{BB962C8B-B14F-4D97-AF65-F5344CB8AC3E}">
        <p14:creationId xmlns:p14="http://schemas.microsoft.com/office/powerpoint/2010/main" val="1131864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3990D-CD1E-FDBF-7AFD-95846EFF5A3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B8FCAC2-617A-E5E8-513F-CC32A1F5E5BD}"/>
              </a:ext>
            </a:extLst>
          </p:cNvPr>
          <p:cNvSpPr txBox="1"/>
          <p:nvPr/>
        </p:nvSpPr>
        <p:spPr>
          <a:xfrm>
            <a:off x="1028700" y="3467100"/>
            <a:ext cx="16040100" cy="6243376"/>
          </a:xfrm>
          <a:prstGeom prst="rect">
            <a:avLst/>
          </a:prstGeom>
        </p:spPr>
        <p:txBody>
          <a:bodyPr wrap="square" lIns="0" tIns="0" rIns="0" bIns="0" rtlCol="0" anchor="t">
            <a:spAutoFit/>
          </a:bodyPr>
          <a:lstStyle/>
          <a:p>
            <a:pPr marL="457200" indent="-457200">
              <a:lnSpc>
                <a:spcPts val="4886"/>
              </a:lnSpc>
              <a:buFont typeface="Arial" panose="020B0604020202020204" pitchFamily="34" charset="0"/>
              <a:buChar char="•"/>
            </a:pPr>
            <a:r>
              <a:rPr lang="lt-LT" sz="3490" b="1" dirty="0">
                <a:solidFill>
                  <a:srgbClr val="145F81"/>
                </a:solidFill>
                <a:latin typeface="Source Sans Pro"/>
                <a:ea typeface="Source Sans Pro"/>
                <a:cs typeface="Source Sans Pro"/>
                <a:sym typeface="Source Sans Pro"/>
              </a:rPr>
              <a:t>Istorijos pasirinkimas. </a:t>
            </a:r>
            <a:r>
              <a:rPr lang="lt-LT" sz="3490" dirty="0">
                <a:solidFill>
                  <a:srgbClr val="145F81"/>
                </a:solidFill>
                <a:latin typeface="Source Sans Pro"/>
                <a:ea typeface="Source Sans Pro"/>
                <a:cs typeface="Source Sans Pro"/>
                <a:sym typeface="Source Sans Pro"/>
              </a:rPr>
              <a:t>Žiniasklaidos priemonė pasirenka tik istorijas, kurios palaiko jų politinę ar korporacinę darbotvarkę, ignoruodama reikšmingas istorijas iš priešingos perspektyvos.</a:t>
            </a:r>
          </a:p>
          <a:p>
            <a:pPr>
              <a:lnSpc>
                <a:spcPts val="4886"/>
              </a:lnSpc>
            </a:pPr>
            <a:r>
              <a:rPr lang="lt-LT" sz="3490" dirty="0">
                <a:solidFill>
                  <a:srgbClr val="145F81"/>
                </a:solidFill>
                <a:latin typeface="Source Sans Pro"/>
                <a:ea typeface="Source Sans Pro"/>
                <a:cs typeface="Source Sans Pro"/>
                <a:sym typeface="Source Sans Pro"/>
              </a:rPr>
              <a:t>Palyginkite skirtingų ideologijų leidinių antraštes tą pačią dieną. Ar yra pirmajame puslapyje istorija, kurios kitas net nepaminėjo?</a:t>
            </a:r>
          </a:p>
          <a:p>
            <a:pPr marL="457200" indent="-457200">
              <a:lnSpc>
                <a:spcPts val="4886"/>
              </a:lnSpc>
              <a:buFont typeface="Arial" panose="020B0604020202020204" pitchFamily="34" charset="0"/>
              <a:buChar char="•"/>
            </a:pPr>
            <a:r>
              <a:rPr lang="en-US" sz="3490" b="1" dirty="0" err="1">
                <a:solidFill>
                  <a:srgbClr val="145F81"/>
                </a:solidFill>
                <a:latin typeface="Source Sans Pro"/>
                <a:ea typeface="Source Sans Pro"/>
                <a:cs typeface="Source Sans Pro"/>
                <a:sym typeface="Source Sans Pro"/>
              </a:rPr>
              <a:t>Šaltinio</a:t>
            </a:r>
            <a:r>
              <a:rPr lang="en-US" sz="3490" b="1" dirty="0">
                <a:solidFill>
                  <a:srgbClr val="145F81"/>
                </a:solidFill>
                <a:latin typeface="Source Sans Pro"/>
                <a:ea typeface="Source Sans Pro"/>
                <a:cs typeface="Source Sans Pro"/>
                <a:sym typeface="Source Sans Pro"/>
              </a:rPr>
              <a:t> </a:t>
            </a:r>
            <a:r>
              <a:rPr lang="en-US" sz="3490" b="1" dirty="0" err="1">
                <a:solidFill>
                  <a:srgbClr val="145F81"/>
                </a:solidFill>
                <a:latin typeface="Source Sans Pro"/>
                <a:ea typeface="Source Sans Pro"/>
                <a:cs typeface="Source Sans Pro"/>
                <a:sym typeface="Source Sans Pro"/>
              </a:rPr>
              <a:t>pasirinkimas</a:t>
            </a:r>
            <a:r>
              <a:rPr lang="lt-LT" sz="3490" b="1" dirty="0">
                <a:solidFill>
                  <a:srgbClr val="145F81"/>
                </a:solidFill>
                <a:latin typeface="Source Sans Pro"/>
                <a:ea typeface="Source Sans Pro"/>
                <a:cs typeface="Source Sans Pro"/>
                <a:sym typeface="Source Sans Pro"/>
              </a:rPr>
              <a:t>.</a:t>
            </a:r>
            <a:r>
              <a:rPr lang="en-US" sz="3490" b="1"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Žurnalistas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cituoja</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arba</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nurodo</a:t>
            </a:r>
            <a:r>
              <a:rPr lang="en-US" sz="3490" dirty="0">
                <a:solidFill>
                  <a:srgbClr val="145F81"/>
                </a:solidFill>
                <a:latin typeface="Source Sans Pro"/>
                <a:ea typeface="Source Sans Pro"/>
                <a:cs typeface="Source Sans Pro"/>
                <a:sym typeface="Source Sans Pro"/>
              </a:rPr>
              <a:t> tik "</a:t>
            </a:r>
            <a:r>
              <a:rPr lang="en-US" sz="3490" dirty="0" err="1">
                <a:solidFill>
                  <a:srgbClr val="145F81"/>
                </a:solidFill>
                <a:latin typeface="Source Sans Pro"/>
                <a:ea typeface="Source Sans Pro"/>
                <a:cs typeface="Source Sans Pro"/>
                <a:sym typeface="Source Sans Pro"/>
              </a:rPr>
              <a:t>ekspertus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liudininkus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ar</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organizacijas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kurios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palaiko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vieną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konkrečią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istorijos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pusę</a:t>
            </a:r>
            <a:r>
              <a:rPr lang="en-US" sz="3490" dirty="0">
                <a:solidFill>
                  <a:srgbClr val="145F81"/>
                </a:solidFill>
                <a:latin typeface="Source Sans Pro"/>
                <a:ea typeface="Source Sans Pro"/>
                <a:cs typeface="Source Sans Pro"/>
                <a:sym typeface="Source Sans Pro"/>
              </a:rPr>
              <a:t>.</a:t>
            </a:r>
            <a:endParaRPr lang="lt-LT" sz="3490" dirty="0">
              <a:solidFill>
                <a:srgbClr val="145F81"/>
              </a:solidFill>
              <a:latin typeface="Source Sans Pro"/>
              <a:ea typeface="Source Sans Pro"/>
              <a:cs typeface="Source Sans Pro"/>
              <a:sym typeface="Source Sans Pro"/>
            </a:endParaRPr>
          </a:p>
          <a:p>
            <a:pPr>
              <a:lnSpc>
                <a:spcPts val="4886"/>
              </a:lnSpc>
            </a:pPr>
            <a:r>
              <a:rPr lang="lt-LT" sz="3490" dirty="0">
                <a:solidFill>
                  <a:srgbClr val="145F81"/>
                </a:solidFill>
                <a:latin typeface="Source Sans Pro"/>
                <a:ea typeface="Source Sans Pro"/>
                <a:cs typeface="Source Sans Pro"/>
                <a:sym typeface="Source Sans Pro"/>
              </a:rPr>
              <a:t>Ar yra subalansuotas šaltinių skaičius iš visų pusių? Arba vartojamos neaiškios frazės, pvz., "ekspertai mano..." arba "stebėtojai sako..." nenurodant ir neįvardijant tų šaltinių?</a:t>
            </a: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3B262607-E949-2A00-1A25-921885203724}"/>
              </a:ext>
            </a:extLst>
          </p:cNvPr>
          <p:cNvSpPr txBox="1"/>
          <p:nvPr/>
        </p:nvSpPr>
        <p:spPr>
          <a:xfrm>
            <a:off x="1028700" y="914400"/>
            <a:ext cx="12839700" cy="2013885"/>
          </a:xfrm>
          <a:prstGeom prst="rect">
            <a:avLst/>
          </a:prstGeom>
        </p:spPr>
        <p:txBody>
          <a:bodyPr wrap="square" lIns="0" tIns="0" rIns="0" bIns="0" rtlCol="0" anchor="t">
            <a:spAutoFit/>
          </a:bodyPr>
          <a:lstStyle/>
          <a:p>
            <a:pPr>
              <a:lnSpc>
                <a:spcPts val="8131"/>
              </a:lnSpc>
            </a:pPr>
            <a:r>
              <a:rPr lang="pt-BR" sz="5808" b="1" dirty="0">
                <a:solidFill>
                  <a:srgbClr val="145F81"/>
                </a:solidFill>
                <a:latin typeface="Source Sans Pro Bold"/>
                <a:ea typeface="Source Sans Pro Bold"/>
                <a:cs typeface="Source Sans Pro Bold"/>
                <a:sym typeface="Source Sans Pro Bold"/>
              </a:rPr>
              <a:t>Du pagrindiniai šališkumo tipai </a:t>
            </a:r>
            <a:r>
              <a:rPr lang="lt-LT" sz="5808" b="1" dirty="0">
                <a:solidFill>
                  <a:srgbClr val="145F81"/>
                </a:solidFill>
                <a:latin typeface="Source Sans Pro Bold"/>
                <a:ea typeface="Source Sans Pro Bold"/>
                <a:cs typeface="Source Sans Pro Bold"/>
                <a:sym typeface="Source Sans Pro Bold"/>
              </a:rPr>
              <a:t>dėl atrinktos informacijos</a:t>
            </a:r>
            <a:endParaRPr lang="en-US" sz="5808"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BE97BECD-67EE-C03E-B65A-36A44C8A618A}"/>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pic>
        <p:nvPicPr>
          <p:cNvPr id="6" name="Picture 5">
            <a:extLst>
              <a:ext uri="{FF2B5EF4-FFF2-40B4-BE49-F238E27FC236}">
                <a16:creationId xmlns:a16="http://schemas.microsoft.com/office/drawing/2014/main" id="{8729FF13-F4F2-4E83-8745-BF600C841E3D}"/>
              </a:ext>
            </a:extLst>
          </p:cNvPr>
          <p:cNvPicPr>
            <a:picLocks noChangeAspect="1"/>
          </p:cNvPicPr>
          <p:nvPr/>
        </p:nvPicPr>
        <p:blipFill>
          <a:blip r:embed="rId3"/>
          <a:stretch>
            <a:fillRect/>
          </a:stretch>
        </p:blipFill>
        <p:spPr>
          <a:xfrm>
            <a:off x="6498106" y="4674067"/>
            <a:ext cx="5291787" cy="938865"/>
          </a:xfrm>
          <a:prstGeom prst="rect">
            <a:avLst/>
          </a:prstGeom>
        </p:spPr>
      </p:pic>
    </p:spTree>
    <p:extLst>
      <p:ext uri="{BB962C8B-B14F-4D97-AF65-F5344CB8AC3E}">
        <p14:creationId xmlns:p14="http://schemas.microsoft.com/office/powerpoint/2010/main" val="1716947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82F5F-0635-35A6-DD09-95C5318DAB6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50EB809-7BEB-3F85-44F9-91F4AE47E783}"/>
              </a:ext>
            </a:extLst>
          </p:cNvPr>
          <p:cNvSpPr txBox="1"/>
          <p:nvPr/>
        </p:nvSpPr>
        <p:spPr>
          <a:xfrm>
            <a:off x="1028700" y="2926296"/>
            <a:ext cx="15125700" cy="6243376"/>
          </a:xfrm>
          <a:prstGeom prst="rect">
            <a:avLst/>
          </a:prstGeom>
        </p:spPr>
        <p:txBody>
          <a:bodyPr wrap="square" lIns="0" tIns="0" rIns="0" bIns="0" rtlCol="0" anchor="t">
            <a:spAutoFit/>
          </a:bodyPr>
          <a:lstStyle/>
          <a:p>
            <a:pPr>
              <a:lnSpc>
                <a:spcPts val="4886"/>
              </a:lnSpc>
            </a:pPr>
            <a:r>
              <a:rPr lang="lt-LT" sz="3490" dirty="0">
                <a:solidFill>
                  <a:srgbClr val="145F81"/>
                </a:solidFill>
                <a:latin typeface="Source Sans Pro"/>
                <a:ea typeface="Source Sans Pro"/>
                <a:cs typeface="Source Sans Pro"/>
                <a:sym typeface="Source Sans Pro"/>
              </a:rPr>
              <a:t>Istorijos svarba sumenkinama arba perdėta, atsižvelgiant į tai, kur ji yra. Svarbios, bet nepageidaujamos istorijos yra palaidotos giliai laikraštyje, svetainės apačioje arba transliacijos pabaigoje.</a:t>
            </a:r>
          </a:p>
          <a:p>
            <a:pPr>
              <a:lnSpc>
                <a:spcPts val="4886"/>
              </a:lnSpc>
            </a:pPr>
            <a:endParaRPr lang="en-US" sz="3490" dirty="0">
              <a:solidFill>
                <a:srgbClr val="145F81"/>
              </a:solidFill>
              <a:latin typeface="Source Sans Pro"/>
              <a:ea typeface="Source Sans Pro"/>
              <a:cs typeface="Source Sans Pro"/>
              <a:sym typeface="Source Sans Pro"/>
            </a:endParaRPr>
          </a:p>
          <a:p>
            <a:pPr>
              <a:lnSpc>
                <a:spcPts val="4886"/>
              </a:lnSpc>
            </a:pPr>
            <a:r>
              <a:rPr lang="lt-LT" sz="3490" dirty="0">
                <a:solidFill>
                  <a:srgbClr val="145F81"/>
                </a:solidFill>
                <a:latin typeface="Source Sans Pro"/>
                <a:ea typeface="Source Sans Pro"/>
                <a:cs typeface="Source Sans Pro"/>
                <a:sym typeface="Source Sans Pro"/>
              </a:rPr>
              <a:t>Pažvelkite į naujienų agentūros pagrindinį puslapį. Kokia yra didžiausia, ryškiausia istorija su nuotrauka? Kas pabrėžiama? Kurios istorijos yra nustumtos į antrines kategorijas?</a:t>
            </a:r>
          </a:p>
          <a:p>
            <a:pPr>
              <a:lnSpc>
                <a:spcPts val="4886"/>
              </a:lnSpc>
            </a:pPr>
            <a:endParaRPr lang="en-US" sz="3490" dirty="0">
              <a:solidFill>
                <a:srgbClr val="145F81"/>
              </a:solidFill>
              <a:latin typeface="Source Sans Pro"/>
              <a:ea typeface="Source Sans Pro"/>
              <a:cs typeface="Source Sans Pro"/>
              <a:sym typeface="Source Sans Pro"/>
            </a:endParaRPr>
          </a:p>
          <a:p>
            <a:pPr>
              <a:lnSpc>
                <a:spcPts val="4886"/>
              </a:lnSpc>
            </a:pPr>
            <a:r>
              <a:rPr lang="lt-LT" sz="3490" dirty="0">
                <a:solidFill>
                  <a:srgbClr val="145F81"/>
                </a:solidFill>
                <a:latin typeface="Source Sans Pro"/>
                <a:ea typeface="Source Sans Pro"/>
                <a:cs typeface="Source Sans Pro"/>
                <a:sym typeface="Source Sans Pro"/>
              </a:rPr>
              <a:t>Teigiama istorija apie vyriausybę yra pagrindinė antraštė, o neigiama korupcijos byla yra 17 puslapyje.</a:t>
            </a: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AB1DC00F-4AF4-C875-D625-1C025375D1F2}"/>
              </a:ext>
            </a:extLst>
          </p:cNvPr>
          <p:cNvSpPr txBox="1"/>
          <p:nvPr/>
        </p:nvSpPr>
        <p:spPr>
          <a:xfrm>
            <a:off x="1028700" y="914400"/>
            <a:ext cx="12839700" cy="2011897"/>
          </a:xfrm>
          <a:prstGeom prst="rect">
            <a:avLst/>
          </a:prstGeom>
        </p:spPr>
        <p:txBody>
          <a:bodyPr wrap="square" lIns="0" tIns="0" rIns="0" bIns="0" rtlCol="0" anchor="t">
            <a:spAutoFit/>
          </a:bodyPr>
          <a:lstStyle/>
          <a:p>
            <a:pPr>
              <a:lnSpc>
                <a:spcPts val="8131"/>
              </a:lnSpc>
            </a:pPr>
            <a:r>
              <a:rPr lang="en-US" sz="5808" b="1" dirty="0" err="1">
                <a:solidFill>
                  <a:srgbClr val="145F81"/>
                </a:solidFill>
                <a:latin typeface="Source Sans Pro Bold"/>
                <a:ea typeface="Source Sans Pro Bold"/>
                <a:cs typeface="Source Sans Pro Bold"/>
                <a:sym typeface="Source Sans Pro Bold"/>
              </a:rPr>
              <a:t>Šališkumas</a:t>
            </a:r>
            <a:r>
              <a:rPr lang="lt-LT" sz="5808" b="1" dirty="0">
                <a:solidFill>
                  <a:srgbClr val="145F81"/>
                </a:solidFill>
                <a:latin typeface="Source Sans Pro Bold"/>
                <a:ea typeface="Source Sans Pro Bold"/>
                <a:cs typeface="Source Sans Pro Bold"/>
                <a:sym typeface="Source Sans Pro Bold"/>
              </a:rPr>
              <a:t> dėl informacijos pateikimo vietos   </a:t>
            </a:r>
            <a:endParaRPr lang="en-US" sz="5808"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7A328D2B-5FCD-6780-A6D4-CBD07267ADDD}"/>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
        <p:nvSpPr>
          <p:cNvPr id="10" name="Freeform 10">
            <a:extLst>
              <a:ext uri="{FF2B5EF4-FFF2-40B4-BE49-F238E27FC236}">
                <a16:creationId xmlns:a16="http://schemas.microsoft.com/office/drawing/2014/main" id="{3944918C-514A-178A-B7AC-8D0339E43C45}"/>
              </a:ext>
            </a:extLst>
          </p:cNvPr>
          <p:cNvSpPr/>
          <p:nvPr/>
        </p:nvSpPr>
        <p:spPr>
          <a:xfrm>
            <a:off x="16002000" y="4740301"/>
            <a:ext cx="1527464" cy="1527464"/>
          </a:xfrm>
          <a:custGeom>
            <a:avLst/>
            <a:gdLst/>
            <a:ahLst/>
            <a:cxnLst/>
            <a:rect l="l" t="t" r="r" b="b"/>
            <a:pathLst>
              <a:path w="1527464" h="1527464">
                <a:moveTo>
                  <a:pt x="0" y="0"/>
                </a:moveTo>
                <a:lnTo>
                  <a:pt x="1527464" y="0"/>
                </a:lnTo>
                <a:lnTo>
                  <a:pt x="1527464" y="1527463"/>
                </a:lnTo>
                <a:lnTo>
                  <a:pt x="0" y="1527463"/>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extLst>
      <p:ext uri="{BB962C8B-B14F-4D97-AF65-F5344CB8AC3E}">
        <p14:creationId xmlns:p14="http://schemas.microsoft.com/office/powerpoint/2010/main" val="1534037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43A4C-AFA3-8A0B-A8BE-6D0A883709B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A8C42B4-AA99-C45A-3A40-FFD42C927C2B}"/>
              </a:ext>
            </a:extLst>
          </p:cNvPr>
          <p:cNvSpPr txBox="1"/>
          <p:nvPr/>
        </p:nvSpPr>
        <p:spPr>
          <a:xfrm>
            <a:off x="1028700" y="3695700"/>
            <a:ext cx="15659100" cy="5845831"/>
          </a:xfrm>
          <a:prstGeom prst="rect">
            <a:avLst/>
          </a:prstGeom>
        </p:spPr>
        <p:txBody>
          <a:bodyPr wrap="square" lIns="0" tIns="0" rIns="0" bIns="0" rtlCol="0" anchor="t">
            <a:spAutoFit/>
          </a:bodyPr>
          <a:lstStyle/>
          <a:p>
            <a:pPr>
              <a:lnSpc>
                <a:spcPts val="4886"/>
              </a:lnSpc>
              <a:spcAft>
                <a:spcPts val="600"/>
              </a:spcAft>
            </a:pPr>
            <a:r>
              <a:rPr lang="lt-LT" sz="3490" dirty="0">
                <a:solidFill>
                  <a:srgbClr val="145F81"/>
                </a:solidFill>
                <a:latin typeface="Source Sans Pro"/>
                <a:ea typeface="Source Sans Pro"/>
                <a:cs typeface="Source Sans Pro"/>
                <a:sym typeface="Source Sans Pro"/>
              </a:rPr>
              <a:t>Kalbama apie kalbos vartojimą.
Konkrečių žodžių, antraščių ir subjektyvių būdvardžių, perteikiančių teigiamą ar neigiamą sprendimą dar prieš pateikiant faktus, vartojimas.
Ar emociškai įkrauti žodžiai vartojami (pvz., "katastrofiškas", "drąsus", "skandalingas", "ekstremistas"), kai pakaktų neutralios išraiškos (pvz., "neveiksmingas", "iniciatyvus", "prieštaringas", "konservatyvus"). Tai ypač akivaizdu antraštėse.
Kai vienas politikas vadinamas "drąsiu valstybės veikėju", o kitas – "radikaliu operatyvininku", tai yra šališkas žodžių pasirinkimas.</a:t>
            </a: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E2DD1777-7E31-1F09-B3C8-49E852573F5D}"/>
              </a:ext>
            </a:extLst>
          </p:cNvPr>
          <p:cNvSpPr txBox="1"/>
          <p:nvPr/>
        </p:nvSpPr>
        <p:spPr>
          <a:xfrm>
            <a:off x="1028700" y="914400"/>
            <a:ext cx="12839700" cy="3052631"/>
          </a:xfrm>
          <a:prstGeom prst="rect">
            <a:avLst/>
          </a:prstGeom>
        </p:spPr>
        <p:txBody>
          <a:bodyPr wrap="square" lIns="0" tIns="0" rIns="0" bIns="0" rtlCol="0" anchor="t">
            <a:spAutoFit/>
          </a:bodyPr>
          <a:lstStyle/>
          <a:p>
            <a:pPr>
              <a:lnSpc>
                <a:spcPts val="8131"/>
              </a:lnSpc>
            </a:pPr>
            <a:r>
              <a:rPr lang="lt-LT" sz="5808" b="1" noProof="1">
                <a:solidFill>
                  <a:srgbClr val="145F81"/>
                </a:solidFill>
                <a:latin typeface="Source Sans Pro Bold"/>
                <a:ea typeface="Source Sans Pro Bold"/>
                <a:cs typeface="Source Sans Pro Bold"/>
                <a:sym typeface="Source Sans Pro Bold"/>
              </a:rPr>
              <a:t>Šališkumas dėl interpretacijos / žodžių pasirinkimo</a:t>
            </a:r>
          </a:p>
          <a:p>
            <a:pPr>
              <a:lnSpc>
                <a:spcPts val="8131"/>
              </a:lnSpc>
            </a:pPr>
            <a:r>
              <a:rPr lang="lt-LT" sz="5808" b="1" noProof="1">
                <a:solidFill>
                  <a:srgbClr val="145F81"/>
                </a:solidFill>
                <a:latin typeface="Source Sans Pro Bold"/>
                <a:ea typeface="Source Sans Pro Bold"/>
                <a:cs typeface="Source Sans Pro Bold"/>
                <a:sym typeface="Source Sans Pro Bold"/>
              </a:rPr>
              <a:t> </a:t>
            </a:r>
            <a:r>
              <a:rPr lang="en-US" sz="5808" b="1" dirty="0">
                <a:solidFill>
                  <a:srgbClr val="145F81"/>
                </a:solidFill>
                <a:latin typeface="Source Sans Pro Bold"/>
                <a:ea typeface="Source Sans Pro Bold"/>
                <a:cs typeface="Source Sans Pro Bold"/>
                <a:sym typeface="Source Sans Pro Bold"/>
              </a:rPr>
              <a:t> </a:t>
            </a:r>
          </a:p>
        </p:txBody>
      </p:sp>
      <p:sp>
        <p:nvSpPr>
          <p:cNvPr id="4" name="Freeform 4">
            <a:extLst>
              <a:ext uri="{FF2B5EF4-FFF2-40B4-BE49-F238E27FC236}">
                <a16:creationId xmlns:a16="http://schemas.microsoft.com/office/drawing/2014/main" id="{9BB3AB72-487F-DF63-6047-948C8BF5C3B1}"/>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3595493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317</TotalTime>
  <Words>705</Words>
  <Application>Microsoft Office PowerPoint</Application>
  <PresentationFormat>Custom</PresentationFormat>
  <Paragraphs>62</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Source Sans Pro</vt:lpstr>
      <vt:lpstr>Source Sans Pro Bold</vt:lpstr>
      <vt:lpstr>Calibri</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Canva Nordplus: presentation</dc:title>
  <cp:lastModifiedBy>jurgita jurgita</cp:lastModifiedBy>
  <cp:revision>4</cp:revision>
  <dcterms:created xsi:type="dcterms:W3CDTF">2006-08-16T00:00:00Z</dcterms:created>
  <dcterms:modified xsi:type="dcterms:W3CDTF">2026-05-28T12:10:41Z</dcterms:modified>
  <dc:identifier>DAHDcWFPk08</dc:identifier>
</cp:coreProperties>
</file>