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B7450-6A2B-4BB7-8CB5-06C67D140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509266-2FB1-44F6-939D-8592AD89DE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A4104-8659-4DE4-B353-026119062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413E6-F8F7-409B-9618-031B8E047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DD07AA-7525-4E8F-AB67-3F3A9B2F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8788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57320-2E68-42FD-A301-0F8713638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B2CD31-D0FA-42C7-AECA-1E6ED5C375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5BE79-116C-4A63-98B6-97EE9DCCD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B10D9-7E14-4344-97D5-01556CC53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D56FD-5AB2-413A-903A-ED198F46E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2659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A2D971-0566-4C6C-A5F4-45FA34C87A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CA71A-A6FD-4CAC-9C4D-1B4D1F9E6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8395B-50B7-4447-96A2-EF85E4E7C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7F562-8258-4567-AD51-E9545589E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7CA95-DA91-4215-B28B-690801FB1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1062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03218-8261-4B3F-8117-0FF494312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4DC98-2FCC-46A7-8EA1-D5C16C8DC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C2D4C-3620-4FCF-A578-FCDA515A7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967BC7-DEEA-47CE-AD7F-85C9B9103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EFF8D-D3BA-4C5B-A5C4-F79D43A09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0592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F8C68-110B-47AF-ADFB-5D7A586CB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473C0F-C5DA-4E82-A65D-28C975336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6F29F-D406-48EA-8556-7FDA039F9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F1DE7-3B62-4B61-8C5A-5EF9D9C50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28761-D6C6-467E-9B56-739A6DDD9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8572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E2B27-F3B9-4945-9D83-424B761F8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A28B5-0CB7-4FCC-99DE-90F500F4ED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AB963-3244-4C3E-BBB9-1959138BE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0A0B1B-AF90-46F5-8FD2-D226D151F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91845F-F026-488D-8E09-5E280709C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0D9238-3771-46A5-8AAF-4E447C08F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9813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1392F-A65C-40DD-818A-193F38D2C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13FA1-9E2E-43ED-8575-361FC3E86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42B1A7-B7B7-4DAA-B964-9E661858C5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472F0B-FAE8-4741-9EDB-0DF1317BB3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73F661-0ADA-4F74-90F5-A1B41B56C7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FE6418-9A96-418D-AF3C-7EBC5AD2E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FAD826-54B0-4B5F-85F5-CF628AA6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E7D7CF-B141-424C-BEB3-BE2C8DB72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181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228A4-C153-410E-B7EE-BA1FDFAA5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FE978B-8F9D-46FC-8068-26B31DEB2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45EBED-D101-4D0B-86A6-D28711C19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FD2BCB-68B7-46BB-924F-CFACFC50D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9435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2FB503-C82A-471E-BFD3-CBB290F79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67EAF9-7A4A-465F-B272-FB2E03A2A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B59596-2865-4B63-B557-BE952B4D4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144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CD0BB-6A24-4A40-9B8E-6AC32793D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12273-2F7C-4223-AF61-C01FF91FC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884729-21F4-4450-865E-C695A616E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261A6-8EA6-4231-99D1-CD3A65A0E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3CA5BB-F507-4446-8467-F50C2FD48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64BE7A-AD29-4BD1-A77D-FE2695C95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7414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94218-AEAC-4646-8092-5D9CD1FF4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F4103D-5835-42A7-B58C-C817462E97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FCE45F-E11B-43E9-8069-875F4250A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84E244-11B6-4184-8EB8-0A6438F7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32846F-A175-4273-BBD8-E28394A05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731AF4-10DD-4B2B-B546-7968336B9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6789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6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567564-5A7B-46EF-B69D-75C8B541B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B0F31-4A8E-4F17-A868-1A17849F6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22CCC-E960-457B-8EC0-E597BB894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5B42-A775-4E32-831C-61E0E9E3C676}" type="datetimeFigureOut">
              <a:rPr lang="fi-FI" smtClean="0"/>
              <a:pPr/>
              <a:t>26.11.2019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26D52-B3AE-4BFA-AE46-F5643AA9F6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1F657-0359-4545-9BA1-71AB5B81C2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92E9D-B5DD-431F-9863-3E3B3535D1C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436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5558B-4CE3-4E41-9BC6-361BE61973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10. Mielenterveyttä muovaavat tekijät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C1FF97-AE15-4778-A6D3-F107ADC271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(s. 118-129)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8347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Mielenterveyden riskitekijät ja suojaavat tekijät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b="1" dirty="0" smtClean="0"/>
              <a:t>taustatekijä </a:t>
            </a:r>
            <a:r>
              <a:rPr lang="fi-FI" dirty="0" smtClean="0"/>
              <a:t>= toiminnan ja ilmiön taustalla vaikuttava tekijä </a:t>
            </a:r>
          </a:p>
          <a:p>
            <a:pPr lvl="1"/>
            <a:r>
              <a:rPr lang="fi-FI" dirty="0"/>
              <a:t>m</a:t>
            </a:r>
            <a:r>
              <a:rPr lang="fi-FI" dirty="0" smtClean="0"/>
              <a:t>onet biologiset, psyykkiset ja sosiaaliset taustatekijät kasvattavat mielenterveyshäiriön todennäköisyyttä</a:t>
            </a:r>
          </a:p>
          <a:p>
            <a:pPr lvl="0"/>
            <a:r>
              <a:rPr lang="fi-FI" dirty="0"/>
              <a:t>m</a:t>
            </a:r>
            <a:r>
              <a:rPr lang="fi-FI" dirty="0" smtClean="0"/>
              <a:t>ielenterveyteen vaikuttavia taustatekijöitä voi luokitella riskitekijöiksi ja suojaaviksi tekijöiksi</a:t>
            </a:r>
          </a:p>
          <a:p>
            <a:pPr lvl="0"/>
            <a:r>
              <a:rPr lang="fi-FI" b="1" dirty="0"/>
              <a:t>r</a:t>
            </a:r>
            <a:r>
              <a:rPr lang="fi-FI" b="1" dirty="0" smtClean="0"/>
              <a:t>iskitekijä </a:t>
            </a:r>
            <a:r>
              <a:rPr lang="fi-FI" dirty="0" smtClean="0"/>
              <a:t>= taustatekijä, joka lisää sairastumisriskiä, oireiden kestoa ja niiden vakavuutta</a:t>
            </a:r>
          </a:p>
          <a:p>
            <a:pPr lvl="0"/>
            <a:r>
              <a:rPr lang="fi-FI" b="1" dirty="0"/>
              <a:t>s</a:t>
            </a:r>
            <a:r>
              <a:rPr lang="fi-FI" b="1" dirty="0" smtClean="0"/>
              <a:t>uojaava tekijä </a:t>
            </a:r>
            <a:r>
              <a:rPr lang="fi-FI" dirty="0" smtClean="0"/>
              <a:t>= taustatekijä, joka vahvistaa mielenterveyttä, elämänhallintaa ja haastavissa olosuhteissa selviytymistä</a:t>
            </a:r>
          </a:p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Biologiset taustatekijät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fi-FI" dirty="0"/>
              <a:t>m</a:t>
            </a:r>
            <a:r>
              <a:rPr lang="fi-FI" dirty="0" smtClean="0"/>
              <a:t>ielenterveyden </a:t>
            </a:r>
            <a:r>
              <a:rPr lang="fi-FI" b="1" dirty="0" smtClean="0"/>
              <a:t>biologiset taustatekijät </a:t>
            </a:r>
            <a:r>
              <a:rPr lang="fi-FI" dirty="0" smtClean="0"/>
              <a:t>= biologisiin ominaisuuksiin, kuten perimään ja hermostoon liittyvät tekijät</a:t>
            </a:r>
          </a:p>
          <a:p>
            <a:pPr lvl="1"/>
            <a:r>
              <a:rPr lang="fi-FI" dirty="0" smtClean="0"/>
              <a:t>esim. aivojen rakenne ja toiminta, välittäjäainetoiminta</a:t>
            </a:r>
          </a:p>
          <a:p>
            <a:pPr lvl="0"/>
            <a:r>
              <a:rPr lang="fi-FI" b="1" dirty="0"/>
              <a:t>g</a:t>
            </a:r>
            <a:r>
              <a:rPr lang="fi-FI" b="1" dirty="0" smtClean="0"/>
              <a:t>eenivariantti </a:t>
            </a:r>
            <a:r>
              <a:rPr lang="fi-FI" dirty="0" smtClean="0"/>
              <a:t>= geenin muunnelma tai versio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iettyjen geenivarianttien on havaittu olevan yhteydessä mielenterveyshäiriöiden kohonneeseen riskiin</a:t>
            </a:r>
          </a:p>
          <a:p>
            <a:pPr lvl="1"/>
            <a:r>
              <a:rPr lang="fi-FI" dirty="0"/>
              <a:t>g</a:t>
            </a:r>
            <a:r>
              <a:rPr lang="fi-FI" dirty="0" smtClean="0"/>
              <a:t>eenit saavat merkityksensä vasta tietyssä ympäristössä ja olennaista siten </a:t>
            </a:r>
            <a:r>
              <a:rPr lang="fi-FI" b="1" dirty="0" smtClean="0"/>
              <a:t>perimän ja ympäristön vuorovaikutus</a:t>
            </a:r>
            <a:endParaRPr lang="fi-FI" dirty="0" smtClean="0"/>
          </a:p>
          <a:p>
            <a:pPr lvl="0"/>
            <a:r>
              <a:rPr lang="fi-FI" dirty="0"/>
              <a:t>m</a:t>
            </a:r>
            <a:r>
              <a:rPr lang="fi-FI" dirty="0" smtClean="0"/>
              <a:t>ielenterveyshäiriöistä kärsivillä ihmisillä on havaittu poikkeavuuksia hermoston toiminnassa ja rakenteessa</a:t>
            </a:r>
          </a:p>
          <a:p>
            <a:pPr lvl="0"/>
            <a:r>
              <a:rPr lang="fi-FI" dirty="0"/>
              <a:t>a</a:t>
            </a:r>
            <a:r>
              <a:rPr lang="fi-FI" dirty="0" smtClean="0"/>
              <a:t>ivoihin liittyvien tekijöiden vaikutusta mielenterveyshäiriöissä on korostettu viime vuosikymmeninä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ivät kuitenkaan yksin selitä mielenterveyshäiriöiden kehittymistä</a:t>
            </a:r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Synnynnäiset taustatekijät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m</a:t>
            </a:r>
            <a:r>
              <a:rPr lang="fi-FI" dirty="0" smtClean="0"/>
              <a:t>ielenterveyteen liittyviä biologisia taustatekijöitä ovat myös erilaiset </a:t>
            </a:r>
            <a:r>
              <a:rPr lang="fi-FI" b="1" dirty="0" smtClean="0"/>
              <a:t>synnynnäiset taustatekijät</a:t>
            </a:r>
            <a:endParaRPr lang="fi-FI" dirty="0" smtClean="0"/>
          </a:p>
          <a:p>
            <a:pPr lvl="1"/>
            <a:r>
              <a:rPr lang="fi-FI" dirty="0"/>
              <a:t>r</a:t>
            </a:r>
            <a:r>
              <a:rPr lang="fi-FI" dirty="0" smtClean="0"/>
              <a:t>askausaikaan tai synnytykseen liittyvät ongelmat, kuten keskosuus, äidin raskaudenaikainen stressi, päihteet</a:t>
            </a:r>
          </a:p>
          <a:p>
            <a:pPr lvl="0"/>
            <a:r>
              <a:rPr lang="fi-FI" dirty="0"/>
              <a:t>v</a:t>
            </a:r>
            <a:r>
              <a:rPr lang="fi-FI" dirty="0" smtClean="0"/>
              <a:t>anhemman mielenterveyshäiriö on yksi lapsen mielenterveyden riskitekijöistä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rityisesti äidin raskauden aikaiset mielenterveysoireet ennustavat lapsen myöhempää mielenterveysoireilua</a:t>
            </a:r>
          </a:p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Vuorovaikutussuhteet sosiaalisina taustatekijöinä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fi-FI" dirty="0"/>
              <a:t>e</a:t>
            </a:r>
            <a:r>
              <a:rPr lang="fi-FI" dirty="0" smtClean="0"/>
              <a:t>ristäytyneisyys ja yksinäisyys ovat yhteydessä terveysongelmiin ja jopa korkeampaan kuolemanriskiin </a:t>
            </a:r>
          </a:p>
          <a:p>
            <a:pPr lvl="0"/>
            <a:r>
              <a:rPr lang="fi-FI" dirty="0"/>
              <a:t>m</a:t>
            </a:r>
            <a:r>
              <a:rPr lang="fi-FI" dirty="0" smtClean="0"/>
              <a:t>yönteiset sosiaaliset suhteet ovat puolestaan yhteydessä terveyteen ja hyvinvointiin</a:t>
            </a:r>
          </a:p>
          <a:p>
            <a:pPr lvl="0"/>
            <a:r>
              <a:rPr lang="fi-FI" b="1" dirty="0"/>
              <a:t>s</a:t>
            </a:r>
            <a:r>
              <a:rPr lang="fi-FI" b="1" dirty="0" smtClean="0"/>
              <a:t>osiaalinen tuki </a:t>
            </a:r>
            <a:r>
              <a:rPr lang="fi-FI" dirty="0" smtClean="0"/>
              <a:t>= kokemus siitä, että ihmisestä välitetään, hän saa muilta apua ja tukea tarvittaessa ja on osa sosiaalista verkostoa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uki voi olla konkreettista tietoa, taloudellista tukea tai empatiaa, kumppanuutta ja neuvoja</a:t>
            </a:r>
          </a:p>
          <a:p>
            <a:pPr lvl="0"/>
            <a:r>
              <a:rPr lang="fi-FI" dirty="0"/>
              <a:t>m</a:t>
            </a:r>
            <a:r>
              <a:rPr lang="fi-FI" dirty="0" smtClean="0"/>
              <a:t>yös sensitiivinen vanhemmuus näyttäisi olevan tärkeä suojaava tekijä</a:t>
            </a:r>
          </a:p>
          <a:p>
            <a:pPr lvl="1"/>
            <a:r>
              <a:rPr lang="fi-FI" b="1" dirty="0"/>
              <a:t>s</a:t>
            </a:r>
            <a:r>
              <a:rPr lang="fi-FI" b="1" dirty="0" smtClean="0"/>
              <a:t>ensitiivisyys </a:t>
            </a:r>
            <a:r>
              <a:rPr lang="fi-FI" dirty="0" smtClean="0"/>
              <a:t>= herkkyys reagoida tunteiden ja käyttäytymisen tasolla lapseen johdonmukaisesti ja osuvasti</a:t>
            </a:r>
          </a:p>
          <a:p>
            <a:pPr lvl="0"/>
            <a:r>
              <a:rPr lang="fi-FI" dirty="0"/>
              <a:t>s</a:t>
            </a:r>
            <a:r>
              <a:rPr lang="fi-FI" dirty="0" smtClean="0"/>
              <a:t>ensitiivinen vanhemmuus ja sen kautta saatava sosiaalinen tuki toimivat eräänlaisina puskureina stressiä aiheuttavien elämäntapahtumien kielteisiä seurauksia vastaan</a:t>
            </a:r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 sosiaaliset taustatekijät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fi-FI" dirty="0"/>
              <a:t>s</a:t>
            </a:r>
            <a:r>
              <a:rPr lang="fi-FI" dirty="0" smtClean="0"/>
              <a:t>tressiä tuottavat elämäntapahtumat ja -muutokset ennustavat mielenterveyshäiriöitä</a:t>
            </a:r>
          </a:p>
          <a:p>
            <a:pPr lvl="0"/>
            <a:r>
              <a:rPr lang="fi-FI" dirty="0"/>
              <a:t>e</a:t>
            </a:r>
            <a:r>
              <a:rPr lang="fi-FI" dirty="0" smtClean="0"/>
              <a:t>rityisen vahvaa näyttöä on </a:t>
            </a:r>
            <a:r>
              <a:rPr lang="fi-FI" dirty="0" err="1" smtClean="0"/>
              <a:t>kaltoinkohtelusta</a:t>
            </a:r>
            <a:r>
              <a:rPr lang="fi-FI" dirty="0" smtClean="0"/>
              <a:t> lapsena ja epäjohdonmukaisesta vanhemmuudesta</a:t>
            </a:r>
          </a:p>
          <a:p>
            <a:pPr lvl="1"/>
            <a:r>
              <a:rPr lang="fi-FI" dirty="0"/>
              <a:t>s</a:t>
            </a:r>
            <a:r>
              <a:rPr lang="fi-FI" dirty="0" smtClean="0"/>
              <a:t>tressi vaikuttaa stressijärjestelmien toimintaan, mikä heikentää terveyttä ja altistaa mielenterveyshäiriöille</a:t>
            </a:r>
          </a:p>
          <a:p>
            <a:pPr lvl="0"/>
            <a:r>
              <a:rPr lang="fi-FI" dirty="0"/>
              <a:t>s</a:t>
            </a:r>
            <a:r>
              <a:rPr lang="fi-FI" dirty="0" smtClean="0"/>
              <a:t>osiaalisia mielenterveyden riskitekijöitä ovat myös koulutukseen, työhön ja taloudelliseen tilanteeseen liittyvät tekijät</a:t>
            </a:r>
          </a:p>
          <a:p>
            <a:pPr lvl="1"/>
            <a:r>
              <a:rPr lang="fi-FI" dirty="0"/>
              <a:t>m</a:t>
            </a:r>
            <a:r>
              <a:rPr lang="fi-FI" dirty="0" smtClean="0"/>
              <a:t>ielenterveyshäiriöiden esiintyminen on selvästi muuta väestöä suurempaa matalasti koulutetuilla, työttömillä ja matalatuloisilla</a:t>
            </a:r>
          </a:p>
          <a:p>
            <a:pPr lvl="1"/>
            <a:r>
              <a:rPr lang="fi-FI" dirty="0"/>
              <a:t>k</a:t>
            </a:r>
            <a:r>
              <a:rPr lang="fi-FI" dirty="0" smtClean="0"/>
              <a:t>öyhyyden ja mielenterveyshäiriöiden välinen yhteys on todettu monissa tutkimuksissa</a:t>
            </a:r>
          </a:p>
          <a:p>
            <a:pPr lvl="0"/>
            <a:endParaRPr lang="fi-FI" dirty="0" smtClean="0"/>
          </a:p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Mielenterveysongelmien kulttuurisidonnaisuus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k</a:t>
            </a:r>
            <a:r>
              <a:rPr lang="fi-FI" dirty="0" smtClean="0"/>
              <a:t>ulttuurilliset tekijät</a:t>
            </a:r>
            <a:r>
              <a:rPr lang="fi-FI" b="1" dirty="0" smtClean="0"/>
              <a:t> </a:t>
            </a:r>
            <a:r>
              <a:rPr lang="fi-FI" dirty="0" smtClean="0"/>
              <a:t>vaikuttavat mm. siihen,</a:t>
            </a:r>
          </a:p>
          <a:p>
            <a:pPr lvl="1"/>
            <a:r>
              <a:rPr lang="fi-FI" dirty="0" smtClean="0"/>
              <a:t>minkälaisia odotuksia, toiveita ja tarpeita ihmisillä on omalle elämälleen</a:t>
            </a:r>
          </a:p>
          <a:p>
            <a:pPr lvl="1"/>
            <a:r>
              <a:rPr lang="fi-FI" dirty="0" smtClean="0"/>
              <a:t>minkälaiset elämäntapahtumat koetaan vastoinkäymisiksi tai stressiä nostattavaksi</a:t>
            </a:r>
          </a:p>
          <a:p>
            <a:pPr lvl="1"/>
            <a:r>
              <a:rPr lang="fi-FI" dirty="0" smtClean="0"/>
              <a:t>miten mielenterveysongelmiin suhtaudutaan</a:t>
            </a:r>
          </a:p>
          <a:p>
            <a:pPr lvl="0"/>
            <a:r>
              <a:rPr lang="fi-FI" dirty="0"/>
              <a:t>m</a:t>
            </a:r>
            <a:r>
              <a:rPr lang="fi-FI" dirty="0" smtClean="0"/>
              <a:t>yös mielenterveysongelmien diagnostiikassa on hyvä pitää mielessä kulttuurin vaikutus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ri kulttuuritaustoista tulevat saattavat ilmaista ja ymmärtää mielenterveyteen liittyviä näkökulmia eri tavoin </a:t>
            </a:r>
          </a:p>
          <a:p>
            <a:pPr lvl="1"/>
            <a:r>
              <a:rPr lang="fi-FI" dirty="0"/>
              <a:t>i</a:t>
            </a:r>
            <a:r>
              <a:rPr lang="fi-FI" dirty="0" smtClean="0"/>
              <a:t>hminen saattaa tarkoituksellisesti vähätellä oireitaan välttääkseen psykiatrista diagnoosia </a:t>
            </a:r>
          </a:p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Psyykkiset taustatekijät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m</a:t>
            </a:r>
            <a:r>
              <a:rPr lang="fi-FI" dirty="0" smtClean="0"/>
              <a:t>yös psyykkiset taipumukset tai toimintamallit voivat altistaa mielenterveyshäiriölle</a:t>
            </a:r>
          </a:p>
          <a:p>
            <a:pPr lvl="0"/>
            <a:r>
              <a:rPr lang="fi-FI" dirty="0"/>
              <a:t>h</a:t>
            </a:r>
            <a:r>
              <a:rPr lang="fi-FI" dirty="0" smtClean="0"/>
              <a:t>eikko </a:t>
            </a:r>
            <a:r>
              <a:rPr lang="fi-FI" b="1" dirty="0" smtClean="0"/>
              <a:t>tunteiden ja käyttäytymisen säätely </a:t>
            </a:r>
            <a:r>
              <a:rPr lang="fi-FI" dirty="0" smtClean="0"/>
              <a:t>liittyy mielenterveysongelmiin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sim. matala itsehillintä</a:t>
            </a:r>
          </a:p>
          <a:p>
            <a:pPr lvl="0"/>
            <a:r>
              <a:rPr lang="fi-FI" dirty="0"/>
              <a:t>s</a:t>
            </a:r>
            <a:r>
              <a:rPr lang="fi-FI" dirty="0" smtClean="0"/>
              <a:t>amoin jotkut yksilölle tyypilliset </a:t>
            </a:r>
            <a:r>
              <a:rPr lang="fi-FI" b="1" dirty="0" smtClean="0"/>
              <a:t>kognitiiviset </a:t>
            </a:r>
            <a:r>
              <a:rPr lang="fi-FI" dirty="0" smtClean="0"/>
              <a:t>eli </a:t>
            </a:r>
            <a:r>
              <a:rPr lang="fi-FI" b="1" dirty="0" smtClean="0"/>
              <a:t>tiedonkäsittelyn piirteet </a:t>
            </a:r>
            <a:r>
              <a:rPr lang="fi-FI" dirty="0" smtClean="0"/>
              <a:t>voivat altistaa mielenterveyshäiriöille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sim. ajatteluun liittyvät piirteet, kuten märehtiminen, sekä tietynlaiset skeemat itsestä tai muista, kuten kielteinen minäkuva ja heikko itsetunto</a:t>
            </a:r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ABB4B-1481-4B14-AECD-53AAA316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Haavoittuvuus-stressi-malli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2AC54-CDA1-4C75-9BE8-561781219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fi-FI" b="1" dirty="0"/>
              <a:t>h</a:t>
            </a:r>
            <a:r>
              <a:rPr lang="fi-FI" b="1" dirty="0" smtClean="0"/>
              <a:t>aavoittuvuus-stressi-malli </a:t>
            </a:r>
            <a:r>
              <a:rPr lang="fi-FI" dirty="0" smtClean="0"/>
              <a:t>= psykologian teoria, jonka mukaan </a:t>
            </a:r>
            <a:r>
              <a:rPr lang="fi-FI" b="1" dirty="0" smtClean="0"/>
              <a:t>haavoittuvuus </a:t>
            </a:r>
            <a:r>
              <a:rPr lang="fi-FI" dirty="0" smtClean="0"/>
              <a:t>eli </a:t>
            </a:r>
            <a:r>
              <a:rPr lang="fi-FI" b="1" dirty="0" smtClean="0"/>
              <a:t>alttius </a:t>
            </a:r>
            <a:r>
              <a:rPr lang="fi-FI" dirty="0" smtClean="0"/>
              <a:t>sekä stressi johtavat mielenterveyshäiriöiden kehittymiseen</a:t>
            </a:r>
          </a:p>
          <a:p>
            <a:pPr lvl="0"/>
            <a:r>
              <a:rPr lang="fi-FI" dirty="0"/>
              <a:t>s</a:t>
            </a:r>
            <a:r>
              <a:rPr lang="fi-FI" dirty="0" smtClean="0"/>
              <a:t>en mukaan erilaiset altistavat tekijät tekevät jotkut yksilöt haavoittuviksi mielenterveyshäiriön kehittymiselle 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sim. tietty geenivariantti, hermoston rakenteellinen piirre tai tietty temperamenttipiirre</a:t>
            </a:r>
          </a:p>
          <a:p>
            <a:pPr lvl="0"/>
            <a:r>
              <a:rPr lang="fi-FI" dirty="0"/>
              <a:t>t</a:t>
            </a:r>
            <a:r>
              <a:rPr lang="fi-FI" dirty="0" smtClean="0"/>
              <a:t>arvitaan kuitenkin myös riittävä stressireaktio, jotta tuo alttius johtaisi mielenterveyshäiriön kehittymiseen</a:t>
            </a:r>
          </a:p>
          <a:p>
            <a:pPr lvl="1"/>
            <a:r>
              <a:rPr lang="fi-FI" dirty="0"/>
              <a:t>v</a:t>
            </a:r>
            <a:r>
              <a:rPr lang="fi-FI" dirty="0" smtClean="0"/>
              <a:t>asta altistavien tekijöiden ja stressireaktioiden yhteisvaikutus määrittää, kehittyykö ihmiselle mielenterveyshäiriö</a:t>
            </a:r>
          </a:p>
          <a:p>
            <a:pPr lvl="0"/>
            <a:r>
              <a:rPr lang="fi-FI" dirty="0"/>
              <a:t>s</a:t>
            </a:r>
            <a:r>
              <a:rPr lang="fi-FI" dirty="0" smtClean="0"/>
              <a:t>ekä riskitekijöiden vähentäminen että suojaavien tekijöiden lisääminen ovat mahdollisia</a:t>
            </a:r>
            <a:endParaRPr lang="fi-FI" sz="3200" dirty="0" smtClean="0"/>
          </a:p>
          <a:p>
            <a:pPr lvl="1"/>
            <a:r>
              <a:rPr lang="fi-FI" dirty="0"/>
              <a:t>n</a:t>
            </a:r>
            <a:r>
              <a:rPr lang="fi-FI" dirty="0" smtClean="0"/>
              <a:t>iin yksilö kuin ympäristö voivat vaikuttaa mielenterveyshäiriön kehittymiseen</a:t>
            </a:r>
            <a:endParaRPr lang="fi-FI" sz="2800" dirty="0" smtClean="0"/>
          </a:p>
          <a:p>
            <a:pPr lvl="0"/>
            <a:r>
              <a:rPr lang="fi-FI" dirty="0"/>
              <a:t>m</a:t>
            </a:r>
            <a:r>
              <a:rPr lang="fi-FI" dirty="0" smtClean="0"/>
              <a:t>ielenterveyden muovautuminen näyttää siis olevan monimutkainen prosessi, jossa useiden eri tekijöiden keskinäinen vuorovaikutus määrittää lopputuloksen</a:t>
            </a:r>
          </a:p>
        </p:txBody>
      </p:sp>
    </p:spTree>
    <p:extLst>
      <p:ext uri="{BB962C8B-B14F-4D97-AF65-F5344CB8AC3E}">
        <p14:creationId xmlns:p14="http://schemas.microsoft.com/office/powerpoint/2010/main" val="362666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553</Words>
  <Application>Microsoft Office PowerPoint</Application>
  <PresentationFormat>Laajakuva</PresentationFormat>
  <Paragraphs>60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10. Mielenterveyttä muovaavat tekijät</vt:lpstr>
      <vt:lpstr>Mielenterveyden riskitekijät ja suojaavat tekijät </vt:lpstr>
      <vt:lpstr>Biologiset taustatekijät </vt:lpstr>
      <vt:lpstr>Synnynnäiset taustatekijät </vt:lpstr>
      <vt:lpstr>Vuorovaikutussuhteet sosiaalisina taustatekijöinä </vt:lpstr>
      <vt:lpstr>Muut sosiaaliset taustatekijät </vt:lpstr>
      <vt:lpstr>Mielenterveysongelmien kulttuurisidonnaisuus </vt:lpstr>
      <vt:lpstr>Psyykkiset taustatekijät </vt:lpstr>
      <vt:lpstr>Haavoittuvuus-stressi-malli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Luku 8</dc:title>
  <dc:creator>Suvi</dc:creator>
  <cp:lastModifiedBy>Syrjäläinen Jarno Antero</cp:lastModifiedBy>
  <cp:revision>30</cp:revision>
  <dcterms:created xsi:type="dcterms:W3CDTF">2017-07-31T11:40:50Z</dcterms:created>
  <dcterms:modified xsi:type="dcterms:W3CDTF">2019-11-26T07:53:16Z</dcterms:modified>
</cp:coreProperties>
</file>