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8" r:id="rId4"/>
    <p:sldId id="259" r:id="rId5"/>
    <p:sldId id="261" r:id="rId6"/>
    <p:sldId id="262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5E2B-D7C1-47C6-977F-3FEA32B514FF}" type="datetimeFigureOut">
              <a:rPr lang="fi-FI" smtClean="0"/>
              <a:t>12.3.2024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BB06E-453F-4189-BDF7-7CAA9E86772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11961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5E2B-D7C1-47C6-977F-3FEA32B514FF}" type="datetimeFigureOut">
              <a:rPr lang="fi-FI" smtClean="0"/>
              <a:t>12.3.2024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BB06E-453F-4189-BDF7-7CAA9E86772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60701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5E2B-D7C1-47C6-977F-3FEA32B514FF}" type="datetimeFigureOut">
              <a:rPr lang="fi-FI" smtClean="0"/>
              <a:t>12.3.2024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BB06E-453F-4189-BDF7-7CAA9E86772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71850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5E2B-D7C1-47C6-977F-3FEA32B514FF}" type="datetimeFigureOut">
              <a:rPr lang="fi-FI" smtClean="0"/>
              <a:t>12.3.2024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BB06E-453F-4189-BDF7-7CAA9E86772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69991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5E2B-D7C1-47C6-977F-3FEA32B514FF}" type="datetimeFigureOut">
              <a:rPr lang="fi-FI" smtClean="0"/>
              <a:t>12.3.2024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BB06E-453F-4189-BDF7-7CAA9E86772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6211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5E2B-D7C1-47C6-977F-3FEA32B514FF}" type="datetimeFigureOut">
              <a:rPr lang="fi-FI" smtClean="0"/>
              <a:t>12.3.2024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BB06E-453F-4189-BDF7-7CAA9E86772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87532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5E2B-D7C1-47C6-977F-3FEA32B514FF}" type="datetimeFigureOut">
              <a:rPr lang="fi-FI" smtClean="0"/>
              <a:t>12.3.2024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BB06E-453F-4189-BDF7-7CAA9E86772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1511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5E2B-D7C1-47C6-977F-3FEA32B514FF}" type="datetimeFigureOut">
              <a:rPr lang="fi-FI" smtClean="0"/>
              <a:t>12.3.2024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BB06E-453F-4189-BDF7-7CAA9E86772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2071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5E2B-D7C1-47C6-977F-3FEA32B514FF}" type="datetimeFigureOut">
              <a:rPr lang="fi-FI" smtClean="0"/>
              <a:t>12.3.2024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BB06E-453F-4189-BDF7-7CAA9E86772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1527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5E2B-D7C1-47C6-977F-3FEA32B514FF}" type="datetimeFigureOut">
              <a:rPr lang="fi-FI" smtClean="0"/>
              <a:t>12.3.2024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BB06E-453F-4189-BDF7-7CAA9E86772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2792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5E2B-D7C1-47C6-977F-3FEA32B514FF}" type="datetimeFigureOut">
              <a:rPr lang="fi-FI" smtClean="0"/>
              <a:t>12.3.2024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BB06E-453F-4189-BDF7-7CAA9E86772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08013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D5E2B-D7C1-47C6-977F-3FEA32B514FF}" type="datetimeFigureOut">
              <a:rPr lang="fi-FI" smtClean="0"/>
              <a:t>12.3.2024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BB06E-453F-4189-BDF7-7CAA9E86772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32129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1"/>
            <a:ext cx="8229600" cy="1191490"/>
          </a:xfrm>
        </p:spPr>
        <p:txBody>
          <a:bodyPr/>
          <a:lstStyle/>
          <a:p>
            <a:pPr eaLnBrk="1" hangingPunct="1"/>
            <a:r>
              <a:rPr lang="fi-FI" altLang="fi-FI" sz="2800" dirty="0" err="1" smtClean="0">
                <a:solidFill>
                  <a:srgbClr val="0070C0"/>
                </a:solidFill>
              </a:rPr>
              <a:t>Structure</a:t>
            </a:r>
            <a:r>
              <a:rPr lang="fi-FI" altLang="fi-FI" sz="2800" dirty="0" smtClean="0">
                <a:solidFill>
                  <a:srgbClr val="0070C0"/>
                </a:solidFill>
              </a:rPr>
              <a:t> 2.1: </a:t>
            </a:r>
            <a:r>
              <a:rPr lang="fi-FI" altLang="fi-FI" sz="2800" dirty="0" err="1" smtClean="0">
                <a:solidFill>
                  <a:srgbClr val="0070C0"/>
                </a:solidFill>
              </a:rPr>
              <a:t>Ionic</a:t>
            </a:r>
            <a:r>
              <a:rPr lang="fi-FI" altLang="fi-FI" sz="2800" dirty="0" smtClean="0">
                <a:solidFill>
                  <a:srgbClr val="0070C0"/>
                </a:solidFill>
              </a:rPr>
              <a:t> </a:t>
            </a:r>
            <a:r>
              <a:rPr lang="fi-FI" altLang="fi-FI" sz="2800" dirty="0" err="1" smtClean="0">
                <a:solidFill>
                  <a:srgbClr val="0070C0"/>
                </a:solidFill>
              </a:rPr>
              <a:t>Bonding</a:t>
            </a:r>
            <a:r>
              <a:rPr lang="fi-FI" altLang="fi-FI" sz="1900" dirty="0">
                <a:solidFill>
                  <a:srgbClr val="0070C0"/>
                </a:solidFill>
              </a:rPr>
              <a:t/>
            </a:r>
            <a:br>
              <a:rPr lang="fi-FI" altLang="fi-FI" sz="1900" dirty="0">
                <a:solidFill>
                  <a:srgbClr val="0070C0"/>
                </a:solidFill>
              </a:rPr>
            </a:br>
            <a:r>
              <a:rPr lang="fi-FI" altLang="fi-FI" sz="1900" dirty="0">
                <a:solidFill>
                  <a:srgbClr val="0070C0"/>
                </a:solidFill>
              </a:rPr>
              <a:t/>
            </a:r>
            <a:br>
              <a:rPr lang="fi-FI" altLang="fi-FI" sz="1900" dirty="0">
                <a:solidFill>
                  <a:srgbClr val="0070C0"/>
                </a:solidFill>
              </a:rPr>
            </a:br>
            <a:endParaRPr lang="en-US" altLang="fi-FI" sz="1900" dirty="0">
              <a:solidFill>
                <a:srgbClr val="0070C0"/>
              </a:solidFill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idx="1"/>
          </p:nvPr>
        </p:nvSpPr>
        <p:spPr>
          <a:xfrm>
            <a:off x="1524000" y="1341439"/>
            <a:ext cx="8686800" cy="4789487"/>
          </a:xfrm>
        </p:spPr>
        <p:txBody>
          <a:bodyPr>
            <a:normAutofit fontScale="77500" lnSpcReduction="20000"/>
          </a:bodyPr>
          <a:lstStyle/>
          <a:p>
            <a:pPr eaLnBrk="1" hangingPunct="1"/>
            <a:r>
              <a:rPr lang="en-US" altLang="fi-FI" sz="1800" dirty="0">
                <a:solidFill>
                  <a:srgbClr val="0070C0"/>
                </a:solidFill>
              </a:rPr>
              <a:t>Ionic bonds are formed between atoms with low electronegativity and atoms with high </a:t>
            </a:r>
            <a:r>
              <a:rPr lang="en-US" altLang="fi-FI" sz="1800" dirty="0" smtClean="0">
                <a:solidFill>
                  <a:srgbClr val="0070C0"/>
                </a:solidFill>
              </a:rPr>
              <a:t>electronegativity. </a:t>
            </a:r>
          </a:p>
          <a:p>
            <a:pPr eaLnBrk="1" hangingPunct="1"/>
            <a:r>
              <a:rPr lang="en-US" altLang="fi-FI" sz="1800" dirty="0" smtClean="0">
                <a:solidFill>
                  <a:srgbClr val="0070C0"/>
                </a:solidFill>
              </a:rPr>
              <a:t>Important to note is electrostatic attraction: an ionic bond is the sum of all electrostatic attractive and repulsive forces between all the ions</a:t>
            </a:r>
          </a:p>
          <a:p>
            <a:pPr lvl="1"/>
            <a:r>
              <a:rPr lang="en-US" altLang="fi-FI" sz="1500" dirty="0" smtClean="0">
                <a:solidFill>
                  <a:srgbClr val="0070C0"/>
                </a:solidFill>
              </a:rPr>
              <a:t>In the solid state, a lattice is formed (see image below)</a:t>
            </a:r>
            <a:endParaRPr lang="en-US" altLang="fi-FI" sz="1500" dirty="0">
              <a:solidFill>
                <a:srgbClr val="0070C0"/>
              </a:solidFill>
            </a:endParaRPr>
          </a:p>
          <a:p>
            <a:pPr lvl="1" eaLnBrk="1" hangingPunct="1"/>
            <a:r>
              <a:rPr lang="en-US" altLang="fi-FI" sz="1600" dirty="0">
                <a:solidFill>
                  <a:srgbClr val="0070C0"/>
                </a:solidFill>
              </a:rPr>
              <a:t>Nearly all metals are ionic</a:t>
            </a:r>
          </a:p>
          <a:p>
            <a:pPr lvl="1" eaLnBrk="1" hangingPunct="1"/>
            <a:r>
              <a:rPr lang="en-US" altLang="fi-FI" sz="1600" i="1" dirty="0">
                <a:solidFill>
                  <a:srgbClr val="0070C0"/>
                </a:solidFill>
              </a:rPr>
              <a:t>Isoelectronic</a:t>
            </a:r>
            <a:r>
              <a:rPr lang="en-US" altLang="fi-FI" sz="1600" dirty="0">
                <a:solidFill>
                  <a:srgbClr val="0070C0"/>
                </a:solidFill>
              </a:rPr>
              <a:t> means that ions have the same electronic structure as the noble gases</a:t>
            </a:r>
          </a:p>
          <a:p>
            <a:pPr eaLnBrk="1" hangingPunct="1"/>
            <a:endParaRPr lang="en-US" altLang="fi-FI" sz="1800" i="1" dirty="0">
              <a:solidFill>
                <a:srgbClr val="0070C0"/>
              </a:solidFill>
            </a:endParaRPr>
          </a:p>
          <a:p>
            <a:pPr eaLnBrk="1" hangingPunct="1"/>
            <a:r>
              <a:rPr lang="en-US" altLang="fi-FI" sz="1800" dirty="0">
                <a:solidFill>
                  <a:srgbClr val="0070C0"/>
                </a:solidFill>
              </a:rPr>
              <a:t>Ionic compounds have high melting points</a:t>
            </a:r>
          </a:p>
          <a:p>
            <a:pPr lvl="1" eaLnBrk="1" hangingPunct="1"/>
            <a:r>
              <a:rPr lang="en-US" altLang="fi-FI" sz="1600" dirty="0">
                <a:solidFill>
                  <a:srgbClr val="0070C0"/>
                </a:solidFill>
              </a:rPr>
              <a:t>The energy required to overcome the forces of attraction is quite </a:t>
            </a:r>
            <a:r>
              <a:rPr lang="en-US" altLang="fi-FI" sz="1600" dirty="0" smtClean="0">
                <a:solidFill>
                  <a:srgbClr val="0070C0"/>
                </a:solidFill>
              </a:rPr>
              <a:t>high</a:t>
            </a:r>
          </a:p>
          <a:p>
            <a:pPr marL="457200" lvl="1" indent="0" eaLnBrk="1" hangingPunct="1">
              <a:buNone/>
            </a:pPr>
            <a:endParaRPr lang="en-US" altLang="fi-FI" sz="1600" dirty="0">
              <a:solidFill>
                <a:srgbClr val="0070C0"/>
              </a:solidFill>
            </a:endParaRPr>
          </a:p>
          <a:p>
            <a:pPr eaLnBrk="1" hangingPunct="1"/>
            <a:r>
              <a:rPr lang="en-US" altLang="fi-FI" sz="1800" dirty="0" smtClean="0">
                <a:solidFill>
                  <a:srgbClr val="0070C0"/>
                </a:solidFill>
              </a:rPr>
              <a:t>Metal ions lose electrons: they undergo </a:t>
            </a:r>
            <a:r>
              <a:rPr lang="en-US" altLang="fi-FI" sz="1800" dirty="0" smtClean="0">
                <a:solidFill>
                  <a:srgbClr val="FF0000"/>
                </a:solidFill>
              </a:rPr>
              <a:t>oxidation </a:t>
            </a:r>
          </a:p>
          <a:p>
            <a:pPr lvl="1"/>
            <a:r>
              <a:rPr lang="en-US" altLang="fi-FI" sz="1400" dirty="0" smtClean="0">
                <a:solidFill>
                  <a:srgbClr val="FF0000"/>
                </a:solidFill>
              </a:rPr>
              <a:t>2Na </a:t>
            </a:r>
            <a:r>
              <a:rPr lang="en-US" altLang="fi-FI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2Na</a:t>
            </a:r>
            <a:r>
              <a:rPr lang="en-US" altLang="fi-FI" sz="1400" baseline="30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+</a:t>
            </a:r>
            <a:r>
              <a:rPr lang="en-US" altLang="fi-FI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+ 2e</a:t>
            </a:r>
            <a:r>
              <a:rPr lang="en-US" altLang="fi-FI" sz="1400" baseline="30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-</a:t>
            </a:r>
            <a:endParaRPr lang="en-US" altLang="fi-FI" sz="1400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en-US" altLang="fi-FI" sz="1400" dirty="0">
              <a:solidFill>
                <a:srgbClr val="0070C0"/>
              </a:solidFill>
            </a:endParaRPr>
          </a:p>
          <a:p>
            <a:pPr eaLnBrk="1" hangingPunct="1"/>
            <a:r>
              <a:rPr lang="en-US" altLang="fi-FI" sz="1800" dirty="0" smtClean="0">
                <a:solidFill>
                  <a:srgbClr val="0070C0"/>
                </a:solidFill>
              </a:rPr>
              <a:t>Non-metals gain electrons: they undergo </a:t>
            </a:r>
            <a:r>
              <a:rPr lang="en-US" altLang="fi-FI" sz="1800" dirty="0" smtClean="0">
                <a:solidFill>
                  <a:srgbClr val="FF0000"/>
                </a:solidFill>
              </a:rPr>
              <a:t>reduction</a:t>
            </a:r>
          </a:p>
          <a:p>
            <a:pPr lvl="1"/>
            <a:r>
              <a:rPr lang="en-US" altLang="fi-FI" sz="1400" dirty="0" smtClean="0">
                <a:solidFill>
                  <a:srgbClr val="FF0000"/>
                </a:solidFill>
              </a:rPr>
              <a:t>Cl</a:t>
            </a:r>
            <a:r>
              <a:rPr lang="en-US" altLang="fi-FI" sz="1400" baseline="-25000" dirty="0" smtClean="0">
                <a:solidFill>
                  <a:srgbClr val="FF0000"/>
                </a:solidFill>
              </a:rPr>
              <a:t>2</a:t>
            </a:r>
            <a:r>
              <a:rPr lang="en-US" altLang="fi-FI" sz="1400" dirty="0" smtClean="0">
                <a:solidFill>
                  <a:srgbClr val="FF0000"/>
                </a:solidFill>
              </a:rPr>
              <a:t> + 2e</a:t>
            </a:r>
            <a:r>
              <a:rPr lang="en-US" altLang="fi-FI" sz="1400" baseline="30000" dirty="0" smtClean="0">
                <a:solidFill>
                  <a:srgbClr val="FF0000"/>
                </a:solidFill>
              </a:rPr>
              <a:t>-</a:t>
            </a:r>
            <a:r>
              <a:rPr lang="en-US" altLang="fi-FI" sz="1400" dirty="0" smtClean="0">
                <a:solidFill>
                  <a:srgbClr val="FF0000"/>
                </a:solidFill>
              </a:rPr>
              <a:t> </a:t>
            </a:r>
            <a:r>
              <a:rPr lang="en-US" altLang="fi-FI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2Cl</a:t>
            </a:r>
            <a:r>
              <a:rPr lang="en-US" altLang="fi-FI" sz="1400" baseline="30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-</a:t>
            </a:r>
            <a:endParaRPr lang="en-US" altLang="fi-FI" sz="1400" dirty="0" smtClean="0">
              <a:solidFill>
                <a:srgbClr val="0070C0"/>
              </a:solidFill>
            </a:endParaRPr>
          </a:p>
          <a:p>
            <a:pPr eaLnBrk="1" hangingPunct="1"/>
            <a:r>
              <a:rPr lang="en-US" altLang="fi-FI" sz="1800" dirty="0" smtClean="0">
                <a:solidFill>
                  <a:srgbClr val="0070C0"/>
                </a:solidFill>
              </a:rPr>
              <a:t>The </a:t>
            </a:r>
            <a:r>
              <a:rPr lang="en-US" altLang="fi-FI" sz="1800" dirty="0">
                <a:solidFill>
                  <a:srgbClr val="0070C0"/>
                </a:solidFill>
              </a:rPr>
              <a:t>charge on an ion depends on the number of electrons the atom needed to lose or gain to achieve a full outer shell</a:t>
            </a:r>
          </a:p>
          <a:p>
            <a:pPr lvl="1" eaLnBrk="1" hangingPunct="1"/>
            <a:r>
              <a:rPr lang="en-US" altLang="fi-FI" sz="1600" dirty="0">
                <a:solidFill>
                  <a:srgbClr val="0070C0"/>
                </a:solidFill>
              </a:rPr>
              <a:t>Li+, Na+, K+,    Mg</a:t>
            </a:r>
            <a:r>
              <a:rPr lang="en-US" altLang="fi-FI" sz="1600" baseline="30000" dirty="0">
                <a:solidFill>
                  <a:srgbClr val="0070C0"/>
                </a:solidFill>
              </a:rPr>
              <a:t>2+</a:t>
            </a:r>
            <a:r>
              <a:rPr lang="en-US" altLang="fi-FI" sz="1600" dirty="0">
                <a:solidFill>
                  <a:srgbClr val="0070C0"/>
                </a:solidFill>
              </a:rPr>
              <a:t>, Ca</a:t>
            </a:r>
            <a:r>
              <a:rPr lang="en-US" altLang="fi-FI" sz="1600" baseline="30000" dirty="0">
                <a:solidFill>
                  <a:srgbClr val="0070C0"/>
                </a:solidFill>
              </a:rPr>
              <a:t>2+</a:t>
            </a:r>
            <a:r>
              <a:rPr lang="en-US" altLang="fi-FI" sz="1600" dirty="0">
                <a:solidFill>
                  <a:srgbClr val="0070C0"/>
                </a:solidFill>
              </a:rPr>
              <a:t> , Al</a:t>
            </a:r>
            <a:r>
              <a:rPr lang="en-US" altLang="fi-FI" sz="1600" baseline="30000" dirty="0">
                <a:solidFill>
                  <a:srgbClr val="0070C0"/>
                </a:solidFill>
              </a:rPr>
              <a:t>3+</a:t>
            </a:r>
            <a:r>
              <a:rPr lang="en-US" altLang="fi-FI" sz="1600" dirty="0">
                <a:solidFill>
                  <a:srgbClr val="0070C0"/>
                </a:solidFill>
              </a:rPr>
              <a:t>           O</a:t>
            </a:r>
            <a:r>
              <a:rPr lang="en-US" altLang="fi-FI" sz="1600" baseline="30000" dirty="0">
                <a:solidFill>
                  <a:srgbClr val="0070C0"/>
                </a:solidFill>
              </a:rPr>
              <a:t>2-</a:t>
            </a:r>
            <a:r>
              <a:rPr lang="en-US" altLang="fi-FI" sz="1600" dirty="0">
                <a:solidFill>
                  <a:srgbClr val="0070C0"/>
                </a:solidFill>
              </a:rPr>
              <a:t>, S</a:t>
            </a:r>
            <a:r>
              <a:rPr lang="en-US" altLang="fi-FI" sz="1600" baseline="30000" dirty="0">
                <a:solidFill>
                  <a:srgbClr val="0070C0"/>
                </a:solidFill>
              </a:rPr>
              <a:t>2-</a:t>
            </a:r>
          </a:p>
          <a:p>
            <a:pPr lvl="1" eaLnBrk="1" hangingPunct="1">
              <a:buFontTx/>
              <a:buNone/>
            </a:pPr>
            <a:endParaRPr lang="en-US" altLang="fi-FI" sz="1600" baseline="30000" dirty="0">
              <a:solidFill>
                <a:srgbClr val="0070C0"/>
              </a:solidFill>
            </a:endParaRPr>
          </a:p>
          <a:p>
            <a:pPr eaLnBrk="1" hangingPunct="1">
              <a:buClr>
                <a:schemeClr val="tx1"/>
              </a:buClr>
              <a:buFontTx/>
              <a:buChar char="•"/>
            </a:pPr>
            <a:r>
              <a:rPr lang="en-US" altLang="fi-FI" sz="1800" dirty="0">
                <a:solidFill>
                  <a:srgbClr val="0070C0"/>
                </a:solidFill>
              </a:rPr>
              <a:t>Transition metals can form more than one ion.</a:t>
            </a:r>
          </a:p>
          <a:p>
            <a:pPr eaLnBrk="1" hangingPunct="1">
              <a:buClr>
                <a:schemeClr val="tx1"/>
              </a:buClr>
              <a:buFontTx/>
              <a:buChar char="•"/>
            </a:pPr>
            <a:r>
              <a:rPr lang="en-US" altLang="fi-FI" sz="1800" dirty="0">
                <a:solidFill>
                  <a:srgbClr val="0070C0"/>
                </a:solidFill>
              </a:rPr>
              <a:t>Fe</a:t>
            </a:r>
            <a:r>
              <a:rPr lang="en-US" altLang="fi-FI" sz="1800" baseline="30000" dirty="0">
                <a:solidFill>
                  <a:srgbClr val="0070C0"/>
                </a:solidFill>
              </a:rPr>
              <a:t>2+, </a:t>
            </a:r>
            <a:r>
              <a:rPr lang="en-US" altLang="fi-FI" sz="1800" dirty="0">
                <a:solidFill>
                  <a:srgbClr val="0070C0"/>
                </a:solidFill>
              </a:rPr>
              <a:t>Fe</a:t>
            </a:r>
            <a:r>
              <a:rPr lang="en-US" altLang="fi-FI" sz="1800" baseline="30000" dirty="0">
                <a:solidFill>
                  <a:srgbClr val="0070C0"/>
                </a:solidFill>
              </a:rPr>
              <a:t>3+, </a:t>
            </a:r>
            <a:r>
              <a:rPr lang="en-US" altLang="fi-FI" sz="1800" dirty="0">
                <a:solidFill>
                  <a:srgbClr val="0070C0"/>
                </a:solidFill>
              </a:rPr>
              <a:t>Cu</a:t>
            </a:r>
            <a:r>
              <a:rPr lang="en-US" altLang="fi-FI" sz="1800" baseline="30000" dirty="0">
                <a:solidFill>
                  <a:srgbClr val="0070C0"/>
                </a:solidFill>
              </a:rPr>
              <a:t>+</a:t>
            </a:r>
            <a:r>
              <a:rPr lang="en-US" altLang="fi-FI" sz="1800" dirty="0">
                <a:solidFill>
                  <a:srgbClr val="0070C0"/>
                </a:solidFill>
              </a:rPr>
              <a:t>, Cu</a:t>
            </a:r>
            <a:r>
              <a:rPr lang="en-US" altLang="fi-FI" sz="1800" baseline="30000" dirty="0">
                <a:solidFill>
                  <a:srgbClr val="0070C0"/>
                </a:solidFill>
              </a:rPr>
              <a:t>2+</a:t>
            </a:r>
            <a:endParaRPr lang="en-US" altLang="fi-FI" sz="1800" dirty="0">
              <a:solidFill>
                <a:srgbClr val="0070C0"/>
              </a:solidFill>
            </a:endParaRPr>
          </a:p>
        </p:txBody>
      </p:sp>
      <p:pic>
        <p:nvPicPr>
          <p:cNvPr id="2" name="Picture 6" descr="NaC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4291" y="4707490"/>
            <a:ext cx="2567709" cy="2150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1555751" y="5357813"/>
            <a:ext cx="3476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/>
            </a:pPr>
            <a:endParaRPr lang="fi-FI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157006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6480" y="807911"/>
            <a:ext cx="7559040" cy="5369052"/>
          </a:xfrm>
          <a:prstGeom prst="rect">
            <a:avLst/>
          </a:prstGeom>
        </p:spPr>
      </p:pic>
      <p:sp>
        <p:nvSpPr>
          <p:cNvPr id="10" name="Tekstiruutu 9"/>
          <p:cNvSpPr txBox="1"/>
          <p:nvPr/>
        </p:nvSpPr>
        <p:spPr>
          <a:xfrm>
            <a:off x="3321308" y="1142567"/>
            <a:ext cx="58477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400" dirty="0" err="1" smtClean="0">
                <a:solidFill>
                  <a:schemeClr val="bg1"/>
                </a:solidFill>
              </a:rPr>
              <a:t>Ionic</a:t>
            </a:r>
            <a:r>
              <a:rPr lang="fi-FI" sz="2400" dirty="0" smtClean="0">
                <a:solidFill>
                  <a:schemeClr val="bg1"/>
                </a:solidFill>
              </a:rPr>
              <a:t> radius and </a:t>
            </a:r>
            <a:r>
              <a:rPr lang="fi-FI" sz="2400" dirty="0" err="1" smtClean="0">
                <a:solidFill>
                  <a:schemeClr val="bg1"/>
                </a:solidFill>
              </a:rPr>
              <a:t>charge</a:t>
            </a:r>
            <a:r>
              <a:rPr lang="fi-FI" sz="2400" dirty="0" smtClean="0">
                <a:solidFill>
                  <a:schemeClr val="bg1"/>
                </a:solidFill>
              </a:rPr>
              <a:t> </a:t>
            </a:r>
            <a:r>
              <a:rPr lang="fi-FI" sz="2400" dirty="0" err="1" smtClean="0">
                <a:solidFill>
                  <a:schemeClr val="bg1"/>
                </a:solidFill>
              </a:rPr>
              <a:t>affect</a:t>
            </a:r>
            <a:r>
              <a:rPr lang="fi-FI" sz="2400" dirty="0" smtClean="0">
                <a:solidFill>
                  <a:schemeClr val="bg1"/>
                </a:solidFill>
              </a:rPr>
              <a:t> </a:t>
            </a:r>
            <a:r>
              <a:rPr lang="fi-FI" sz="2400" dirty="0" err="1" smtClean="0">
                <a:solidFill>
                  <a:schemeClr val="bg1"/>
                </a:solidFill>
              </a:rPr>
              <a:t>lattice</a:t>
            </a:r>
            <a:r>
              <a:rPr lang="fi-FI" sz="2400" dirty="0" smtClean="0">
                <a:solidFill>
                  <a:schemeClr val="bg1"/>
                </a:solidFill>
              </a:rPr>
              <a:t> </a:t>
            </a:r>
            <a:r>
              <a:rPr lang="fi-FI" sz="2400" dirty="0" err="1" smtClean="0">
                <a:solidFill>
                  <a:schemeClr val="bg1"/>
                </a:solidFill>
              </a:rPr>
              <a:t>enthalpy</a:t>
            </a:r>
            <a:endParaRPr lang="fi-FI" sz="2400" dirty="0">
              <a:solidFill>
                <a:schemeClr val="bg1"/>
              </a:solidFill>
            </a:endParaRPr>
          </a:p>
        </p:txBody>
      </p:sp>
      <p:sp>
        <p:nvSpPr>
          <p:cNvPr id="11" name="Tekstiruutu 10"/>
          <p:cNvSpPr txBox="1"/>
          <p:nvPr/>
        </p:nvSpPr>
        <p:spPr>
          <a:xfrm>
            <a:off x="2316480" y="5253633"/>
            <a:ext cx="76900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 smtClean="0">
                <a:solidFill>
                  <a:srgbClr val="FFFF00"/>
                </a:solidFill>
              </a:rPr>
              <a:t>Electronegativity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difference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provides</a:t>
            </a:r>
            <a:r>
              <a:rPr lang="fi-FI" dirty="0" smtClean="0">
                <a:solidFill>
                  <a:schemeClr val="bg1"/>
                </a:solidFill>
              </a:rPr>
              <a:t> a </a:t>
            </a:r>
            <a:r>
              <a:rPr lang="fi-FI" dirty="0" err="1" smtClean="0">
                <a:solidFill>
                  <a:schemeClr val="bg1"/>
                </a:solidFill>
              </a:rPr>
              <a:t>way</a:t>
            </a:r>
            <a:r>
              <a:rPr lang="fi-FI" dirty="0" smtClean="0">
                <a:solidFill>
                  <a:schemeClr val="bg1"/>
                </a:solidFill>
              </a:rPr>
              <a:t> to </a:t>
            </a:r>
            <a:r>
              <a:rPr lang="fi-FI" dirty="0" err="1" smtClean="0">
                <a:solidFill>
                  <a:schemeClr val="bg1"/>
                </a:solidFill>
              </a:rPr>
              <a:t>estimate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whether</a:t>
            </a:r>
            <a:r>
              <a:rPr lang="fi-FI" dirty="0" smtClean="0">
                <a:solidFill>
                  <a:schemeClr val="bg1"/>
                </a:solidFill>
              </a:rPr>
              <a:t> a </a:t>
            </a:r>
            <a:r>
              <a:rPr lang="fi-FI" dirty="0" err="1" smtClean="0">
                <a:solidFill>
                  <a:schemeClr val="bg1"/>
                </a:solidFill>
              </a:rPr>
              <a:t>bond</a:t>
            </a:r>
            <a:r>
              <a:rPr lang="fi-FI" dirty="0" smtClean="0">
                <a:solidFill>
                  <a:schemeClr val="bg1"/>
                </a:solidFill>
              </a:rPr>
              <a:t> is </a:t>
            </a:r>
            <a:r>
              <a:rPr lang="fi-FI" dirty="0" err="1" smtClean="0">
                <a:solidFill>
                  <a:schemeClr val="bg1"/>
                </a:solidFill>
              </a:rPr>
              <a:t>ionic</a:t>
            </a:r>
            <a:r>
              <a:rPr lang="fi-FI" dirty="0" smtClean="0">
                <a:solidFill>
                  <a:schemeClr val="bg1"/>
                </a:solidFill>
              </a:rPr>
              <a:t>.</a:t>
            </a:r>
          </a:p>
          <a:p>
            <a:r>
              <a:rPr lang="fi-FI" dirty="0" err="1" smtClean="0">
                <a:solidFill>
                  <a:schemeClr val="bg1"/>
                </a:solidFill>
              </a:rPr>
              <a:t>Ionic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bonding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occurs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when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the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difference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between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two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elements</a:t>
            </a:r>
            <a:r>
              <a:rPr lang="fi-FI" dirty="0" smtClean="0">
                <a:solidFill>
                  <a:schemeClr val="bg1"/>
                </a:solidFill>
              </a:rPr>
              <a:t> is 1.8 </a:t>
            </a:r>
            <a:r>
              <a:rPr lang="fi-FI" dirty="0" err="1" smtClean="0">
                <a:solidFill>
                  <a:schemeClr val="bg1"/>
                </a:solidFill>
              </a:rPr>
              <a:t>or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more</a:t>
            </a:r>
            <a:r>
              <a:rPr lang="fi-FI" dirty="0" smtClean="0">
                <a:solidFill>
                  <a:schemeClr val="bg1"/>
                </a:solidFill>
              </a:rPr>
              <a:t>.</a:t>
            </a:r>
          </a:p>
          <a:p>
            <a:r>
              <a:rPr lang="fi-FI" dirty="0" err="1" smtClean="0">
                <a:solidFill>
                  <a:schemeClr val="bg1"/>
                </a:solidFill>
              </a:rPr>
              <a:t>What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if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the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difference</a:t>
            </a:r>
            <a:r>
              <a:rPr lang="fi-FI" dirty="0" smtClean="0">
                <a:solidFill>
                  <a:schemeClr val="bg1"/>
                </a:solidFill>
              </a:rPr>
              <a:t> is 1.7? 1.9? </a:t>
            </a:r>
            <a:r>
              <a:rPr lang="fi-FI" dirty="0" err="1" smtClean="0">
                <a:solidFill>
                  <a:schemeClr val="bg1"/>
                </a:solidFill>
              </a:rPr>
              <a:t>What</a:t>
            </a:r>
            <a:r>
              <a:rPr lang="fi-FI" dirty="0" smtClean="0">
                <a:solidFill>
                  <a:schemeClr val="bg1"/>
                </a:solidFill>
              </a:rPr>
              <a:t> is </a:t>
            </a:r>
            <a:r>
              <a:rPr lang="fi-FI" dirty="0" err="1" smtClean="0">
                <a:solidFill>
                  <a:schemeClr val="bg1"/>
                </a:solidFill>
              </a:rPr>
              <a:t>meant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by</a:t>
            </a:r>
            <a:r>
              <a:rPr lang="fi-FI" dirty="0" smtClean="0">
                <a:solidFill>
                  <a:schemeClr val="bg1"/>
                </a:solidFill>
              </a:rPr>
              <a:t> a </a:t>
            </a:r>
            <a:r>
              <a:rPr lang="fi-FI" dirty="0" err="1" smtClean="0">
                <a:solidFill>
                  <a:schemeClr val="bg1"/>
                </a:solidFill>
              </a:rPr>
              <a:t>continuum</a:t>
            </a:r>
            <a:r>
              <a:rPr lang="fi-FI" dirty="0" smtClean="0">
                <a:solidFill>
                  <a:schemeClr val="bg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4825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-100013"/>
            <a:ext cx="8229600" cy="100013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endParaRPr lang="fi-FI" sz="2400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919288" y="549276"/>
            <a:ext cx="8229600" cy="5040313"/>
          </a:xfrm>
        </p:spPr>
        <p:txBody>
          <a:bodyPr rtlCol="0">
            <a:normAutofit fontScale="92500" lnSpcReduction="10000"/>
          </a:bodyPr>
          <a:lstStyle/>
          <a:p>
            <a:pPr>
              <a:defRPr/>
            </a:pPr>
            <a:r>
              <a:rPr lang="fi-FI" sz="1800" dirty="0">
                <a:solidFill>
                  <a:srgbClr val="0070C0"/>
                </a:solidFill>
              </a:rPr>
              <a:t>It is </a:t>
            </a:r>
            <a:r>
              <a:rPr lang="en-US" sz="1800" dirty="0">
                <a:solidFill>
                  <a:srgbClr val="0070C0"/>
                </a:solidFill>
              </a:rPr>
              <a:t>relatively easy to get the correct formula for an ionic compound, as the charge </a:t>
            </a:r>
            <a:r>
              <a:rPr lang="fi-FI" sz="1800" dirty="0" err="1">
                <a:solidFill>
                  <a:srgbClr val="0070C0"/>
                </a:solidFill>
              </a:rPr>
              <a:t>must</a:t>
            </a:r>
            <a:r>
              <a:rPr lang="fi-FI" sz="1800" dirty="0">
                <a:solidFill>
                  <a:srgbClr val="0070C0"/>
                </a:solidFill>
              </a:rPr>
              <a:t> </a:t>
            </a:r>
            <a:r>
              <a:rPr lang="fi-FI" sz="1800" dirty="0" err="1">
                <a:solidFill>
                  <a:srgbClr val="0070C0"/>
                </a:solidFill>
              </a:rPr>
              <a:t>be</a:t>
            </a:r>
            <a:r>
              <a:rPr lang="fi-FI" sz="1800" dirty="0">
                <a:solidFill>
                  <a:srgbClr val="0070C0"/>
                </a:solidFill>
              </a:rPr>
              <a:t> </a:t>
            </a:r>
            <a:r>
              <a:rPr lang="fi-FI" sz="1800" dirty="0" err="1">
                <a:solidFill>
                  <a:srgbClr val="0070C0"/>
                </a:solidFill>
              </a:rPr>
              <a:t>zero</a:t>
            </a:r>
            <a:endParaRPr lang="fi-FI" sz="1800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fi-FI" sz="1800" dirty="0">
                <a:solidFill>
                  <a:srgbClr val="0070C0"/>
                </a:solidFill>
              </a:rPr>
              <a:t>LITHIUM FLUORIDE</a:t>
            </a:r>
          </a:p>
          <a:p>
            <a:pPr>
              <a:defRPr/>
            </a:pPr>
            <a:r>
              <a:rPr lang="fi-FI" sz="1800" dirty="0">
                <a:solidFill>
                  <a:srgbClr val="0070C0"/>
                </a:solidFill>
              </a:rPr>
              <a:t>SODIUM OXIDE</a:t>
            </a:r>
          </a:p>
          <a:p>
            <a:pPr>
              <a:defRPr/>
            </a:pPr>
            <a:r>
              <a:rPr lang="fi-FI" sz="1800" dirty="0">
                <a:solidFill>
                  <a:srgbClr val="0070C0"/>
                </a:solidFill>
              </a:rPr>
              <a:t>POTASSIUM NITRIDE</a:t>
            </a:r>
          </a:p>
          <a:p>
            <a:pPr>
              <a:defRPr/>
            </a:pPr>
            <a:r>
              <a:rPr lang="fi-FI" sz="1800" dirty="0">
                <a:solidFill>
                  <a:srgbClr val="0070C0"/>
                </a:solidFill>
              </a:rPr>
              <a:t>MAGNESIUM CHLORIDE</a:t>
            </a:r>
          </a:p>
          <a:p>
            <a:pPr>
              <a:defRPr/>
            </a:pPr>
            <a:r>
              <a:rPr lang="fi-FI" sz="1800" dirty="0">
                <a:solidFill>
                  <a:srgbClr val="0070C0"/>
                </a:solidFill>
              </a:rPr>
              <a:t>CALCIUM SULFIDE</a:t>
            </a:r>
          </a:p>
          <a:p>
            <a:pPr>
              <a:defRPr/>
            </a:pPr>
            <a:r>
              <a:rPr lang="fi-FI" sz="1800" dirty="0">
                <a:solidFill>
                  <a:srgbClr val="0070C0"/>
                </a:solidFill>
              </a:rPr>
              <a:t>CALCIUM PHOSPHIDE</a:t>
            </a:r>
          </a:p>
          <a:p>
            <a:pPr>
              <a:defRPr/>
            </a:pPr>
            <a:r>
              <a:rPr lang="fi-FI" sz="1800" dirty="0">
                <a:solidFill>
                  <a:srgbClr val="0070C0"/>
                </a:solidFill>
              </a:rPr>
              <a:t>ALUMINIUM BROMIDE</a:t>
            </a:r>
          </a:p>
          <a:p>
            <a:pPr>
              <a:defRPr/>
            </a:pPr>
            <a:r>
              <a:rPr lang="fi-FI" sz="1800" dirty="0">
                <a:solidFill>
                  <a:srgbClr val="0070C0"/>
                </a:solidFill>
              </a:rPr>
              <a:t>IRON(III) OXIDE</a:t>
            </a:r>
          </a:p>
          <a:p>
            <a:pPr>
              <a:defRPr/>
            </a:pPr>
            <a:r>
              <a:rPr lang="fi-FI" sz="1800" dirty="0">
                <a:solidFill>
                  <a:srgbClr val="0070C0"/>
                </a:solidFill>
              </a:rPr>
              <a:t>IRON(II) OXIDE</a:t>
            </a:r>
          </a:p>
          <a:p>
            <a:pPr>
              <a:defRPr/>
            </a:pPr>
            <a:endParaRPr lang="fi-FI" sz="1800" dirty="0">
              <a:solidFill>
                <a:srgbClr val="0070C0"/>
              </a:solidFill>
            </a:endParaRPr>
          </a:p>
          <a:p>
            <a:pPr>
              <a:defRPr/>
            </a:pPr>
            <a:endParaRPr lang="fi-FI" sz="1800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fi-FI" sz="1800" dirty="0">
                <a:solidFill>
                  <a:srgbClr val="0070C0"/>
                </a:solidFill>
              </a:rPr>
              <a:t>WRITE THE FORMULAS TO SHOW THE SPECIFIC CHARGES CARRIED BY THE IONS THEMSELVES. (IT IS NOT NORMALLY NECESSARY TO DO SO, UNLESS SPECIFICALLY ASKED</a:t>
            </a:r>
            <a:endParaRPr lang="en-US" sz="1800" dirty="0">
              <a:solidFill>
                <a:srgbClr val="0070C0"/>
              </a:solidFill>
            </a:endParaRPr>
          </a:p>
        </p:txBody>
      </p:sp>
      <p:graphicFrame>
        <p:nvGraphicFramePr>
          <p:cNvPr id="15373" name="Group 13"/>
          <p:cNvGraphicFramePr>
            <a:graphicFrameLocks noGrp="1"/>
          </p:cNvGraphicFramePr>
          <p:nvPr/>
        </p:nvGraphicFramePr>
        <p:xfrm>
          <a:off x="1524000" y="1"/>
          <a:ext cx="3740150" cy="3140075"/>
        </p:xfrm>
        <a:graphic>
          <a:graphicData uri="http://schemas.openxmlformats.org/drawingml/2006/table">
            <a:tbl>
              <a:tblPr/>
              <a:tblGrid>
                <a:gridCol w="3740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40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18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                                                    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7902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3"/>
            <a:ext cx="8229600" cy="558800"/>
          </a:xfrm>
        </p:spPr>
        <p:txBody>
          <a:bodyPr/>
          <a:lstStyle/>
          <a:p>
            <a:pPr eaLnBrk="1" hangingPunct="1"/>
            <a:r>
              <a:rPr lang="fi-FI" altLang="fi-FI" sz="2400">
                <a:solidFill>
                  <a:srgbClr val="0070C0"/>
                </a:solidFill>
              </a:rPr>
              <a:t>IONS WITH MORE THAN ONE ELEMENT</a:t>
            </a:r>
            <a:endParaRPr lang="en-US" altLang="fi-FI" sz="2400">
              <a:solidFill>
                <a:srgbClr val="0070C0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992313" y="836614"/>
            <a:ext cx="8229600" cy="4789487"/>
          </a:xfrm>
        </p:spPr>
        <p:txBody>
          <a:bodyPr/>
          <a:lstStyle/>
          <a:p>
            <a:pPr eaLnBrk="1" hangingPunct="1"/>
            <a:r>
              <a:rPr lang="en-US" altLang="fi-FI" sz="1800">
                <a:solidFill>
                  <a:srgbClr val="0070C0"/>
                </a:solidFill>
              </a:rPr>
              <a:t>The charge is often spread over the whole ion, thus it is delocalized</a:t>
            </a:r>
          </a:p>
          <a:p>
            <a:pPr eaLnBrk="1" hangingPunct="1"/>
            <a:endParaRPr lang="en-US" altLang="fi-FI" sz="1800">
              <a:solidFill>
                <a:srgbClr val="0070C0"/>
              </a:solidFill>
            </a:endParaRPr>
          </a:p>
          <a:p>
            <a:pPr eaLnBrk="1" hangingPunct="1"/>
            <a:r>
              <a:rPr lang="en-US" altLang="fi-FI" sz="1800">
                <a:solidFill>
                  <a:srgbClr val="0070C0"/>
                </a:solidFill>
              </a:rPr>
              <a:t>NH</a:t>
            </a:r>
            <a:r>
              <a:rPr lang="en-US" altLang="fi-FI" sz="1800" baseline="-25000">
                <a:solidFill>
                  <a:srgbClr val="0070C0"/>
                </a:solidFill>
              </a:rPr>
              <a:t>4</a:t>
            </a:r>
            <a:r>
              <a:rPr lang="en-US" altLang="fi-FI" sz="1800" baseline="30000">
                <a:solidFill>
                  <a:srgbClr val="0070C0"/>
                </a:solidFill>
              </a:rPr>
              <a:t>+</a:t>
            </a:r>
            <a:r>
              <a:rPr lang="en-US" altLang="fi-FI" sz="1800">
                <a:solidFill>
                  <a:srgbClr val="0070C0"/>
                </a:solidFill>
              </a:rPr>
              <a:t>…all four of the N-H bonds are identical</a:t>
            </a:r>
          </a:p>
          <a:p>
            <a:pPr eaLnBrk="1" hangingPunct="1"/>
            <a:endParaRPr lang="en-US" altLang="fi-FI" sz="1800">
              <a:solidFill>
                <a:srgbClr val="0070C0"/>
              </a:solidFill>
            </a:endParaRPr>
          </a:p>
          <a:p>
            <a:pPr eaLnBrk="1" hangingPunct="1"/>
            <a:r>
              <a:rPr lang="en-US" altLang="fi-FI" sz="1800">
                <a:solidFill>
                  <a:srgbClr val="0070C0"/>
                </a:solidFill>
              </a:rPr>
              <a:t>Negative ions are sometimes known as acid radicals. They are formed when an acid loses one or more H</a:t>
            </a:r>
            <a:r>
              <a:rPr lang="en-US" altLang="fi-FI" sz="1800" baseline="30000">
                <a:solidFill>
                  <a:srgbClr val="0070C0"/>
                </a:solidFill>
              </a:rPr>
              <a:t>+</a:t>
            </a:r>
            <a:r>
              <a:rPr lang="en-US" altLang="fi-FI" sz="1800">
                <a:solidFill>
                  <a:srgbClr val="0070C0"/>
                </a:solidFill>
              </a:rPr>
              <a:t> ion</a:t>
            </a:r>
          </a:p>
          <a:p>
            <a:pPr eaLnBrk="1" hangingPunct="1"/>
            <a:endParaRPr lang="en-US" altLang="fi-FI" sz="1800">
              <a:solidFill>
                <a:srgbClr val="0070C0"/>
              </a:solidFill>
            </a:endParaRPr>
          </a:p>
          <a:p>
            <a:pPr eaLnBrk="1" hangingPunct="1"/>
            <a:r>
              <a:rPr lang="en-US" altLang="fi-FI" sz="1800">
                <a:solidFill>
                  <a:srgbClr val="0070C0"/>
                </a:solidFill>
              </a:rPr>
              <a:t>Sodium nitrate, ammonium sulphate, calcium carbonate, magnesium ethanoate, aluminium hydroxide</a:t>
            </a:r>
          </a:p>
          <a:p>
            <a:pPr eaLnBrk="1" hangingPunct="1"/>
            <a:endParaRPr lang="en-US" altLang="fi-FI" sz="1800">
              <a:solidFill>
                <a:srgbClr val="0070C0"/>
              </a:solidFill>
            </a:endParaRPr>
          </a:p>
          <a:p>
            <a:pPr eaLnBrk="1" hangingPunct="1"/>
            <a:r>
              <a:rPr lang="en-US" altLang="fi-FI" sz="1800">
                <a:solidFill>
                  <a:srgbClr val="0070C0"/>
                </a:solidFill>
              </a:rPr>
              <a:t>Ionic compounds formed between metals and non-metals. The difference in electronegativity needs to be greater than 1.8 for ionic bonding to occur.</a:t>
            </a:r>
          </a:p>
          <a:p>
            <a:pPr eaLnBrk="1" hangingPunct="1"/>
            <a:endParaRPr lang="en-US" altLang="fi-FI" sz="1800">
              <a:solidFill>
                <a:srgbClr val="0070C0"/>
              </a:solidFill>
            </a:endParaRPr>
          </a:p>
          <a:p>
            <a:pPr eaLnBrk="1" hangingPunct="1"/>
            <a:endParaRPr lang="en-US" altLang="fi-FI" sz="1800"/>
          </a:p>
        </p:txBody>
      </p:sp>
    </p:spTree>
    <p:extLst>
      <p:ext uri="{BB962C8B-B14F-4D97-AF65-F5344CB8AC3E}">
        <p14:creationId xmlns:p14="http://schemas.microsoft.com/office/powerpoint/2010/main" val="4237115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476250"/>
          </a:xfrm>
        </p:spPr>
        <p:txBody>
          <a:bodyPr>
            <a:normAutofit/>
          </a:bodyPr>
          <a:lstStyle/>
          <a:p>
            <a:pPr eaLnBrk="1" hangingPunct="1"/>
            <a:r>
              <a:rPr lang="fi-FI" altLang="fi-FI" sz="2400" b="1" dirty="0">
                <a:solidFill>
                  <a:srgbClr val="0070C0"/>
                </a:solidFill>
              </a:rPr>
              <a:t>SOLUBILITY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2063750" y="476251"/>
            <a:ext cx="8229600" cy="4530725"/>
          </a:xfrm>
        </p:spPr>
        <p:txBody>
          <a:bodyPr/>
          <a:lstStyle/>
          <a:p>
            <a:pPr eaLnBrk="1" hangingPunct="1"/>
            <a:r>
              <a:rPr lang="en-US" altLang="fi-FI" sz="1800">
                <a:solidFill>
                  <a:srgbClr val="0070C0"/>
                </a:solidFill>
              </a:rPr>
              <a:t>Polar substances tend to dissolve in polar solvents(water); non-polar in non-polar(heptane, tetrachloromethane)</a:t>
            </a:r>
          </a:p>
          <a:p>
            <a:pPr eaLnBrk="1" hangingPunct="1"/>
            <a:endParaRPr lang="en-US" altLang="fi-FI" sz="1800">
              <a:solidFill>
                <a:srgbClr val="0070C0"/>
              </a:solidFill>
            </a:endParaRPr>
          </a:p>
          <a:p>
            <a:pPr eaLnBrk="1" hangingPunct="1"/>
            <a:r>
              <a:rPr lang="en-US" altLang="fi-FI" sz="1800">
                <a:solidFill>
                  <a:srgbClr val="0070C0"/>
                </a:solidFill>
              </a:rPr>
              <a:t>Organic molecules often have polar heads and non-polar tails(a chain of carbons). As this chain gets longer, it becomes less soluble in water.</a:t>
            </a:r>
          </a:p>
          <a:p>
            <a:pPr eaLnBrk="1" hangingPunct="1"/>
            <a:r>
              <a:rPr lang="en-US" altLang="fi-FI" sz="1800">
                <a:solidFill>
                  <a:srgbClr val="0070C0"/>
                </a:solidFill>
              </a:rPr>
              <a:t>CH</a:t>
            </a:r>
            <a:r>
              <a:rPr lang="en-US" altLang="fi-FI" sz="1800" baseline="-25000">
                <a:solidFill>
                  <a:srgbClr val="0070C0"/>
                </a:solidFill>
              </a:rPr>
              <a:t>3</a:t>
            </a:r>
            <a:r>
              <a:rPr lang="en-US" altLang="fi-FI" sz="1800">
                <a:solidFill>
                  <a:srgbClr val="0070C0"/>
                </a:solidFill>
              </a:rPr>
              <a:t>OH&gt;C</a:t>
            </a:r>
            <a:r>
              <a:rPr lang="en-US" altLang="fi-FI" sz="1800" baseline="-25000">
                <a:solidFill>
                  <a:srgbClr val="0070C0"/>
                </a:solidFill>
              </a:rPr>
              <a:t>2</a:t>
            </a:r>
            <a:r>
              <a:rPr lang="en-US" altLang="fi-FI" sz="1800">
                <a:solidFill>
                  <a:srgbClr val="0070C0"/>
                </a:solidFill>
              </a:rPr>
              <a:t>H</a:t>
            </a:r>
            <a:r>
              <a:rPr lang="en-US" altLang="fi-FI" sz="1800" baseline="-25000">
                <a:solidFill>
                  <a:srgbClr val="0070C0"/>
                </a:solidFill>
              </a:rPr>
              <a:t>5</a:t>
            </a:r>
            <a:r>
              <a:rPr lang="en-US" altLang="fi-FI" sz="1800">
                <a:solidFill>
                  <a:srgbClr val="0070C0"/>
                </a:solidFill>
              </a:rPr>
              <a:t>OH&gt;C</a:t>
            </a:r>
            <a:r>
              <a:rPr lang="en-US" altLang="fi-FI" sz="1800" baseline="-25000">
                <a:solidFill>
                  <a:srgbClr val="0070C0"/>
                </a:solidFill>
              </a:rPr>
              <a:t>3</a:t>
            </a:r>
            <a:r>
              <a:rPr lang="en-US" altLang="fi-FI" sz="1800">
                <a:solidFill>
                  <a:srgbClr val="0070C0"/>
                </a:solidFill>
              </a:rPr>
              <a:t>H</a:t>
            </a:r>
            <a:r>
              <a:rPr lang="en-US" altLang="fi-FI" sz="1800" baseline="-25000">
                <a:solidFill>
                  <a:srgbClr val="0070C0"/>
                </a:solidFill>
              </a:rPr>
              <a:t>7</a:t>
            </a:r>
            <a:r>
              <a:rPr lang="en-US" altLang="fi-FI" sz="1800">
                <a:solidFill>
                  <a:srgbClr val="0070C0"/>
                </a:solidFill>
              </a:rPr>
              <a:t>OH&gt;C</a:t>
            </a:r>
            <a:r>
              <a:rPr lang="en-US" altLang="fi-FI" sz="1800" baseline="-25000">
                <a:solidFill>
                  <a:srgbClr val="0070C0"/>
                </a:solidFill>
              </a:rPr>
              <a:t>4</a:t>
            </a:r>
            <a:r>
              <a:rPr lang="en-US" altLang="fi-FI" sz="1800">
                <a:solidFill>
                  <a:srgbClr val="0070C0"/>
                </a:solidFill>
              </a:rPr>
              <a:t>H</a:t>
            </a:r>
            <a:r>
              <a:rPr lang="en-US" altLang="fi-FI" sz="1800" baseline="-25000">
                <a:solidFill>
                  <a:srgbClr val="0070C0"/>
                </a:solidFill>
              </a:rPr>
              <a:t>9</a:t>
            </a:r>
            <a:r>
              <a:rPr lang="en-US" altLang="fi-FI" sz="1800">
                <a:solidFill>
                  <a:srgbClr val="0070C0"/>
                </a:solidFill>
              </a:rPr>
              <a:t>OH</a:t>
            </a:r>
          </a:p>
          <a:p>
            <a:pPr eaLnBrk="1" hangingPunct="1"/>
            <a:r>
              <a:rPr lang="en-US" altLang="fi-FI" sz="1800">
                <a:solidFill>
                  <a:srgbClr val="0070C0"/>
                </a:solidFill>
              </a:rPr>
              <a:t>Also as the chain gets long enough, it will ”outweigh” the polar head</a:t>
            </a:r>
          </a:p>
          <a:p>
            <a:pPr eaLnBrk="1" hangingPunct="1"/>
            <a:endParaRPr lang="en-US" altLang="fi-FI" sz="1800">
              <a:solidFill>
                <a:srgbClr val="0070C0"/>
              </a:solidFill>
            </a:endParaRPr>
          </a:p>
          <a:p>
            <a:pPr eaLnBrk="1" hangingPunct="1"/>
            <a:r>
              <a:rPr lang="en-US" altLang="fi-FI" sz="1800">
                <a:solidFill>
                  <a:srgbClr val="0070C0"/>
                </a:solidFill>
              </a:rPr>
              <a:t>Ethanol is a good solvent; it has both polar and non-polar ends</a:t>
            </a:r>
          </a:p>
        </p:txBody>
      </p:sp>
    </p:spTree>
    <p:extLst>
      <p:ext uri="{BB962C8B-B14F-4D97-AF65-F5344CB8AC3E}">
        <p14:creationId xmlns:p14="http://schemas.microsoft.com/office/powerpoint/2010/main" val="153657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fi-FI" altLang="fi-FI" sz="2400" b="1" dirty="0">
                <a:solidFill>
                  <a:srgbClr val="0070C0"/>
                </a:solidFill>
              </a:rPr>
              <a:t>CONDUCTIVITY and VOLATILITY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en-US" altLang="fi-FI" sz="1600">
                <a:solidFill>
                  <a:srgbClr val="0070C0"/>
                </a:solidFill>
              </a:rPr>
              <a:t>In order for conductivity to occur, a substance must possess electrons or ions that are free to move.</a:t>
            </a:r>
          </a:p>
          <a:p>
            <a:pPr eaLnBrk="1" hangingPunct="1"/>
            <a:endParaRPr lang="en-US" altLang="fi-FI" sz="1600">
              <a:solidFill>
                <a:srgbClr val="0070C0"/>
              </a:solidFill>
            </a:endParaRPr>
          </a:p>
          <a:p>
            <a:pPr eaLnBrk="1" hangingPunct="1"/>
            <a:r>
              <a:rPr lang="en-US" altLang="fi-FI" sz="1600">
                <a:solidFill>
                  <a:srgbClr val="0070C0"/>
                </a:solidFill>
              </a:rPr>
              <a:t>Metals and polar substances conduct (delocalized electrons)</a:t>
            </a:r>
          </a:p>
          <a:p>
            <a:pPr eaLnBrk="1" hangingPunct="1"/>
            <a:endParaRPr lang="en-US" altLang="fi-FI" sz="1600">
              <a:solidFill>
                <a:srgbClr val="0070C0"/>
              </a:solidFill>
            </a:endParaRPr>
          </a:p>
          <a:p>
            <a:pPr eaLnBrk="1" hangingPunct="1"/>
            <a:r>
              <a:rPr lang="en-US" altLang="fi-FI" sz="1600">
                <a:solidFill>
                  <a:srgbClr val="0070C0"/>
                </a:solidFill>
              </a:rPr>
              <a:t> non-polar ones don’t, nor do molecules with electrons in fixed positions</a:t>
            </a:r>
          </a:p>
          <a:p>
            <a:pPr eaLnBrk="1" hangingPunct="1"/>
            <a:endParaRPr lang="en-US" altLang="fi-FI" sz="1600">
              <a:solidFill>
                <a:srgbClr val="0070C0"/>
              </a:solidFill>
            </a:endParaRPr>
          </a:p>
          <a:p>
            <a:pPr eaLnBrk="1" hangingPunct="1"/>
            <a:r>
              <a:rPr lang="en-US" altLang="fi-FI" sz="1600">
                <a:solidFill>
                  <a:srgbClr val="0070C0"/>
                </a:solidFill>
              </a:rPr>
              <a:t>Ionic substances don’t conduct when solid, but may do so when dissolved in water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fi-FI" altLang="fi-FI" sz="1600"/>
          </a:p>
        </p:txBody>
      </p:sp>
      <p:sp>
        <p:nvSpPr>
          <p:cNvPr id="44036" name="Rectangle 4"/>
          <p:cNvSpPr>
            <a:spLocks noGrp="1" noChangeArrowheads="1"/>
          </p:cNvSpPr>
          <p:nvPr>
            <p:ph sz="half" idx="2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sz="1600" i="1" dirty="0">
                <a:solidFill>
                  <a:srgbClr val="0070C0"/>
                </a:solidFill>
              </a:rPr>
              <a:t>Volatility</a:t>
            </a:r>
            <a:r>
              <a:rPr lang="en-US" sz="1600" dirty="0">
                <a:solidFill>
                  <a:srgbClr val="0070C0"/>
                </a:solidFill>
              </a:rPr>
              <a:t> refers to the ease with which a substance is converted to a gas</a:t>
            </a:r>
          </a:p>
          <a:p>
            <a:pPr>
              <a:defRPr/>
            </a:pPr>
            <a:endParaRPr lang="en-US" sz="1600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en-US" sz="1600" i="1" dirty="0">
                <a:solidFill>
                  <a:srgbClr val="0070C0"/>
                </a:solidFill>
              </a:rPr>
              <a:t>Covalent molecular substances</a:t>
            </a:r>
            <a:r>
              <a:rPr lang="en-US" sz="1600" dirty="0">
                <a:solidFill>
                  <a:srgbClr val="0070C0"/>
                </a:solidFill>
              </a:rPr>
              <a:t> (strong covalent bonds between atoms in a molecule, weaker bonding between the molecules) are volatile; others are not…</a:t>
            </a:r>
          </a:p>
          <a:p>
            <a:pPr marL="0" indent="0">
              <a:buNone/>
              <a:defRPr/>
            </a:pPr>
            <a:endParaRPr lang="en-US" sz="1600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en-US" sz="1600" dirty="0">
                <a:solidFill>
                  <a:srgbClr val="0070C0"/>
                </a:solidFill>
              </a:rPr>
              <a:t>Examples of volatile chemicals?</a:t>
            </a:r>
          </a:p>
          <a:p>
            <a:pPr>
              <a:buNone/>
              <a:defRPr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0364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  <p:bldP spid="44036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618</Words>
  <Application>Microsoft Office PowerPoint</Application>
  <PresentationFormat>Laajakuva</PresentationFormat>
  <Paragraphs>69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Office-teema</vt:lpstr>
      <vt:lpstr>Structure 2.1: Ionic Bonding  </vt:lpstr>
      <vt:lpstr>PowerPoint-esitys</vt:lpstr>
      <vt:lpstr>PowerPoint-esitys</vt:lpstr>
      <vt:lpstr>IONS WITH MORE THAN ONE ELEMENT</vt:lpstr>
      <vt:lpstr>SOLUBILITY</vt:lpstr>
      <vt:lpstr>CONDUCTIVITY and VOLATILITY</vt:lpstr>
    </vt:vector>
  </TitlesOfParts>
  <Company>PKMKV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 2.1: Ionic Bonding</dc:title>
  <dc:creator>Lerch Adam</dc:creator>
  <cp:lastModifiedBy>Lerch Adam</cp:lastModifiedBy>
  <cp:revision>5</cp:revision>
  <dcterms:created xsi:type="dcterms:W3CDTF">2024-03-12T07:07:00Z</dcterms:created>
  <dcterms:modified xsi:type="dcterms:W3CDTF">2024-03-12T07:42:26Z</dcterms:modified>
</cp:coreProperties>
</file>