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3" r:id="rId4"/>
    <p:sldId id="263" r:id="rId5"/>
    <p:sldId id="264" r:id="rId6"/>
    <p:sldId id="265" r:id="rId7"/>
    <p:sldId id="266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FB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610" autoAdjust="0"/>
  </p:normalViewPr>
  <p:slideViewPr>
    <p:cSldViewPr snapToGrid="0">
      <p:cViewPr varScale="1">
        <p:scale>
          <a:sx n="83" d="100"/>
          <a:sy n="83" d="100"/>
        </p:scale>
        <p:origin x="143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5EAF4-DC12-4D29-914A-FDC8E805655F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145E0-D5BB-4CAB-AD1A-7B2D65F2C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729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300 cm</a:t>
            </a:r>
          </a:p>
          <a:p>
            <a:pPr marL="228600" indent="-228600">
              <a:buAutoNum type="alphaLcParenR"/>
            </a:pPr>
            <a:r>
              <a:rPr lang="fi-FI" dirty="0"/>
              <a:t>4 m</a:t>
            </a:r>
          </a:p>
          <a:p>
            <a:pPr marL="228600" indent="-228600">
              <a:buAutoNum type="alphaLcParenR"/>
            </a:pPr>
            <a:r>
              <a:rPr lang="fi-FI" dirty="0"/>
              <a:t>37 m</a:t>
            </a:r>
          </a:p>
          <a:p>
            <a:pPr marL="228600" indent="-228600">
              <a:buAutoNum type="alphaLcParenR"/>
            </a:pPr>
            <a:r>
              <a:rPr lang="fi-FI" dirty="0"/>
              <a:t>12 000 m</a:t>
            </a:r>
          </a:p>
          <a:p>
            <a:pPr marL="228600" indent="-228600">
              <a:buAutoNum type="alphaLcParenR"/>
            </a:pPr>
            <a:r>
              <a:rPr lang="fi-FI" dirty="0"/>
              <a:t>370 mm</a:t>
            </a:r>
          </a:p>
          <a:p>
            <a:pPr marL="228600" indent="-228600">
              <a:buAutoNum type="alphaLcParenR"/>
            </a:pPr>
            <a:r>
              <a:rPr lang="fi-FI" dirty="0"/>
              <a:t>8000 m</a:t>
            </a:r>
          </a:p>
          <a:p>
            <a:pPr marL="228600" indent="-228600">
              <a:buAutoNum type="alphaLcParenR"/>
            </a:pPr>
            <a:r>
              <a:rPr lang="fi-FI" dirty="0"/>
              <a:t>1200 cm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145E0-D5BB-4CAB-AD1A-7B2D65F2C7C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11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4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6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1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2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6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6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9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4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7E4A-269D-4FA1-BA2F-154FB8F9A6CA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olarsystem.appzend.net/?q=solarsimulator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71497-AC8A-4FAB-AF38-F107EBF6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0" y="3499802"/>
            <a:ext cx="7772400" cy="2053100"/>
          </a:xfr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Aika ja matka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D14A4B-18C0-4FA6-A142-4F5F6F340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84" y="5926830"/>
            <a:ext cx="3537065" cy="521075"/>
          </a:xfrm>
          <a:solidFill>
            <a:schemeClr val="bg1">
              <a:alpha val="80000"/>
            </a:schemeClr>
          </a:solidFill>
          <a:ln w="28575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DA0BC07-3A4F-4874-82D3-2B12F45541C9}"/>
              </a:ext>
            </a:extLst>
          </p:cNvPr>
          <p:cNvSpPr txBox="1">
            <a:spLocks/>
          </p:cNvSpPr>
          <p:nvPr/>
        </p:nvSpPr>
        <p:spPr>
          <a:xfrm>
            <a:off x="7597832" y="145400"/>
            <a:ext cx="1461653" cy="928111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ke0</a:t>
            </a:r>
          </a:p>
        </p:txBody>
      </p:sp>
    </p:spTree>
    <p:extLst>
      <p:ext uri="{BB962C8B-B14F-4D97-AF65-F5344CB8AC3E}">
        <p14:creationId xmlns:p14="http://schemas.microsoft.com/office/powerpoint/2010/main" val="345807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8BA329-7C6B-4259-A69E-5173D703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78CC9C-C713-4FD9-B909-1C7C6262A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kertaustehtäviä</a:t>
            </a:r>
          </a:p>
        </p:txBody>
      </p:sp>
    </p:spTree>
    <p:extLst>
      <p:ext uri="{BB962C8B-B14F-4D97-AF65-F5344CB8AC3E}">
        <p14:creationId xmlns:p14="http://schemas.microsoft.com/office/powerpoint/2010/main" val="102675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EC599-A03E-4925-990E-CBBD1DCC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4017D7-E7B2-4E78-9440-789CB41A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Kotitehtävien tarkastaminen</a:t>
            </a:r>
          </a:p>
          <a:p>
            <a:r>
              <a:rPr lang="fi-FI" dirty="0"/>
              <a:t>Kertausta</a:t>
            </a:r>
          </a:p>
          <a:p>
            <a:r>
              <a:rPr lang="fi-FI" dirty="0"/>
              <a:t>Aika ja yksikönmuunnos</a:t>
            </a:r>
          </a:p>
          <a:p>
            <a:r>
              <a:rPr lang="fi-FI" dirty="0"/>
              <a:t>Pituus ja yksikönmuunnos</a:t>
            </a:r>
          </a:p>
          <a:p>
            <a:r>
              <a:rPr lang="fi-FI" dirty="0"/>
              <a:t>Kertaustehtäviä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2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5FA2F54-3AA7-47C0-98E8-60B9B65F8D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176262"/>
            <a:ext cx="2880000" cy="2880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B7A7025-4108-4D98-8AB9-F62C7D88E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60" y="1176262"/>
            <a:ext cx="3584000" cy="2880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96A3B6-D696-4EBB-B70D-5B1B940A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" y="3201"/>
            <a:ext cx="3770476" cy="819760"/>
          </a:xfrm>
        </p:spPr>
        <p:txBody>
          <a:bodyPr/>
          <a:lstStyle/>
          <a:p>
            <a:r>
              <a:rPr lang="fi-FI" dirty="0"/>
              <a:t>Kertaustehtävä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F9F81F-00A1-415C-BDDD-24E8F7B3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" y="719062"/>
            <a:ext cx="7886700" cy="4572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Keksi kuvateksti. Käytä annettuja sanoja.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A313DE1-B373-4A3C-B0F5-8348A1E102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560" y="3861261"/>
            <a:ext cx="2880000" cy="288000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4030C0B-E0E2-4BCF-9634-BB247B429EDD}"/>
              </a:ext>
            </a:extLst>
          </p:cNvPr>
          <p:cNvSpPr txBox="1"/>
          <p:nvPr/>
        </p:nvSpPr>
        <p:spPr>
          <a:xfrm>
            <a:off x="1525543" y="3322521"/>
            <a:ext cx="2102050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virtapiiri, eriste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881ABF2-1453-4205-BA11-9244E28B7AF6}"/>
              </a:ext>
            </a:extLst>
          </p:cNvPr>
          <p:cNvSpPr txBox="1"/>
          <p:nvPr/>
        </p:nvSpPr>
        <p:spPr>
          <a:xfrm>
            <a:off x="5048277" y="3318365"/>
            <a:ext cx="2295757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haihtua, tiivistyä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2E98CA0-EF5E-4CB9-B544-8875E35AE8DA}"/>
              </a:ext>
            </a:extLst>
          </p:cNvPr>
          <p:cNvSpPr txBox="1"/>
          <p:nvPr/>
        </p:nvSpPr>
        <p:spPr>
          <a:xfrm>
            <a:off x="2311217" y="6205090"/>
            <a:ext cx="238571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lyijy, sulamispiste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64CD0B1-A424-4EF8-A133-815CC975FB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8370" y="3861261"/>
            <a:ext cx="2880000" cy="288000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7BDA1CAF-A5DB-48AA-AA73-FC35838EDC20}"/>
              </a:ext>
            </a:extLst>
          </p:cNvPr>
          <p:cNvSpPr txBox="1"/>
          <p:nvPr/>
        </p:nvSpPr>
        <p:spPr>
          <a:xfrm>
            <a:off x="6539768" y="6205090"/>
            <a:ext cx="1938351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i="1" dirty="0"/>
              <a:t>hapan, kirpeä</a:t>
            </a:r>
          </a:p>
        </p:txBody>
      </p:sp>
    </p:spTree>
    <p:extLst>
      <p:ext uri="{BB962C8B-B14F-4D97-AF65-F5344CB8AC3E}">
        <p14:creationId xmlns:p14="http://schemas.microsoft.com/office/powerpoint/2010/main" val="133752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Aikaa voidaan ilmoittaa monessa eri yksikössä</a:t>
            </a:r>
          </a:p>
          <a:p>
            <a:pPr lvl="1"/>
            <a:r>
              <a:rPr lang="fi-FI" dirty="0"/>
              <a:t>Ajan yksiköitä ja niiden lyhenne: </a:t>
            </a:r>
          </a:p>
          <a:p>
            <a:pPr lvl="2"/>
            <a:r>
              <a:rPr lang="fi-FI" dirty="0"/>
              <a:t>Päivä (</a:t>
            </a:r>
            <a:r>
              <a:rPr lang="fi-FI" i="1" dirty="0"/>
              <a:t>d</a:t>
            </a:r>
            <a:r>
              <a:rPr lang="fi-FI" dirty="0"/>
              <a:t>) on 24 tuntia</a:t>
            </a:r>
          </a:p>
          <a:p>
            <a:pPr lvl="2"/>
            <a:r>
              <a:rPr lang="fi-FI" dirty="0"/>
              <a:t>Tunti (</a:t>
            </a:r>
            <a:r>
              <a:rPr lang="fi-FI" i="1" dirty="0"/>
              <a:t>h</a:t>
            </a:r>
            <a:r>
              <a:rPr lang="fi-FI" dirty="0"/>
              <a:t>) on 60 minuuttia</a:t>
            </a:r>
          </a:p>
          <a:p>
            <a:pPr lvl="2"/>
            <a:r>
              <a:rPr lang="fi-FI" dirty="0"/>
              <a:t>Minuutti (</a:t>
            </a:r>
            <a:r>
              <a:rPr lang="fi-FI" i="1" dirty="0"/>
              <a:t>min</a:t>
            </a:r>
            <a:r>
              <a:rPr lang="fi-FI" dirty="0"/>
              <a:t>) on 60 sekuntia</a:t>
            </a:r>
          </a:p>
          <a:p>
            <a:pPr lvl="2"/>
            <a:r>
              <a:rPr lang="fi-FI" dirty="0"/>
              <a:t>Sekunti (</a:t>
            </a:r>
            <a:r>
              <a:rPr lang="fi-FI" i="1" dirty="0"/>
              <a:t>s</a:t>
            </a:r>
            <a:r>
              <a:rPr lang="fi-FI" dirty="0"/>
              <a:t>)</a:t>
            </a:r>
          </a:p>
          <a:p>
            <a:r>
              <a:rPr lang="fi-FI" dirty="0"/>
              <a:t>Kun muutetaan sama määrä toiseen yksikköön, tehdään </a:t>
            </a:r>
            <a:r>
              <a:rPr lang="fi-FI" i="1" dirty="0"/>
              <a:t>yksikkömuunnos</a:t>
            </a:r>
          </a:p>
        </p:txBody>
      </p:sp>
    </p:spTree>
    <p:extLst>
      <p:ext uri="{BB962C8B-B14F-4D97-AF65-F5344CB8AC3E}">
        <p14:creationId xmlns:p14="http://schemas.microsoft.com/office/powerpoint/2010/main" val="103335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Muunna aika uuteen yksikköön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dirty="0"/>
              <a:t>Kuinka monta tuntia on kaksi päivää? </a:t>
            </a:r>
          </a:p>
          <a:p>
            <a:pPr marL="1371600" lvl="2" indent="-514350"/>
            <a:r>
              <a:rPr lang="fi-FI" dirty="0"/>
              <a:t>2 d →	2 ∙ 24 = 48 h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dirty="0"/>
              <a:t>Kuinka monta minuuttia on kolme tuntia?</a:t>
            </a:r>
          </a:p>
          <a:p>
            <a:pPr marL="1371600" lvl="2" indent="-514350"/>
            <a:r>
              <a:rPr lang="fi-FI" dirty="0"/>
              <a:t>3 h →	3 ∙ 60 = 80 min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dirty="0"/>
              <a:t>Kuinka monta sekuntia on yksi tunti?</a:t>
            </a:r>
          </a:p>
          <a:p>
            <a:pPr marL="1371600" lvl="2" indent="-514350"/>
            <a:r>
              <a:rPr lang="fi-FI" dirty="0"/>
              <a:t>1 h →	60 ∙ 60 = 3600 s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dirty="0"/>
              <a:t>Kuinka monta tuntia on 480 minuuttia?</a:t>
            </a:r>
          </a:p>
          <a:p>
            <a:pPr marL="1371600" lvl="2" indent="-514350"/>
            <a:r>
              <a:rPr lang="fi-FI" dirty="0"/>
              <a:t>480 min →	   480 : 60 = 8 h</a:t>
            </a:r>
          </a:p>
          <a:p>
            <a:pPr marL="971550" lvl="1" indent="-514350">
              <a:buFont typeface="+mj-lt"/>
              <a:buAutoNum type="alphaLcParenR"/>
            </a:pPr>
            <a:r>
              <a:rPr lang="fi-FI" dirty="0"/>
              <a:t>Kuinka monta päivää on 96 tuntia?</a:t>
            </a:r>
          </a:p>
          <a:p>
            <a:pPr marL="1371600" lvl="2" indent="-514350"/>
            <a:r>
              <a:rPr lang="fi-FI" dirty="0"/>
              <a:t>96 h →	96 : 24 = 4 d</a:t>
            </a:r>
          </a:p>
        </p:txBody>
      </p:sp>
      <p:sp>
        <p:nvSpPr>
          <p:cNvPr id="4" name="Tekstiruutu 3"/>
          <p:cNvSpPr txBox="1"/>
          <p:nvPr/>
        </p:nvSpPr>
        <p:spPr>
          <a:xfrm rot="759052">
            <a:off x="5745108" y="448964"/>
            <a:ext cx="316791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i="1" dirty="0"/>
              <a:t>Päivä on 24 tuntia</a:t>
            </a:r>
          </a:p>
          <a:p>
            <a:r>
              <a:rPr lang="fi-FI" sz="2400" i="1" dirty="0"/>
              <a:t>Tunti on 60 minuuttia</a:t>
            </a:r>
          </a:p>
          <a:p>
            <a:r>
              <a:rPr lang="fi-FI" sz="2400" i="1" dirty="0"/>
              <a:t>Minuutti on 60 sekuntia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3199402" y="2608660"/>
            <a:ext cx="1368152" cy="4411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3199402" y="3382993"/>
            <a:ext cx="1368152" cy="4411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3137292" y="4106198"/>
            <a:ext cx="1794747" cy="4411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3383785" y="4826618"/>
            <a:ext cx="1473439" cy="4411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3194956" y="5603736"/>
            <a:ext cx="1372598" cy="4411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7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Yksikkömuunnokset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4968376" cy="5035698"/>
          </a:xfrm>
        </p:spPr>
        <p:txBody>
          <a:bodyPr>
            <a:normAutofit/>
          </a:bodyPr>
          <a:lstStyle/>
          <a:p>
            <a:r>
              <a:rPr lang="fi-FI" dirty="0"/>
              <a:t>2 päivää on yhtä paljon kuin 48 tuntia. Ne ovat sama määrä, mutta eri yksikössä.</a:t>
            </a:r>
          </a:p>
          <a:p>
            <a:r>
              <a:rPr lang="fi-FI" dirty="0"/>
              <a:t>Iso yksikkö muutetaan pieneksi yksiköksi kertolaskulla. Yhdessä tunnissa on monta minuuttia. </a:t>
            </a:r>
          </a:p>
          <a:p>
            <a:r>
              <a:rPr lang="fi-FI" dirty="0"/>
              <a:t>Pieni yksikkö muutetaan isoksi yksiköksi jakolaskulla. Tarvitaan monta minuuttia, että voi tehdä yhden tunnin. </a:t>
            </a:r>
          </a:p>
        </p:txBody>
      </p:sp>
      <p:sp>
        <p:nvSpPr>
          <p:cNvPr id="4" name="Suorakulmio: Pyöristetyt kulmat 3"/>
          <p:cNvSpPr/>
          <p:nvPr/>
        </p:nvSpPr>
        <p:spPr>
          <a:xfrm>
            <a:off x="6660232" y="1417638"/>
            <a:ext cx="1584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Päivät</a:t>
            </a:r>
          </a:p>
        </p:txBody>
      </p:sp>
      <p:sp>
        <p:nvSpPr>
          <p:cNvPr id="5" name="Suorakulmio: Pyöristetyt kulmat 4"/>
          <p:cNvSpPr/>
          <p:nvPr/>
        </p:nvSpPr>
        <p:spPr>
          <a:xfrm>
            <a:off x="6660232" y="2735796"/>
            <a:ext cx="1584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Tunnit</a:t>
            </a:r>
          </a:p>
        </p:txBody>
      </p:sp>
      <p:sp>
        <p:nvSpPr>
          <p:cNvPr id="6" name="Suorakulmio: Pyöristetyt kulmat 5"/>
          <p:cNvSpPr/>
          <p:nvPr/>
        </p:nvSpPr>
        <p:spPr>
          <a:xfrm>
            <a:off x="6660232" y="4053954"/>
            <a:ext cx="1584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Minuutit</a:t>
            </a:r>
          </a:p>
        </p:txBody>
      </p:sp>
      <p:sp>
        <p:nvSpPr>
          <p:cNvPr id="10" name="Suorakulmio: Pyöristetyt kulmat 9"/>
          <p:cNvSpPr/>
          <p:nvPr/>
        </p:nvSpPr>
        <p:spPr>
          <a:xfrm>
            <a:off x="6660232" y="5372112"/>
            <a:ext cx="1584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Sekunnit</a:t>
            </a:r>
          </a:p>
        </p:txBody>
      </p:sp>
      <p:sp>
        <p:nvSpPr>
          <p:cNvPr id="11" name="Nuoli: Kaareva oikealle 10"/>
          <p:cNvSpPr/>
          <p:nvPr/>
        </p:nvSpPr>
        <p:spPr>
          <a:xfrm>
            <a:off x="6043170" y="1835667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Nuoli: Kaareva oikealle 11"/>
          <p:cNvSpPr/>
          <p:nvPr/>
        </p:nvSpPr>
        <p:spPr>
          <a:xfrm>
            <a:off x="6043170" y="3139835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Nuoli: Kaareva oikealle 12"/>
          <p:cNvSpPr/>
          <p:nvPr/>
        </p:nvSpPr>
        <p:spPr>
          <a:xfrm>
            <a:off x="6032989" y="4437850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Nuoli: Kaareva oikealle 13"/>
          <p:cNvSpPr/>
          <p:nvPr/>
        </p:nvSpPr>
        <p:spPr>
          <a:xfrm rot="10800000">
            <a:off x="8303680" y="4365854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5" name="Nuoli: Kaareva oikealle 14"/>
          <p:cNvSpPr/>
          <p:nvPr/>
        </p:nvSpPr>
        <p:spPr>
          <a:xfrm rot="10800000">
            <a:off x="8313861" y="3059803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6" name="Nuoli: Kaareva oikealle 15"/>
          <p:cNvSpPr/>
          <p:nvPr/>
        </p:nvSpPr>
        <p:spPr>
          <a:xfrm rot="10800000">
            <a:off x="8316416" y="1694082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Suorakulmio: Pyöristetyt kulmat 16"/>
          <p:cNvSpPr/>
          <p:nvPr/>
        </p:nvSpPr>
        <p:spPr>
          <a:xfrm>
            <a:off x="8460432" y="2091969"/>
            <a:ext cx="57606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:24</a:t>
            </a:r>
          </a:p>
        </p:txBody>
      </p:sp>
      <p:sp>
        <p:nvSpPr>
          <p:cNvPr id="18" name="Suorakulmio: Pyöristetyt kulmat 17"/>
          <p:cNvSpPr/>
          <p:nvPr/>
        </p:nvSpPr>
        <p:spPr>
          <a:xfrm>
            <a:off x="8460432" y="3431431"/>
            <a:ext cx="57606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:60</a:t>
            </a:r>
          </a:p>
        </p:txBody>
      </p:sp>
      <p:sp>
        <p:nvSpPr>
          <p:cNvPr id="19" name="Suorakulmio: Pyöristetyt kulmat 18"/>
          <p:cNvSpPr/>
          <p:nvPr/>
        </p:nvSpPr>
        <p:spPr>
          <a:xfrm>
            <a:off x="8460432" y="4770893"/>
            <a:ext cx="57606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:60</a:t>
            </a:r>
          </a:p>
        </p:txBody>
      </p:sp>
      <p:sp>
        <p:nvSpPr>
          <p:cNvPr id="20" name="Suorakulmio: Pyöristetyt kulmat 19"/>
          <p:cNvSpPr/>
          <p:nvPr/>
        </p:nvSpPr>
        <p:spPr>
          <a:xfrm>
            <a:off x="5771948" y="2084770"/>
            <a:ext cx="57606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∙24</a:t>
            </a:r>
          </a:p>
        </p:txBody>
      </p:sp>
      <p:sp>
        <p:nvSpPr>
          <p:cNvPr id="21" name="Suorakulmio: Pyöristetyt kulmat 20"/>
          <p:cNvSpPr/>
          <p:nvPr/>
        </p:nvSpPr>
        <p:spPr>
          <a:xfrm>
            <a:off x="5771948" y="3431431"/>
            <a:ext cx="57606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∙60</a:t>
            </a:r>
          </a:p>
        </p:txBody>
      </p:sp>
      <p:sp>
        <p:nvSpPr>
          <p:cNvPr id="22" name="Suorakulmio: Pyöristetyt kulmat 21"/>
          <p:cNvSpPr/>
          <p:nvPr/>
        </p:nvSpPr>
        <p:spPr>
          <a:xfrm>
            <a:off x="5800131" y="4797890"/>
            <a:ext cx="57606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∙60</a:t>
            </a:r>
          </a:p>
        </p:txBody>
      </p:sp>
      <p:sp>
        <p:nvSpPr>
          <p:cNvPr id="24" name="Suorakulmio: Pyöristetyt kulmat 23"/>
          <p:cNvSpPr/>
          <p:nvPr/>
        </p:nvSpPr>
        <p:spPr>
          <a:xfrm>
            <a:off x="6727186" y="1944421"/>
            <a:ext cx="1409150" cy="3324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2 d</a:t>
            </a:r>
          </a:p>
        </p:txBody>
      </p:sp>
      <p:sp>
        <p:nvSpPr>
          <p:cNvPr id="25" name="Suorakulmio: Pyöristetyt kulmat 24"/>
          <p:cNvSpPr/>
          <p:nvPr/>
        </p:nvSpPr>
        <p:spPr>
          <a:xfrm>
            <a:off x="6743940" y="3265205"/>
            <a:ext cx="1409150" cy="3324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48 h</a:t>
            </a:r>
          </a:p>
        </p:txBody>
      </p:sp>
      <p:sp>
        <p:nvSpPr>
          <p:cNvPr id="26" name="Suorakulmio: Pyöristetyt kulmat 25"/>
          <p:cNvSpPr/>
          <p:nvPr/>
        </p:nvSpPr>
        <p:spPr>
          <a:xfrm>
            <a:off x="6738726" y="4604667"/>
            <a:ext cx="1409150" cy="3324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2080 min</a:t>
            </a:r>
          </a:p>
        </p:txBody>
      </p:sp>
      <p:sp>
        <p:nvSpPr>
          <p:cNvPr id="27" name="Suorakulmio: Pyöristetyt kulmat 26"/>
          <p:cNvSpPr/>
          <p:nvPr/>
        </p:nvSpPr>
        <p:spPr>
          <a:xfrm>
            <a:off x="6738726" y="5949280"/>
            <a:ext cx="1409150" cy="3324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172800 s</a:t>
            </a:r>
          </a:p>
        </p:txBody>
      </p:sp>
    </p:spTree>
    <p:extLst>
      <p:ext uri="{BB962C8B-B14F-4D97-AF65-F5344CB8AC3E}">
        <p14:creationId xmlns:p14="http://schemas.microsoft.com/office/powerpoint/2010/main" val="283853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6781" y="27856"/>
            <a:ext cx="8229600" cy="1143000"/>
          </a:xfrm>
        </p:spPr>
        <p:txBody>
          <a:bodyPr/>
          <a:lstStyle/>
          <a:p>
            <a:r>
              <a:rPr lang="fi-FI" dirty="0"/>
              <a:t>Pituus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6781" y="1076401"/>
            <a:ext cx="5791403" cy="252027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Pituutta ilmaistaan monella yksiköllä</a:t>
            </a:r>
          </a:p>
          <a:p>
            <a:pPr lvl="1"/>
            <a:r>
              <a:rPr lang="fi-FI" dirty="0"/>
              <a:t>Millimetri (</a:t>
            </a:r>
            <a:r>
              <a:rPr lang="fi-FI" i="1" dirty="0"/>
              <a:t>mm</a:t>
            </a:r>
            <a:r>
              <a:rPr lang="fi-FI" dirty="0"/>
              <a:t>), senttimetri (</a:t>
            </a:r>
            <a:r>
              <a:rPr lang="fi-FI" i="1" dirty="0"/>
              <a:t>cm</a:t>
            </a:r>
            <a:r>
              <a:rPr lang="fi-FI" dirty="0"/>
              <a:t>), metri (</a:t>
            </a:r>
            <a:r>
              <a:rPr lang="fi-FI" i="1" dirty="0"/>
              <a:t>m</a:t>
            </a:r>
            <a:r>
              <a:rPr lang="fi-FI" dirty="0"/>
              <a:t>), kilometri (</a:t>
            </a:r>
            <a:r>
              <a:rPr lang="fi-FI" i="1" dirty="0"/>
              <a:t>km</a:t>
            </a:r>
            <a:r>
              <a:rPr lang="fi-FI" dirty="0"/>
              <a:t>)</a:t>
            </a:r>
          </a:p>
          <a:p>
            <a:r>
              <a:rPr lang="fi-FI" dirty="0"/>
              <a:t>10 mm = 1 cm</a:t>
            </a:r>
          </a:p>
          <a:p>
            <a:r>
              <a:rPr lang="fi-FI" dirty="0"/>
              <a:t>100 cm = 1 m </a:t>
            </a:r>
          </a:p>
          <a:p>
            <a:r>
              <a:rPr lang="fi-FI" dirty="0"/>
              <a:t>1000 m = 1 km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/>
          </p:nvPr>
        </p:nvGraphicFramePr>
        <p:xfrm>
          <a:off x="140934" y="3831703"/>
          <a:ext cx="6186465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i="0" dirty="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2400" i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uorakulmio: Pyöristetyt kulmat 4"/>
          <p:cNvSpPr/>
          <p:nvPr/>
        </p:nvSpPr>
        <p:spPr>
          <a:xfrm>
            <a:off x="7379011" y="522784"/>
            <a:ext cx="900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km</a:t>
            </a:r>
          </a:p>
        </p:txBody>
      </p:sp>
      <p:sp>
        <p:nvSpPr>
          <p:cNvPr id="6" name="Suorakulmio: Pyöristetyt kulmat 5"/>
          <p:cNvSpPr/>
          <p:nvPr/>
        </p:nvSpPr>
        <p:spPr>
          <a:xfrm>
            <a:off x="7379011" y="1840942"/>
            <a:ext cx="900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" name="Suorakulmio: Pyöristetyt kulmat 6"/>
          <p:cNvSpPr/>
          <p:nvPr/>
        </p:nvSpPr>
        <p:spPr>
          <a:xfrm>
            <a:off x="7379011" y="3159100"/>
            <a:ext cx="900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cm</a:t>
            </a:r>
          </a:p>
        </p:txBody>
      </p:sp>
      <p:sp>
        <p:nvSpPr>
          <p:cNvPr id="8" name="Suorakulmio: Pyöristetyt kulmat 7"/>
          <p:cNvSpPr/>
          <p:nvPr/>
        </p:nvSpPr>
        <p:spPr>
          <a:xfrm>
            <a:off x="7379011" y="4477258"/>
            <a:ext cx="900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mm</a:t>
            </a:r>
          </a:p>
        </p:txBody>
      </p:sp>
      <p:sp>
        <p:nvSpPr>
          <p:cNvPr id="9" name="Nuoli: Kaareva oikealle 8"/>
          <p:cNvSpPr/>
          <p:nvPr/>
        </p:nvSpPr>
        <p:spPr>
          <a:xfrm>
            <a:off x="6732014" y="914554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Nuoli: Kaareva oikealle 9"/>
          <p:cNvSpPr/>
          <p:nvPr/>
        </p:nvSpPr>
        <p:spPr>
          <a:xfrm>
            <a:off x="6732014" y="2218722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Nuoli: Kaareva oikealle 10"/>
          <p:cNvSpPr/>
          <p:nvPr/>
        </p:nvSpPr>
        <p:spPr>
          <a:xfrm>
            <a:off x="6721833" y="3516737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Nuoli: Kaareva oikealle 11"/>
          <p:cNvSpPr/>
          <p:nvPr/>
        </p:nvSpPr>
        <p:spPr>
          <a:xfrm rot="10800000">
            <a:off x="8373272" y="3444741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Nuoli: Kaareva oikealle 12"/>
          <p:cNvSpPr/>
          <p:nvPr/>
        </p:nvSpPr>
        <p:spPr>
          <a:xfrm rot="10800000">
            <a:off x="8383453" y="2138690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Nuoli: Kaareva oikealle 13"/>
          <p:cNvSpPr/>
          <p:nvPr/>
        </p:nvSpPr>
        <p:spPr>
          <a:xfrm rot="10800000">
            <a:off x="8386008" y="772969"/>
            <a:ext cx="54000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8" name="Suorakulmio: Pyöristetyt kulmat 17"/>
          <p:cNvSpPr/>
          <p:nvPr/>
        </p:nvSpPr>
        <p:spPr>
          <a:xfrm>
            <a:off x="6460791" y="1163657"/>
            <a:ext cx="918219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∙1000</a:t>
            </a:r>
          </a:p>
        </p:txBody>
      </p:sp>
      <p:sp>
        <p:nvSpPr>
          <p:cNvPr id="25" name="Suorakulmio: Pyöristetyt kulmat 24"/>
          <p:cNvSpPr/>
          <p:nvPr/>
        </p:nvSpPr>
        <p:spPr>
          <a:xfrm>
            <a:off x="6460790" y="2527535"/>
            <a:ext cx="918219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∙100</a:t>
            </a:r>
          </a:p>
        </p:txBody>
      </p:sp>
      <p:sp>
        <p:nvSpPr>
          <p:cNvPr id="26" name="Suorakulmio: Pyöristetyt kulmat 25"/>
          <p:cNvSpPr/>
          <p:nvPr/>
        </p:nvSpPr>
        <p:spPr>
          <a:xfrm>
            <a:off x="6493850" y="3831703"/>
            <a:ext cx="918219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∙10</a:t>
            </a:r>
          </a:p>
        </p:txBody>
      </p:sp>
      <p:sp>
        <p:nvSpPr>
          <p:cNvPr id="27" name="Suorakulmio: Pyöristetyt kulmat 26"/>
          <p:cNvSpPr/>
          <p:nvPr/>
        </p:nvSpPr>
        <p:spPr>
          <a:xfrm>
            <a:off x="8150037" y="1252771"/>
            <a:ext cx="918219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:1000</a:t>
            </a:r>
          </a:p>
        </p:txBody>
      </p:sp>
      <p:sp>
        <p:nvSpPr>
          <p:cNvPr id="28" name="Suorakulmio: Pyöristetyt kulmat 27"/>
          <p:cNvSpPr/>
          <p:nvPr/>
        </p:nvSpPr>
        <p:spPr>
          <a:xfrm>
            <a:off x="8150036" y="2616649"/>
            <a:ext cx="918219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:100</a:t>
            </a:r>
          </a:p>
        </p:txBody>
      </p:sp>
      <p:sp>
        <p:nvSpPr>
          <p:cNvPr id="29" name="Suorakulmio: Pyöristetyt kulmat 28"/>
          <p:cNvSpPr/>
          <p:nvPr/>
        </p:nvSpPr>
        <p:spPr>
          <a:xfrm>
            <a:off x="8183096" y="3920817"/>
            <a:ext cx="918219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:10</a:t>
            </a:r>
          </a:p>
        </p:txBody>
      </p:sp>
    </p:spTree>
    <p:extLst>
      <p:ext uri="{BB962C8B-B14F-4D97-AF65-F5344CB8AC3E}">
        <p14:creationId xmlns:p14="http://schemas.microsoft.com/office/powerpoint/2010/main" val="14333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Yksikkömuunnoksia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459345"/>
            <a:ext cx="5464721" cy="51077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senttimetriä on 3 metriä?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metriä on 400 senttimetriä?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metriä on 37000 millimetriä?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metriä on 12 kilometriä?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mm on 37 cm?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m on 8 km?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cm on 12 m?</a:t>
            </a:r>
          </a:p>
          <a:p>
            <a:endParaRPr lang="fi-FI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7BEF6D68-E646-4E9D-87F8-24D308DDF365}"/>
              </a:ext>
            </a:extLst>
          </p:cNvPr>
          <p:cNvGrpSpPr/>
          <p:nvPr/>
        </p:nvGrpSpPr>
        <p:grpSpPr>
          <a:xfrm>
            <a:off x="6248354" y="1574417"/>
            <a:ext cx="2640525" cy="4602546"/>
            <a:chOff x="6460790" y="522784"/>
            <a:chExt cx="2640525" cy="4602546"/>
          </a:xfrm>
        </p:grpSpPr>
        <p:sp>
          <p:nvSpPr>
            <p:cNvPr id="5" name="Suorakulmio: Pyöristetyt kulmat 4">
              <a:extLst>
                <a:ext uri="{FF2B5EF4-FFF2-40B4-BE49-F238E27FC236}">
                  <a16:creationId xmlns:a16="http://schemas.microsoft.com/office/drawing/2014/main" id="{3B92B027-E760-4F16-86A6-63D77D893EC1}"/>
                </a:ext>
              </a:extLst>
            </p:cNvPr>
            <p:cNvSpPr/>
            <p:nvPr/>
          </p:nvSpPr>
          <p:spPr>
            <a:xfrm>
              <a:off x="7379011" y="522784"/>
              <a:ext cx="900000" cy="648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>
                  <a:solidFill>
                    <a:schemeClr val="tx1"/>
                  </a:solidFill>
                </a:rPr>
                <a:t>km</a:t>
              </a:r>
            </a:p>
          </p:txBody>
        </p:sp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672BA6DE-279C-456A-B8E2-37DD5DA77C56}"/>
                </a:ext>
              </a:extLst>
            </p:cNvPr>
            <p:cNvSpPr/>
            <p:nvPr/>
          </p:nvSpPr>
          <p:spPr>
            <a:xfrm>
              <a:off x="7379011" y="1840942"/>
              <a:ext cx="900000" cy="648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D02413A6-CF48-4D46-91FE-26DF5CF11093}"/>
                </a:ext>
              </a:extLst>
            </p:cNvPr>
            <p:cNvSpPr/>
            <p:nvPr/>
          </p:nvSpPr>
          <p:spPr>
            <a:xfrm>
              <a:off x="7379011" y="3159100"/>
              <a:ext cx="900000" cy="648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>
                  <a:solidFill>
                    <a:schemeClr val="tx1"/>
                  </a:solidFill>
                </a:rPr>
                <a:t>cm</a:t>
              </a:r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76369F4D-9A3F-4D91-A8B8-7669A680688A}"/>
                </a:ext>
              </a:extLst>
            </p:cNvPr>
            <p:cNvSpPr/>
            <p:nvPr/>
          </p:nvSpPr>
          <p:spPr>
            <a:xfrm>
              <a:off x="7379011" y="4477258"/>
              <a:ext cx="900000" cy="648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>
                  <a:solidFill>
                    <a:schemeClr val="tx1"/>
                  </a:solidFill>
                </a:rPr>
                <a:t>mm</a:t>
              </a:r>
            </a:p>
          </p:txBody>
        </p:sp>
        <p:sp>
          <p:nvSpPr>
            <p:cNvPr id="9" name="Nuoli: Kaareva oikealle 8">
              <a:extLst>
                <a:ext uri="{FF2B5EF4-FFF2-40B4-BE49-F238E27FC236}">
                  <a16:creationId xmlns:a16="http://schemas.microsoft.com/office/drawing/2014/main" id="{5804FE5D-E7AB-4E14-BD95-FD3D0D6EC275}"/>
                </a:ext>
              </a:extLst>
            </p:cNvPr>
            <p:cNvSpPr/>
            <p:nvPr/>
          </p:nvSpPr>
          <p:spPr>
            <a:xfrm>
              <a:off x="6732014" y="914554"/>
              <a:ext cx="540000" cy="122413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0" name="Nuoli: Kaareva oikealle 9">
              <a:extLst>
                <a:ext uri="{FF2B5EF4-FFF2-40B4-BE49-F238E27FC236}">
                  <a16:creationId xmlns:a16="http://schemas.microsoft.com/office/drawing/2014/main" id="{6F12F10C-8AB8-4741-8812-751323DF5D42}"/>
                </a:ext>
              </a:extLst>
            </p:cNvPr>
            <p:cNvSpPr/>
            <p:nvPr/>
          </p:nvSpPr>
          <p:spPr>
            <a:xfrm>
              <a:off x="6732014" y="2218722"/>
              <a:ext cx="540000" cy="122413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1" name="Nuoli: Kaareva oikealle 10">
              <a:extLst>
                <a:ext uri="{FF2B5EF4-FFF2-40B4-BE49-F238E27FC236}">
                  <a16:creationId xmlns:a16="http://schemas.microsoft.com/office/drawing/2014/main" id="{3D4B18C0-8EF9-4C05-803F-FD99E4F4AF7F}"/>
                </a:ext>
              </a:extLst>
            </p:cNvPr>
            <p:cNvSpPr/>
            <p:nvPr/>
          </p:nvSpPr>
          <p:spPr>
            <a:xfrm>
              <a:off x="6721833" y="3516737"/>
              <a:ext cx="540000" cy="122413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2" name="Nuoli: Kaareva oikealle 11">
              <a:extLst>
                <a:ext uri="{FF2B5EF4-FFF2-40B4-BE49-F238E27FC236}">
                  <a16:creationId xmlns:a16="http://schemas.microsoft.com/office/drawing/2014/main" id="{B90FCB74-DF5D-4FF8-8D61-EB49843A317F}"/>
                </a:ext>
              </a:extLst>
            </p:cNvPr>
            <p:cNvSpPr/>
            <p:nvPr/>
          </p:nvSpPr>
          <p:spPr>
            <a:xfrm rot="10800000">
              <a:off x="8373272" y="3444741"/>
              <a:ext cx="540000" cy="122413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3" name="Nuoli: Kaareva oikealle 12">
              <a:extLst>
                <a:ext uri="{FF2B5EF4-FFF2-40B4-BE49-F238E27FC236}">
                  <a16:creationId xmlns:a16="http://schemas.microsoft.com/office/drawing/2014/main" id="{E7F65D2A-EABE-4285-9A85-89E60E3E088C}"/>
                </a:ext>
              </a:extLst>
            </p:cNvPr>
            <p:cNvSpPr/>
            <p:nvPr/>
          </p:nvSpPr>
          <p:spPr>
            <a:xfrm rot="10800000">
              <a:off x="8383453" y="2138690"/>
              <a:ext cx="540000" cy="122413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4" name="Nuoli: Kaareva oikealle 13">
              <a:extLst>
                <a:ext uri="{FF2B5EF4-FFF2-40B4-BE49-F238E27FC236}">
                  <a16:creationId xmlns:a16="http://schemas.microsoft.com/office/drawing/2014/main" id="{97669CCF-6AF1-467D-9700-4364C978E206}"/>
                </a:ext>
              </a:extLst>
            </p:cNvPr>
            <p:cNvSpPr/>
            <p:nvPr/>
          </p:nvSpPr>
          <p:spPr>
            <a:xfrm rot="10800000">
              <a:off x="8386008" y="772969"/>
              <a:ext cx="540000" cy="122413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960B8A51-1D69-43F5-8095-DA42D51A61AE}"/>
                </a:ext>
              </a:extLst>
            </p:cNvPr>
            <p:cNvSpPr/>
            <p:nvPr/>
          </p:nvSpPr>
          <p:spPr>
            <a:xfrm>
              <a:off x="6460791" y="1163657"/>
              <a:ext cx="91821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800" b="1" dirty="0">
                  <a:solidFill>
                    <a:schemeClr val="tx1"/>
                  </a:solidFill>
                </a:rPr>
                <a:t>∙1000</a:t>
              </a: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00D0934-50A8-4E2B-BF9E-B91994C6DAC6}"/>
                </a:ext>
              </a:extLst>
            </p:cNvPr>
            <p:cNvSpPr/>
            <p:nvPr/>
          </p:nvSpPr>
          <p:spPr>
            <a:xfrm>
              <a:off x="6460790" y="2527535"/>
              <a:ext cx="91821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800" b="1" dirty="0">
                  <a:solidFill>
                    <a:schemeClr val="tx1"/>
                  </a:solidFill>
                </a:rPr>
                <a:t>∙100</a:t>
              </a:r>
            </a:p>
          </p:txBody>
        </p:sp>
        <p:sp>
          <p:nvSpPr>
            <p:cNvPr id="17" name="Suorakulmio: Pyöristetyt kulmat 16">
              <a:extLst>
                <a:ext uri="{FF2B5EF4-FFF2-40B4-BE49-F238E27FC236}">
                  <a16:creationId xmlns:a16="http://schemas.microsoft.com/office/drawing/2014/main" id="{E1E5FD79-5337-4B48-926F-306C45859F7A}"/>
                </a:ext>
              </a:extLst>
            </p:cNvPr>
            <p:cNvSpPr/>
            <p:nvPr/>
          </p:nvSpPr>
          <p:spPr>
            <a:xfrm>
              <a:off x="6493850" y="3831703"/>
              <a:ext cx="91821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800" b="1" dirty="0">
                  <a:solidFill>
                    <a:schemeClr val="tx1"/>
                  </a:solidFill>
                </a:rPr>
                <a:t>∙10</a:t>
              </a:r>
            </a:p>
          </p:txBody>
        </p:sp>
        <p:sp>
          <p:nvSpPr>
            <p:cNvPr id="18" name="Suorakulmio: Pyöristetyt kulmat 17">
              <a:extLst>
                <a:ext uri="{FF2B5EF4-FFF2-40B4-BE49-F238E27FC236}">
                  <a16:creationId xmlns:a16="http://schemas.microsoft.com/office/drawing/2014/main" id="{148389AF-E0BA-4D05-B56E-B9A3C74FF7C6}"/>
                </a:ext>
              </a:extLst>
            </p:cNvPr>
            <p:cNvSpPr/>
            <p:nvPr/>
          </p:nvSpPr>
          <p:spPr>
            <a:xfrm>
              <a:off x="8150037" y="1252771"/>
              <a:ext cx="91821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800" b="1" dirty="0">
                  <a:solidFill>
                    <a:schemeClr val="tx1"/>
                  </a:solidFill>
                </a:rPr>
                <a:t>:1000</a:t>
              </a:r>
            </a:p>
          </p:txBody>
        </p:sp>
        <p:sp>
          <p:nvSpPr>
            <p:cNvPr id="19" name="Suorakulmio: Pyöristetyt kulmat 18">
              <a:extLst>
                <a:ext uri="{FF2B5EF4-FFF2-40B4-BE49-F238E27FC236}">
                  <a16:creationId xmlns:a16="http://schemas.microsoft.com/office/drawing/2014/main" id="{8CF3B480-092E-4ED8-B033-29C54D60E73B}"/>
                </a:ext>
              </a:extLst>
            </p:cNvPr>
            <p:cNvSpPr/>
            <p:nvPr/>
          </p:nvSpPr>
          <p:spPr>
            <a:xfrm>
              <a:off x="8150036" y="2616649"/>
              <a:ext cx="91821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800" b="1" dirty="0">
                  <a:solidFill>
                    <a:schemeClr val="tx1"/>
                  </a:solidFill>
                </a:rPr>
                <a:t>:100</a:t>
              </a:r>
            </a:p>
          </p:txBody>
        </p:sp>
        <p:sp>
          <p:nvSpPr>
            <p:cNvPr id="20" name="Suorakulmio: Pyöristetyt kulmat 19">
              <a:extLst>
                <a:ext uri="{FF2B5EF4-FFF2-40B4-BE49-F238E27FC236}">
                  <a16:creationId xmlns:a16="http://schemas.microsoft.com/office/drawing/2014/main" id="{73EB6BB4-6FB3-471B-9DD9-4133E4F5C8C0}"/>
                </a:ext>
              </a:extLst>
            </p:cNvPr>
            <p:cNvSpPr/>
            <p:nvPr/>
          </p:nvSpPr>
          <p:spPr>
            <a:xfrm>
              <a:off x="8183096" y="3920817"/>
              <a:ext cx="91821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2800" b="1" dirty="0">
                  <a:solidFill>
                    <a:schemeClr val="tx1"/>
                  </a:solidFill>
                </a:rPr>
                <a:t>:10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9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Katsotaan simulaatiota </a:t>
            </a:r>
            <a:r>
              <a:rPr lang="fi-FI" dirty="0">
                <a:hlinkClick r:id="rId2"/>
              </a:rPr>
              <a:t>Aurinkokunnasta</a:t>
            </a:r>
            <a:endParaRPr lang="fi-FI" dirty="0"/>
          </a:p>
          <a:p>
            <a:pPr lvl="1"/>
            <a:r>
              <a:rPr lang="fi-FI" dirty="0"/>
              <a:t>Rautatientorilta Vuosaareen on 15 km</a:t>
            </a:r>
          </a:p>
          <a:p>
            <a:pPr lvl="1"/>
            <a:r>
              <a:rPr lang="fi-FI" dirty="0"/>
              <a:t>Helsingistä Utsjoelle on 1200 km</a:t>
            </a:r>
          </a:p>
          <a:p>
            <a:pPr lvl="1"/>
            <a:r>
              <a:rPr lang="fi-FI" dirty="0"/>
              <a:t>Maapallon halkaisija on 12 700 km ja ympärysmitta on 40000 km</a:t>
            </a:r>
          </a:p>
          <a:p>
            <a:pPr lvl="1"/>
            <a:r>
              <a:rPr lang="fi-FI" dirty="0"/>
              <a:t>Maapallolta Kuuhun on 380 000 km</a:t>
            </a:r>
          </a:p>
          <a:p>
            <a:pPr lvl="1"/>
            <a:r>
              <a:rPr lang="fi-FI" dirty="0"/>
              <a:t>Maapallolta Aurinkoon on 150 000 000 km</a:t>
            </a:r>
          </a:p>
          <a:p>
            <a:r>
              <a:rPr lang="fi-FI" dirty="0"/>
              <a:t>Jos Maapallo on nuppineulan pää (1 mm), Aurinko on appelsiinin kokoinen (11 cm) ja 11,8 metrin päässä</a:t>
            </a:r>
          </a:p>
        </p:txBody>
      </p:sp>
    </p:spTree>
    <p:extLst>
      <p:ext uri="{BB962C8B-B14F-4D97-AF65-F5344CB8AC3E}">
        <p14:creationId xmlns:p14="http://schemas.microsoft.com/office/powerpoint/2010/main" val="369759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397</Words>
  <Application>Microsoft Office PowerPoint</Application>
  <PresentationFormat>Näytössä katseltava diaesitys (4:3)</PresentationFormat>
  <Paragraphs>121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Office-teema</vt:lpstr>
      <vt:lpstr>Aika ja matka</vt:lpstr>
      <vt:lpstr>Tunnin ohjelma</vt:lpstr>
      <vt:lpstr>Kertaustehtävä</vt:lpstr>
      <vt:lpstr>Aika</vt:lpstr>
      <vt:lpstr>Harjoitus</vt:lpstr>
      <vt:lpstr>Yksikkömuunnokset</vt:lpstr>
      <vt:lpstr>Pituus</vt:lpstr>
      <vt:lpstr>Yksikkömuunnoksia</vt:lpstr>
      <vt:lpstr>Matka</vt:lpstr>
      <vt:lpstr>Kertaus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10</cp:revision>
  <dcterms:created xsi:type="dcterms:W3CDTF">2018-08-13T10:09:59Z</dcterms:created>
  <dcterms:modified xsi:type="dcterms:W3CDTF">2018-09-14T06:25:07Z</dcterms:modified>
</cp:coreProperties>
</file>