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279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69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10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8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920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69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11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43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33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833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51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6CC51-0860-4580-B69B-719ACE36C5B2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FB7A9-B264-4C2F-B2BD-C09403F1DA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74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0667"/>
          </a:xfrm>
        </p:spPr>
        <p:txBody>
          <a:bodyPr>
            <a:normAutofit/>
          </a:bodyPr>
          <a:lstStyle/>
          <a:p>
            <a:r>
              <a:rPr lang="en-US" dirty="0"/>
              <a:t>What caused the war, and who was to blame? - Interpretations and critical debate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275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H. A 'tragedy of </a:t>
            </a:r>
            <a:r>
              <a:rPr lang="en-US" dirty="0" smtClean="0"/>
              <a:t>miscalculation‘?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Arguments</a:t>
            </a:r>
            <a:r>
              <a:rPr lang="fi-FI" dirty="0" smtClean="0"/>
              <a:t> for:</a:t>
            </a:r>
          </a:p>
          <a:p>
            <a:r>
              <a:rPr lang="fi-FI" dirty="0" smtClean="0"/>
              <a:t>The </a:t>
            </a:r>
            <a:r>
              <a:rPr lang="fi-FI" dirty="0" err="1" smtClean="0"/>
              <a:t>Austrians</a:t>
            </a:r>
            <a:r>
              <a:rPr lang="fi-FI" dirty="0" smtClean="0"/>
              <a:t> </a:t>
            </a:r>
            <a:r>
              <a:rPr lang="fi-FI" dirty="0" err="1" smtClean="0"/>
              <a:t>miscalculated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thinking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Russia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Russia</a:t>
            </a:r>
            <a:endParaRPr lang="fi-FI" dirty="0" smtClean="0"/>
          </a:p>
          <a:p>
            <a:r>
              <a:rPr lang="fi-FI" dirty="0" smtClean="0"/>
              <a:t>Germany </a:t>
            </a:r>
            <a:r>
              <a:rPr lang="fi-FI" dirty="0" err="1" smtClean="0"/>
              <a:t>promised</a:t>
            </a:r>
            <a:r>
              <a:rPr lang="fi-FI" dirty="0" smtClean="0"/>
              <a:t> to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Austria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no </a:t>
            </a:r>
            <a:r>
              <a:rPr lang="fi-FI" dirty="0" err="1" smtClean="0"/>
              <a:t>conditions</a:t>
            </a:r>
            <a:r>
              <a:rPr lang="fi-FI" dirty="0" smtClean="0"/>
              <a:t> </a:t>
            </a:r>
            <a:r>
              <a:rPr lang="fi-FI" dirty="0" err="1" smtClean="0"/>
              <a:t>attached</a:t>
            </a:r>
            <a:r>
              <a:rPr lang="fi-FI" dirty="0" smtClean="0"/>
              <a:t>: </a:t>
            </a:r>
            <a:r>
              <a:rPr lang="fi-FI" dirty="0" err="1" smtClean="0"/>
              <a:t>Both</a:t>
            </a:r>
            <a:r>
              <a:rPr lang="fi-FI" dirty="0" smtClean="0"/>
              <a:t> of </a:t>
            </a:r>
            <a:r>
              <a:rPr lang="fi-FI" dirty="0" err="1" smtClean="0"/>
              <a:t>them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guilty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risked</a:t>
            </a:r>
            <a:r>
              <a:rPr lang="fi-FI" dirty="0" smtClean="0"/>
              <a:t> a </a:t>
            </a:r>
            <a:r>
              <a:rPr lang="fi-FI" dirty="0" err="1" smtClean="0"/>
              <a:t>moajor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endParaRPr lang="fi-FI" dirty="0" smtClean="0"/>
          </a:p>
          <a:p>
            <a:r>
              <a:rPr lang="fi-FI" dirty="0" err="1" smtClean="0"/>
              <a:t>Politicians</a:t>
            </a:r>
            <a:r>
              <a:rPr lang="fi-FI" dirty="0" smtClean="0"/>
              <a:t> in </a:t>
            </a:r>
            <a:r>
              <a:rPr lang="fi-FI" dirty="0" err="1" smtClean="0"/>
              <a:t>Russia</a:t>
            </a:r>
            <a:r>
              <a:rPr lang="fi-FI" dirty="0" smtClean="0"/>
              <a:t> </a:t>
            </a:r>
            <a:r>
              <a:rPr lang="fi-FI" dirty="0" err="1" smtClean="0"/>
              <a:t>micalculated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assuming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mobilizaion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necessarily</a:t>
            </a:r>
            <a:r>
              <a:rPr lang="fi-FI" dirty="0" smtClean="0"/>
              <a:t> </a:t>
            </a:r>
            <a:r>
              <a:rPr lang="fi-FI" dirty="0" err="1" smtClean="0"/>
              <a:t>mean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endParaRPr lang="fi-FI" dirty="0" smtClean="0"/>
          </a:p>
          <a:p>
            <a:r>
              <a:rPr lang="fi-FI" dirty="0" err="1" smtClean="0"/>
              <a:t>Generals</a:t>
            </a:r>
            <a:r>
              <a:rPr lang="fi-FI" dirty="0" smtClean="0"/>
              <a:t> (esp.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Moltke</a:t>
            </a:r>
            <a:r>
              <a:rPr lang="fi-FI" dirty="0" smtClean="0"/>
              <a:t>) </a:t>
            </a:r>
            <a:r>
              <a:rPr lang="fi-FI" dirty="0" err="1" smtClean="0"/>
              <a:t>miscalculated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sticking</a:t>
            </a:r>
            <a:r>
              <a:rPr lang="fi-FI" dirty="0" smtClean="0"/>
              <a:t> </a:t>
            </a:r>
            <a:r>
              <a:rPr lang="fi-FI" dirty="0" err="1" smtClean="0"/>
              <a:t>rigidly</a:t>
            </a:r>
            <a:r>
              <a:rPr lang="fi-FI" dirty="0" smtClean="0"/>
              <a:t> to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plans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belief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bring</a:t>
            </a:r>
            <a:r>
              <a:rPr lang="fi-FI" dirty="0" smtClean="0"/>
              <a:t> a </a:t>
            </a:r>
            <a:r>
              <a:rPr lang="fi-FI" dirty="0" err="1" smtClean="0"/>
              <a:t>quick</a:t>
            </a:r>
            <a:r>
              <a:rPr lang="fi-FI" dirty="0" smtClean="0"/>
              <a:t> and </a:t>
            </a:r>
            <a:r>
              <a:rPr lang="fi-FI" dirty="0" err="1" smtClean="0"/>
              <a:t>decisive</a:t>
            </a:r>
            <a:r>
              <a:rPr lang="fi-FI" dirty="0" smtClean="0"/>
              <a:t> </a:t>
            </a:r>
            <a:r>
              <a:rPr lang="fi-FI" dirty="0" err="1" smtClean="0"/>
              <a:t>victory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293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dirty="0"/>
              <a:t>. The alliance system or 'armed camps' made war inevitable?</a:t>
            </a:r>
            <a:br>
              <a:rPr lang="en-US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695459" y="1825625"/>
            <a:ext cx="10658341" cy="4351338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5100" b="1" u="sng" dirty="0" smtClean="0"/>
              <a:t>Arguments for? </a:t>
            </a:r>
          </a:p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r>
              <a:rPr lang="en-US" sz="5100" dirty="0" smtClean="0"/>
              <a:t>The 1894 alliance between France and Russia made the war inevitable. Russia and Germany got themselves into situations which they could not get out without suffering further humiliation: war was the only way out. (George F. </a:t>
            </a:r>
            <a:r>
              <a:rPr lang="en-US" sz="5100" dirty="0"/>
              <a:t>K</a:t>
            </a:r>
            <a:r>
              <a:rPr lang="en-US" sz="5100" dirty="0" smtClean="0"/>
              <a:t>ennan)</a:t>
            </a:r>
          </a:p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r>
              <a:rPr lang="en-US" sz="5100" b="1" u="sng" dirty="0" smtClean="0"/>
              <a:t>Arguments against?</a:t>
            </a:r>
          </a:p>
          <a:p>
            <a:r>
              <a:rPr lang="en-US" sz="5100" dirty="0" smtClean="0"/>
              <a:t>Many crises had been since 1904 without a major war as a consequence</a:t>
            </a:r>
          </a:p>
          <a:p>
            <a:r>
              <a:rPr lang="en-US" sz="5100" dirty="0" smtClean="0"/>
              <a:t>There was nothing binding about these treaties: </a:t>
            </a:r>
          </a:p>
          <a:p>
            <a:pPr marL="0" indent="0">
              <a:buNone/>
            </a:pPr>
            <a:r>
              <a:rPr lang="en-US" sz="5100" dirty="0" smtClean="0"/>
              <a:t>	</a:t>
            </a:r>
            <a:r>
              <a:rPr lang="en-US" sz="5100" dirty="0" err="1" smtClean="0"/>
              <a:t>E.g</a:t>
            </a:r>
            <a:r>
              <a:rPr lang="en-US" sz="5100" dirty="0" smtClean="0"/>
              <a:t>: France had not supported Russia during the Bosnian crisis and Austria Germany during 	the Moroccan crises; Italy though a member of the Triple alliance entered the war against 	Germany in 1915</a:t>
            </a:r>
            <a:r>
              <a:rPr lang="en-US" sz="5100" dirty="0"/>
              <a:t/>
            </a:r>
            <a:br>
              <a:rPr lang="en-US" sz="5100" dirty="0"/>
            </a:br>
            <a:r>
              <a:rPr lang="en-US" sz="5100" dirty="0"/>
              <a:t/>
            </a:r>
            <a:br>
              <a:rPr lang="en-US" sz="5100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818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Colonial rivalry in Africa and the Far East?</a:t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err="1" smtClean="0"/>
              <a:t>Arguments</a:t>
            </a:r>
            <a:r>
              <a:rPr lang="fi-FI" b="1" dirty="0" smtClean="0"/>
              <a:t> for?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 err="1" smtClean="0"/>
              <a:t>Arguments</a:t>
            </a:r>
            <a:r>
              <a:rPr lang="fi-FI" b="1" dirty="0" smtClean="0"/>
              <a:t> </a:t>
            </a:r>
            <a:r>
              <a:rPr lang="fi-FI" b="1" dirty="0" err="1" smtClean="0"/>
              <a:t>against</a:t>
            </a:r>
            <a:r>
              <a:rPr lang="fi-FI" b="1" dirty="0" smtClean="0"/>
              <a:t>?</a:t>
            </a:r>
          </a:p>
          <a:p>
            <a:r>
              <a:rPr lang="fi-FI" dirty="0" smtClean="0"/>
              <a:t>Even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disputes</a:t>
            </a:r>
            <a:r>
              <a:rPr lang="fi-FI" dirty="0" smtClean="0"/>
              <a:t>,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always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sorted</a:t>
            </a:r>
            <a:r>
              <a:rPr lang="fi-FI" dirty="0" smtClean="0"/>
              <a:t> </a:t>
            </a:r>
            <a:r>
              <a:rPr lang="fi-FI" dirty="0" err="1" smtClean="0"/>
              <a:t>without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endParaRPr lang="fi-FI" dirty="0"/>
          </a:p>
          <a:p>
            <a:r>
              <a:rPr lang="fi-FI" dirty="0" smtClean="0"/>
              <a:t>In </a:t>
            </a:r>
            <a:r>
              <a:rPr lang="fi-FI" dirty="0" err="1" smtClean="0"/>
              <a:t>early</a:t>
            </a:r>
            <a:r>
              <a:rPr lang="fi-FI" dirty="0" smtClean="0"/>
              <a:t> </a:t>
            </a:r>
            <a:r>
              <a:rPr lang="fi-FI" dirty="0" err="1" smtClean="0"/>
              <a:t>July</a:t>
            </a:r>
            <a:r>
              <a:rPr lang="fi-FI" dirty="0" smtClean="0"/>
              <a:t> Anglo-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relations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good</a:t>
            </a:r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58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dirty="0"/>
              <a:t>. The naval race between Britain and Germany?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u="sng" dirty="0" err="1" smtClean="0"/>
              <a:t>Arguments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against</a:t>
            </a:r>
            <a:r>
              <a:rPr lang="fi-FI" b="1" u="sng" dirty="0" smtClean="0"/>
              <a:t>:</a:t>
            </a:r>
          </a:p>
          <a:p>
            <a:r>
              <a:rPr lang="fi-FI" dirty="0" err="1" smtClean="0"/>
              <a:t>Starting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Admiral</a:t>
            </a:r>
            <a:r>
              <a:rPr lang="fi-FI" dirty="0" smtClean="0"/>
              <a:t> </a:t>
            </a:r>
            <a:r>
              <a:rPr lang="fi-FI" dirty="0" err="1" smtClean="0"/>
              <a:t>Tirpitz’s</a:t>
            </a:r>
            <a:r>
              <a:rPr lang="fi-FI" dirty="0" smtClean="0"/>
              <a:t> </a:t>
            </a:r>
            <a:r>
              <a:rPr lang="fi-FI" dirty="0" err="1" smtClean="0"/>
              <a:t>Navy</a:t>
            </a:r>
            <a:r>
              <a:rPr lang="fi-FI" dirty="0" smtClean="0"/>
              <a:t> </a:t>
            </a:r>
            <a:r>
              <a:rPr lang="fi-FI" dirty="0" err="1" smtClean="0"/>
              <a:t>Law</a:t>
            </a:r>
            <a:r>
              <a:rPr lang="fi-FI" dirty="0" smtClean="0"/>
              <a:t> of 1898,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growth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fleet</a:t>
            </a:r>
            <a:r>
              <a:rPr lang="fi-FI" dirty="0" smtClean="0"/>
              <a:t> </a:t>
            </a:r>
            <a:r>
              <a:rPr lang="fi-FI" dirty="0" err="1" smtClean="0"/>
              <a:t>probably</a:t>
            </a:r>
            <a:r>
              <a:rPr lang="fi-FI" dirty="0" smtClean="0"/>
              <a:t>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worry</a:t>
            </a:r>
            <a:r>
              <a:rPr lang="fi-FI" dirty="0" smtClean="0"/>
              <a:t> British </a:t>
            </a:r>
            <a:r>
              <a:rPr lang="fi-FI" dirty="0" err="1" smtClean="0"/>
              <a:t>too</a:t>
            </a:r>
            <a:r>
              <a:rPr lang="fi-FI" dirty="0" smtClean="0"/>
              <a:t> </a:t>
            </a:r>
            <a:r>
              <a:rPr lang="fi-FI" dirty="0" err="1" smtClean="0"/>
              <a:t>much</a:t>
            </a:r>
            <a:r>
              <a:rPr lang="fi-FI" dirty="0" smtClean="0"/>
              <a:t> at </a:t>
            </a: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of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enermous</a:t>
            </a:r>
            <a:r>
              <a:rPr lang="fi-FI" dirty="0" smtClean="0"/>
              <a:t> </a:t>
            </a:r>
            <a:r>
              <a:rPr lang="fi-FI" dirty="0" err="1" smtClean="0"/>
              <a:t>lead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b="1" u="sng" dirty="0" err="1" smtClean="0"/>
              <a:t>Arguments</a:t>
            </a:r>
            <a:r>
              <a:rPr lang="fi-FI" b="1" u="sng" dirty="0" smtClean="0"/>
              <a:t> for:</a:t>
            </a:r>
          </a:p>
          <a:p>
            <a:r>
              <a:rPr lang="fi-FI" dirty="0" smtClean="0"/>
              <a:t>The </a:t>
            </a:r>
            <a:r>
              <a:rPr lang="fi-FI" dirty="0" err="1" smtClean="0"/>
              <a:t>introduction</a:t>
            </a:r>
            <a:r>
              <a:rPr lang="fi-FI" dirty="0" smtClean="0"/>
              <a:t> of ’</a:t>
            </a:r>
            <a:r>
              <a:rPr lang="fi-FI" dirty="0" err="1" smtClean="0"/>
              <a:t>Dreadnought</a:t>
            </a:r>
            <a:r>
              <a:rPr lang="fi-FI" dirty="0" smtClean="0"/>
              <a:t>’ in 1906 </a:t>
            </a:r>
            <a:r>
              <a:rPr lang="fi-FI" dirty="0" err="1" smtClean="0"/>
              <a:t>changed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it made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battleships</a:t>
            </a:r>
            <a:r>
              <a:rPr lang="fi-FI" dirty="0" smtClean="0"/>
              <a:t> </a:t>
            </a:r>
            <a:r>
              <a:rPr lang="fi-FI" dirty="0" err="1" smtClean="0"/>
              <a:t>obsolete</a:t>
            </a:r>
            <a:r>
              <a:rPr lang="fi-FI" dirty="0" smtClean="0"/>
              <a:t> &gt; The </a:t>
            </a:r>
            <a:r>
              <a:rPr lang="fi-FI" dirty="0" err="1" smtClean="0"/>
              <a:t>Germans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begin</a:t>
            </a:r>
            <a:r>
              <a:rPr lang="fi-FI" dirty="0" smtClean="0"/>
              <a:t> </a:t>
            </a:r>
            <a:r>
              <a:rPr lang="fi-FI" dirty="0" err="1" smtClean="0"/>
              <a:t>building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 ’</a:t>
            </a:r>
            <a:r>
              <a:rPr lang="fi-FI" dirty="0" err="1" smtClean="0"/>
              <a:t>Dreadnoughts</a:t>
            </a:r>
            <a:r>
              <a:rPr lang="fi-FI" dirty="0" smtClean="0"/>
              <a:t>’ on </a:t>
            </a:r>
            <a:r>
              <a:rPr lang="fi-FI" dirty="0" err="1" smtClean="0"/>
              <a:t>equal</a:t>
            </a:r>
            <a:r>
              <a:rPr lang="fi-FI" dirty="0" smtClean="0"/>
              <a:t> </a:t>
            </a:r>
            <a:r>
              <a:rPr lang="fi-FI" dirty="0" err="1" smtClean="0"/>
              <a:t>terms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Britain &gt; </a:t>
            </a:r>
            <a:r>
              <a:rPr lang="fi-FI" dirty="0" err="1" smtClean="0"/>
              <a:t>naval</a:t>
            </a:r>
            <a:r>
              <a:rPr lang="fi-FI" dirty="0" smtClean="0"/>
              <a:t> </a:t>
            </a:r>
            <a:r>
              <a:rPr lang="fi-FI" dirty="0" err="1" smtClean="0"/>
              <a:t>rece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main </a:t>
            </a:r>
            <a:r>
              <a:rPr lang="fi-FI" dirty="0" err="1" smtClean="0"/>
              <a:t>bone</a:t>
            </a:r>
            <a:r>
              <a:rPr lang="fi-FI" dirty="0" smtClean="0"/>
              <a:t> of </a:t>
            </a:r>
            <a:r>
              <a:rPr lang="fi-FI" dirty="0" err="1" smtClean="0"/>
              <a:t>contention</a:t>
            </a:r>
            <a:r>
              <a:rPr lang="fi-FI" dirty="0" smtClean="0"/>
              <a:t> </a:t>
            </a:r>
            <a:r>
              <a:rPr lang="fi-FI" dirty="0" err="1" smtClean="0"/>
              <a:t>between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two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to 1914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109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</a:t>
            </a:r>
            <a:r>
              <a:rPr lang="en-US" dirty="0"/>
              <a:t>. Economic rivalry?</a:t>
            </a:r>
            <a:br>
              <a:rPr lang="en-US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err="1" smtClean="0"/>
              <a:t>Arguments</a:t>
            </a:r>
            <a:r>
              <a:rPr lang="fi-FI" b="1" dirty="0" smtClean="0"/>
              <a:t> for:</a:t>
            </a:r>
          </a:p>
          <a:p>
            <a:r>
              <a:rPr lang="fi-FI" dirty="0" smtClean="0"/>
              <a:t>The </a:t>
            </a:r>
            <a:r>
              <a:rPr lang="fi-FI" dirty="0" err="1" smtClean="0"/>
              <a:t>desire</a:t>
            </a:r>
            <a:r>
              <a:rPr lang="fi-FI" dirty="0" smtClean="0"/>
              <a:t> for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mastery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world</a:t>
            </a:r>
            <a:r>
              <a:rPr lang="fi-FI" dirty="0" smtClean="0"/>
              <a:t> </a:t>
            </a:r>
            <a:r>
              <a:rPr lang="fi-FI" dirty="0" err="1" smtClean="0"/>
              <a:t>caused</a:t>
            </a:r>
            <a:r>
              <a:rPr lang="fi-FI" dirty="0" smtClean="0"/>
              <a:t>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businessmen</a:t>
            </a:r>
            <a:r>
              <a:rPr lang="fi-FI" dirty="0" smtClean="0"/>
              <a:t> and </a:t>
            </a:r>
            <a:r>
              <a:rPr lang="fi-FI" dirty="0" err="1" smtClean="0"/>
              <a:t>capitalists</a:t>
            </a:r>
            <a:r>
              <a:rPr lang="fi-FI" dirty="0" smtClean="0"/>
              <a:t> to </a:t>
            </a:r>
            <a:r>
              <a:rPr lang="fi-FI" dirty="0" err="1" smtClean="0"/>
              <a:t>want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Britain, </a:t>
            </a:r>
            <a:r>
              <a:rPr lang="fi-FI" dirty="0" err="1" smtClean="0"/>
              <a:t>its</a:t>
            </a:r>
            <a:r>
              <a:rPr lang="fi-FI" dirty="0" smtClean="0"/>
              <a:t> main </a:t>
            </a:r>
            <a:r>
              <a:rPr lang="fi-FI" dirty="0" err="1" smtClean="0"/>
              <a:t>rivalry</a:t>
            </a:r>
            <a:r>
              <a:rPr lang="fi-FI" dirty="0" smtClean="0"/>
              <a:t> in Europe on </a:t>
            </a:r>
            <a:r>
              <a:rPr lang="fi-FI" dirty="0" err="1" smtClean="0"/>
              <a:t>industry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its</a:t>
            </a:r>
            <a:r>
              <a:rPr lang="fi-FI" dirty="0" smtClean="0"/>
              <a:t> </a:t>
            </a:r>
            <a:r>
              <a:rPr lang="fi-FI" dirty="0" err="1" smtClean="0"/>
              <a:t>huge</a:t>
            </a:r>
            <a:r>
              <a:rPr lang="fi-FI" dirty="0" smtClean="0"/>
              <a:t> </a:t>
            </a:r>
            <a:r>
              <a:rPr lang="fi-FI" dirty="0" err="1" smtClean="0"/>
              <a:t>amount</a:t>
            </a:r>
            <a:r>
              <a:rPr lang="fi-FI" dirty="0" smtClean="0"/>
              <a:t> of </a:t>
            </a:r>
            <a:r>
              <a:rPr lang="fi-FI" dirty="0" err="1" smtClean="0"/>
              <a:t>merchant</a:t>
            </a:r>
            <a:r>
              <a:rPr lang="fi-FI" dirty="0" smtClean="0"/>
              <a:t> </a:t>
            </a:r>
            <a:r>
              <a:rPr lang="fi-FI" dirty="0" err="1" smtClean="0"/>
              <a:t>ships</a:t>
            </a:r>
            <a:endParaRPr lang="fi-FI" dirty="0"/>
          </a:p>
          <a:p>
            <a:r>
              <a:rPr lang="fi-FI" dirty="0" err="1" smtClean="0"/>
              <a:t>Marxist</a:t>
            </a:r>
            <a:r>
              <a:rPr lang="fi-FI" dirty="0" smtClean="0"/>
              <a:t> </a:t>
            </a:r>
            <a:r>
              <a:rPr lang="fi-FI" dirty="0" err="1" smtClean="0"/>
              <a:t>historians</a:t>
            </a:r>
            <a:r>
              <a:rPr lang="fi-FI" dirty="0" smtClean="0"/>
              <a:t>: The </a:t>
            </a:r>
            <a:r>
              <a:rPr lang="fi-FI" dirty="0" err="1" smtClean="0"/>
              <a:t>capitalist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r>
              <a:rPr lang="fi-FI" dirty="0" smtClean="0"/>
              <a:t> </a:t>
            </a:r>
            <a:r>
              <a:rPr lang="fi-FI" dirty="0" err="1" smtClean="0"/>
              <a:t>itself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an </a:t>
            </a:r>
            <a:r>
              <a:rPr lang="fi-FI" dirty="0" err="1" smtClean="0"/>
              <a:t>account</a:t>
            </a:r>
            <a:r>
              <a:rPr lang="fi-FI" dirty="0" smtClean="0"/>
              <a:t> for </a:t>
            </a:r>
            <a:r>
              <a:rPr lang="fi-FI" dirty="0" err="1" smtClean="0"/>
              <a:t>war</a:t>
            </a:r>
            <a:endParaRPr lang="fi-FI" dirty="0"/>
          </a:p>
          <a:p>
            <a:endParaRPr lang="fi-FI" b="1" dirty="0" smtClean="0"/>
          </a:p>
          <a:p>
            <a:pPr marL="0" indent="0">
              <a:buNone/>
            </a:pPr>
            <a:r>
              <a:rPr lang="fi-FI" b="1" dirty="0" err="1" smtClean="0"/>
              <a:t>Arguments</a:t>
            </a:r>
            <a:r>
              <a:rPr lang="fi-FI" b="1" dirty="0" smtClean="0"/>
              <a:t> </a:t>
            </a:r>
            <a:r>
              <a:rPr lang="fi-FI" b="1" dirty="0" err="1" smtClean="0"/>
              <a:t>against</a:t>
            </a:r>
            <a:r>
              <a:rPr lang="fi-FI" b="1" dirty="0" smtClean="0"/>
              <a:t>: </a:t>
            </a:r>
          </a:p>
          <a:p>
            <a:r>
              <a:rPr lang="fi-FI" dirty="0" smtClean="0"/>
              <a:t>Germany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already</a:t>
            </a:r>
            <a:r>
              <a:rPr lang="fi-FI" dirty="0" smtClean="0"/>
              <a:t> </a:t>
            </a:r>
            <a:r>
              <a:rPr lang="fi-FI" dirty="0" err="1" smtClean="0"/>
              <a:t>well</a:t>
            </a:r>
            <a:r>
              <a:rPr lang="fi-FI" dirty="0" smtClean="0"/>
              <a:t> on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way</a:t>
            </a:r>
            <a:r>
              <a:rPr lang="fi-FI" dirty="0" smtClean="0"/>
              <a:t> to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victory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leading</a:t>
            </a:r>
            <a:r>
              <a:rPr lang="fi-FI" dirty="0" smtClean="0"/>
              <a:t>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industrialist</a:t>
            </a:r>
            <a:r>
              <a:rPr lang="fi-FI" dirty="0"/>
              <a:t> </a:t>
            </a:r>
            <a:r>
              <a:rPr lang="fi-FI" dirty="0" smtClean="0"/>
              <a:t>in 1913: </a:t>
            </a:r>
            <a:r>
              <a:rPr lang="fi-FI" i="1" dirty="0" smtClean="0"/>
              <a:t>’</a:t>
            </a:r>
            <a:r>
              <a:rPr lang="fi-FI" i="1" dirty="0" err="1" smtClean="0"/>
              <a:t>Give</a:t>
            </a:r>
            <a:r>
              <a:rPr lang="fi-FI" i="1" dirty="0" smtClean="0"/>
              <a:t> us 3 </a:t>
            </a:r>
            <a:r>
              <a:rPr lang="fi-FI" i="1" dirty="0" err="1" smtClean="0"/>
              <a:t>or</a:t>
            </a:r>
            <a:r>
              <a:rPr lang="fi-FI" i="1" dirty="0" smtClean="0"/>
              <a:t> 4 </a:t>
            </a:r>
            <a:r>
              <a:rPr lang="fi-FI" i="1" dirty="0" err="1" smtClean="0"/>
              <a:t>more</a:t>
            </a:r>
            <a:r>
              <a:rPr lang="fi-FI" i="1" dirty="0" smtClean="0"/>
              <a:t> </a:t>
            </a:r>
            <a:r>
              <a:rPr lang="fi-FI" i="1" dirty="0" err="1" smtClean="0"/>
              <a:t>years</a:t>
            </a:r>
            <a:r>
              <a:rPr lang="fi-FI" i="1" dirty="0" smtClean="0"/>
              <a:t> of </a:t>
            </a:r>
            <a:r>
              <a:rPr lang="fi-FI" i="1" dirty="0" err="1" smtClean="0"/>
              <a:t>peace</a:t>
            </a:r>
            <a:r>
              <a:rPr lang="fi-FI" i="1" dirty="0" smtClean="0"/>
              <a:t> and Germany </a:t>
            </a:r>
            <a:r>
              <a:rPr lang="fi-FI" i="1" dirty="0" err="1" smtClean="0"/>
              <a:t>will</a:t>
            </a:r>
            <a:r>
              <a:rPr lang="fi-FI" i="1" dirty="0" smtClean="0"/>
              <a:t> </a:t>
            </a:r>
            <a:r>
              <a:rPr lang="fi-FI" i="1" dirty="0" err="1" smtClean="0"/>
              <a:t>be</a:t>
            </a:r>
            <a:r>
              <a:rPr lang="fi-FI" i="1" dirty="0" smtClean="0"/>
              <a:t> </a:t>
            </a:r>
            <a:r>
              <a:rPr lang="fi-FI" i="1" dirty="0" err="1" smtClean="0"/>
              <a:t>the</a:t>
            </a:r>
            <a:r>
              <a:rPr lang="fi-FI" i="1" dirty="0" smtClean="0"/>
              <a:t> </a:t>
            </a:r>
            <a:r>
              <a:rPr lang="fi-FI" i="1" dirty="0" err="1" smtClean="0"/>
              <a:t>unchallenged</a:t>
            </a:r>
            <a:r>
              <a:rPr lang="fi-FI" i="1" dirty="0" smtClean="0"/>
              <a:t> </a:t>
            </a:r>
            <a:r>
              <a:rPr lang="fi-FI" i="1" dirty="0" err="1" smtClean="0"/>
              <a:t>economic</a:t>
            </a:r>
            <a:r>
              <a:rPr lang="fi-FI" i="1" dirty="0" smtClean="0"/>
              <a:t> </a:t>
            </a:r>
            <a:r>
              <a:rPr lang="fi-FI" i="1" dirty="0" err="1" smtClean="0"/>
              <a:t>master</a:t>
            </a:r>
            <a:r>
              <a:rPr lang="fi-FI" i="1" dirty="0" smtClean="0"/>
              <a:t> in Europe’</a:t>
            </a:r>
            <a:r>
              <a:rPr lang="fi-FI" dirty="0" smtClean="0"/>
              <a:t>)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3717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E. Russia </a:t>
            </a:r>
            <a:r>
              <a:rPr lang="en-US" dirty="0"/>
              <a:t>made war more likely by backing Serbia?</a:t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u="sng" dirty="0" err="1" smtClean="0"/>
              <a:t>Arguments</a:t>
            </a:r>
            <a:r>
              <a:rPr lang="fi-FI" b="1" u="sng" dirty="0" smtClean="0"/>
              <a:t> for:</a:t>
            </a:r>
          </a:p>
          <a:p>
            <a:r>
              <a:rPr lang="fi-FI" dirty="0" err="1" smtClean="0"/>
              <a:t>Propably</a:t>
            </a:r>
            <a:r>
              <a:rPr lang="fi-FI" dirty="0" smtClean="0"/>
              <a:t> made Serbia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reckless</a:t>
            </a:r>
            <a:r>
              <a:rPr lang="fi-FI" dirty="0" smtClean="0"/>
              <a:t> in </a:t>
            </a:r>
            <a:r>
              <a:rPr lang="fi-FI" dirty="0" err="1" smtClean="0"/>
              <a:t>her</a:t>
            </a:r>
            <a:r>
              <a:rPr lang="fi-FI" dirty="0" smtClean="0"/>
              <a:t> anti-</a:t>
            </a:r>
            <a:r>
              <a:rPr lang="fi-FI" dirty="0" err="1" smtClean="0"/>
              <a:t>Austrian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Russia’s</a:t>
            </a:r>
            <a:r>
              <a:rPr lang="fi-FI" dirty="0" smtClean="0"/>
              <a:t> general </a:t>
            </a:r>
            <a:r>
              <a:rPr lang="fi-FI" dirty="0" err="1" smtClean="0"/>
              <a:t>mobilization</a:t>
            </a:r>
            <a:r>
              <a:rPr lang="fi-FI" dirty="0" smtClean="0"/>
              <a:t> </a:t>
            </a:r>
            <a:r>
              <a:rPr lang="fi-FI" dirty="0" err="1" smtClean="0"/>
              <a:t>provoked</a:t>
            </a:r>
            <a:r>
              <a:rPr lang="fi-FI" dirty="0" smtClean="0"/>
              <a:t> Germany to </a:t>
            </a:r>
            <a:r>
              <a:rPr lang="fi-FI" dirty="0" err="1" smtClean="0"/>
              <a:t>mobilize</a:t>
            </a:r>
            <a:endParaRPr lang="fi-FI" dirty="0" smtClean="0"/>
          </a:p>
          <a:p>
            <a:r>
              <a:rPr lang="fi-FI" dirty="0" err="1" smtClean="0"/>
              <a:t>Russia</a:t>
            </a:r>
            <a:r>
              <a:rPr lang="fi-FI" dirty="0"/>
              <a:t> </a:t>
            </a:r>
            <a:r>
              <a:rPr lang="fi-FI" dirty="0" err="1" smtClean="0"/>
              <a:t>felt</a:t>
            </a:r>
            <a:r>
              <a:rPr lang="fi-FI" dirty="0" smtClean="0"/>
              <a:t> </a:t>
            </a:r>
            <a:r>
              <a:rPr lang="fi-FI" dirty="0" err="1" smtClean="0"/>
              <a:t>threatened</a:t>
            </a:r>
            <a:r>
              <a:rPr lang="fi-FI" dirty="0" smtClean="0"/>
              <a:t> for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influence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</a:t>
            </a:r>
            <a:r>
              <a:rPr lang="fi-FI" dirty="0" err="1" smtClean="0"/>
              <a:t>Turkey</a:t>
            </a:r>
            <a:r>
              <a:rPr lang="fi-FI" dirty="0" smtClean="0"/>
              <a:t> and Bulgaria and </a:t>
            </a:r>
            <a:r>
              <a:rPr lang="fi-FI" dirty="0" err="1" smtClean="0"/>
              <a:t>hence</a:t>
            </a:r>
            <a:r>
              <a:rPr lang="fi-FI" dirty="0" smtClean="0"/>
              <a:t> a </a:t>
            </a:r>
            <a:r>
              <a:rPr lang="fi-FI" dirty="0" err="1" smtClean="0"/>
              <a:t>possible</a:t>
            </a:r>
            <a:r>
              <a:rPr lang="fi-FI" dirty="0" smtClean="0"/>
              <a:t> </a:t>
            </a:r>
            <a:r>
              <a:rPr lang="fi-FI" dirty="0" err="1" smtClean="0"/>
              <a:t>blockade</a:t>
            </a:r>
            <a:r>
              <a:rPr lang="fi-FI" dirty="0" smtClean="0"/>
              <a:t> on </a:t>
            </a:r>
            <a:r>
              <a:rPr lang="fi-FI" dirty="0" err="1" smtClean="0"/>
              <a:t>her</a:t>
            </a:r>
            <a:r>
              <a:rPr lang="fi-FI" dirty="0" smtClean="0"/>
              <a:t> main </a:t>
            </a:r>
            <a:r>
              <a:rPr lang="fi-FI" dirty="0" err="1" smtClean="0"/>
              <a:t>trade</a:t>
            </a:r>
            <a:r>
              <a:rPr lang="fi-FI" dirty="0" smtClean="0"/>
              <a:t> </a:t>
            </a:r>
            <a:r>
              <a:rPr lang="fi-FI" dirty="0" err="1" smtClean="0"/>
              <a:t>route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Slavophilia</a:t>
            </a:r>
            <a:endParaRPr lang="fi-FI" dirty="0" smtClean="0"/>
          </a:p>
          <a:p>
            <a:endParaRPr lang="fi-FI" dirty="0" smtClean="0"/>
          </a:p>
          <a:p>
            <a:r>
              <a:rPr lang="fi-FI" b="1" u="sng" dirty="0" err="1" smtClean="0"/>
              <a:t>Arguments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against</a:t>
            </a:r>
            <a:r>
              <a:rPr lang="fi-FI" b="1" u="sng" dirty="0" smtClean="0"/>
              <a:t>:</a:t>
            </a:r>
            <a:endParaRPr lang="fi-FI" b="1" u="sng" dirty="0"/>
          </a:p>
          <a:p>
            <a:r>
              <a:rPr lang="fi-FI" dirty="0" smtClean="0"/>
              <a:t> The </a:t>
            </a:r>
            <a:r>
              <a:rPr lang="fi-FI" dirty="0" err="1" smtClean="0"/>
              <a:t>blame</a:t>
            </a:r>
            <a:r>
              <a:rPr lang="fi-FI" dirty="0" smtClean="0"/>
              <a:t> </a:t>
            </a:r>
            <a:r>
              <a:rPr lang="fi-FI" dirty="0" err="1" smtClean="0"/>
              <a:t>lies</a:t>
            </a:r>
            <a:r>
              <a:rPr lang="fi-FI" dirty="0" smtClean="0"/>
              <a:t> </a:t>
            </a:r>
            <a:r>
              <a:rPr lang="fi-FI" i="1" dirty="0" err="1" smtClean="0"/>
              <a:t>more</a:t>
            </a:r>
            <a:r>
              <a:rPr lang="fi-FI" i="1" dirty="0" smtClean="0"/>
              <a:t> </a:t>
            </a:r>
            <a:r>
              <a:rPr lang="fi-FI" i="1" dirty="0" err="1" smtClean="0"/>
              <a:t>with</a:t>
            </a:r>
            <a:r>
              <a:rPr lang="fi-FI" i="1" dirty="0" smtClean="0"/>
              <a:t> </a:t>
            </a:r>
            <a:r>
              <a:rPr lang="fi-FI" i="1" dirty="0" err="1" smtClean="0"/>
              <a:t>the</a:t>
            </a:r>
            <a:r>
              <a:rPr lang="fi-FI" i="1" dirty="0" smtClean="0"/>
              <a:t> </a:t>
            </a:r>
            <a:r>
              <a:rPr lang="fi-FI" i="1" dirty="0" err="1" smtClean="0"/>
              <a:t>Austria-Hungary</a:t>
            </a:r>
            <a:r>
              <a:rPr lang="fi-FI" dirty="0" smtClean="0"/>
              <a:t>: </a:t>
            </a:r>
            <a:r>
              <a:rPr lang="fi-FI" dirty="0" err="1" smtClean="0"/>
              <a:t>though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must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hoped</a:t>
            </a:r>
            <a:r>
              <a:rPr lang="fi-FI" dirty="0" smtClean="0"/>
              <a:t> for Russian </a:t>
            </a:r>
            <a:r>
              <a:rPr lang="fi-FI" dirty="0" err="1" smtClean="0"/>
              <a:t>neutrality</a:t>
            </a:r>
            <a:r>
              <a:rPr lang="fi-FI" dirty="0" smtClean="0"/>
              <a:t>,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ought</a:t>
            </a:r>
            <a:r>
              <a:rPr lang="fi-FI" dirty="0" smtClean="0"/>
              <a:t> to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realized</a:t>
            </a:r>
            <a:r>
              <a:rPr lang="fi-FI" dirty="0" smtClean="0"/>
              <a:t> </a:t>
            </a:r>
            <a:r>
              <a:rPr lang="fi-FI" dirty="0" err="1" smtClean="0"/>
              <a:t>how</a:t>
            </a:r>
            <a:r>
              <a:rPr lang="fi-FI" dirty="0" smtClean="0"/>
              <a:t> </a:t>
            </a:r>
            <a:r>
              <a:rPr lang="fi-FI" dirty="0" err="1" smtClean="0"/>
              <a:t>difficult</a:t>
            </a:r>
            <a:r>
              <a:rPr lang="fi-FI" dirty="0" smtClean="0"/>
              <a:t> it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for </a:t>
            </a:r>
            <a:r>
              <a:rPr lang="fi-FI" dirty="0" err="1" smtClean="0"/>
              <a:t>Russia</a:t>
            </a:r>
            <a:r>
              <a:rPr lang="fi-FI" dirty="0" smtClean="0"/>
              <a:t> to </a:t>
            </a:r>
            <a:r>
              <a:rPr lang="fi-FI" dirty="0" err="1" smtClean="0"/>
              <a:t>stay</a:t>
            </a:r>
            <a:r>
              <a:rPr lang="fi-FI" dirty="0" smtClean="0"/>
              <a:t> </a:t>
            </a:r>
            <a:r>
              <a:rPr lang="fi-FI" dirty="0" err="1" smtClean="0"/>
              <a:t>neutral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circumstances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678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</a:t>
            </a:r>
            <a:r>
              <a:rPr lang="en-US" dirty="0"/>
              <a:t>. German backing for Austria was crucially important?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u="sng" dirty="0" err="1" smtClean="0"/>
              <a:t>Arguments</a:t>
            </a:r>
            <a:r>
              <a:rPr lang="fi-FI" b="1" u="sng" dirty="0" smtClean="0"/>
              <a:t> for:</a:t>
            </a:r>
          </a:p>
          <a:p>
            <a:r>
              <a:rPr lang="fi-FI" dirty="0" smtClean="0"/>
              <a:t>In 1913 Germany </a:t>
            </a:r>
            <a:r>
              <a:rPr lang="fi-FI" dirty="0" err="1" smtClean="0"/>
              <a:t>restrained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Austrians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declaring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on </a:t>
            </a:r>
            <a:r>
              <a:rPr lang="fi-FI" dirty="0" err="1" smtClean="0"/>
              <a:t>serbia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in 1914 </a:t>
            </a:r>
            <a:r>
              <a:rPr lang="fi-FI" dirty="0" err="1" smtClean="0"/>
              <a:t>egged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r>
              <a:rPr lang="fi-FI" dirty="0" smtClean="0"/>
              <a:t> on </a:t>
            </a:r>
            <a:r>
              <a:rPr lang="fi-FI" dirty="0" err="1" smtClean="0"/>
              <a:t>by</a:t>
            </a:r>
            <a:r>
              <a:rPr lang="fi-FI" dirty="0" smtClean="0"/>
              <a:t> a ’</a:t>
            </a:r>
            <a:r>
              <a:rPr lang="fi-FI" i="1" dirty="0" err="1" smtClean="0"/>
              <a:t>blank</a:t>
            </a:r>
            <a:r>
              <a:rPr lang="fi-FI" i="1" dirty="0" smtClean="0"/>
              <a:t> </a:t>
            </a:r>
            <a:r>
              <a:rPr lang="fi-FI" i="1" dirty="0" err="1" smtClean="0"/>
              <a:t>cheque</a:t>
            </a:r>
            <a:r>
              <a:rPr lang="fi-FI" dirty="0" smtClean="0"/>
              <a:t>’ to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whatever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wanted</a:t>
            </a:r>
            <a:r>
              <a:rPr lang="fi-FI" dirty="0" smtClean="0"/>
              <a:t> and </a:t>
            </a:r>
            <a:r>
              <a:rPr lang="fi-FI" dirty="0" err="1" smtClean="0"/>
              <a:t>promising</a:t>
            </a:r>
            <a:r>
              <a:rPr lang="fi-FI" dirty="0" smtClean="0"/>
              <a:t> </a:t>
            </a:r>
            <a:r>
              <a:rPr lang="fi-FI" dirty="0" err="1" smtClean="0"/>
              <a:t>German</a:t>
            </a:r>
            <a:r>
              <a:rPr lang="fi-FI" dirty="0" smtClean="0"/>
              <a:t> help</a:t>
            </a:r>
          </a:p>
          <a:p>
            <a:pPr marL="0" indent="0">
              <a:buNone/>
            </a:pPr>
            <a:r>
              <a:rPr lang="fi-FI" dirty="0" smtClean="0"/>
              <a:t>	&gt; </a:t>
            </a:r>
            <a:r>
              <a:rPr lang="fi-FI" dirty="0" err="1" smtClean="0"/>
              <a:t>Why</a:t>
            </a:r>
            <a:r>
              <a:rPr lang="fi-FI" dirty="0" smtClean="0"/>
              <a:t>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German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 </a:t>
            </a:r>
            <a:r>
              <a:rPr lang="fi-FI" dirty="0" err="1" smtClean="0"/>
              <a:t>towards</a:t>
            </a:r>
            <a:r>
              <a:rPr lang="fi-FI" dirty="0" smtClean="0"/>
              <a:t> A.-H. </a:t>
            </a:r>
            <a:r>
              <a:rPr lang="fi-FI" dirty="0" err="1" smtClean="0"/>
              <a:t>changed</a:t>
            </a:r>
            <a:r>
              <a:rPr lang="fi-FI" dirty="0" smtClean="0"/>
              <a:t>?  </a:t>
            </a:r>
          </a:p>
          <a:p>
            <a:pPr marL="514350" indent="-514350">
              <a:buAutoNum type="arabicParenR"/>
            </a:pPr>
            <a:r>
              <a:rPr lang="fi-FI" dirty="0" smtClean="0"/>
              <a:t>Fritz Fischer (1961): Germany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most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blame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risked</a:t>
            </a:r>
            <a:r>
              <a:rPr lang="fi-FI" dirty="0" smtClean="0"/>
              <a:t> a </a:t>
            </a:r>
            <a:r>
              <a:rPr lang="fi-FI" dirty="0" err="1" smtClean="0"/>
              <a:t>major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sending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’</a:t>
            </a:r>
            <a:r>
              <a:rPr lang="fi-FI" dirty="0" err="1" smtClean="0"/>
              <a:t>blank</a:t>
            </a:r>
            <a:r>
              <a:rPr lang="fi-FI" dirty="0" smtClean="0"/>
              <a:t> </a:t>
            </a:r>
            <a:r>
              <a:rPr lang="fi-FI" dirty="0" err="1" smtClean="0"/>
              <a:t>cheque</a:t>
            </a:r>
            <a:r>
              <a:rPr lang="fi-FI" dirty="0" smtClean="0"/>
              <a:t>’ &lt; Germany </a:t>
            </a:r>
            <a:r>
              <a:rPr lang="fi-FI" dirty="0" err="1" smtClean="0"/>
              <a:t>deliberately</a:t>
            </a:r>
            <a:r>
              <a:rPr lang="fi-FI" dirty="0" smtClean="0"/>
              <a:t> </a:t>
            </a:r>
            <a:r>
              <a:rPr lang="fi-FI" dirty="0" err="1" smtClean="0"/>
              <a:t>planned</a:t>
            </a:r>
            <a:r>
              <a:rPr lang="fi-FI" dirty="0" smtClean="0"/>
              <a:t> for and </a:t>
            </a:r>
            <a:r>
              <a:rPr lang="fi-FI" dirty="0" err="1" smtClean="0"/>
              <a:t>provoked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The </a:t>
            </a:r>
            <a:r>
              <a:rPr lang="fi-FI" dirty="0" err="1" smtClean="0"/>
              <a:t>Entente</a:t>
            </a:r>
            <a:r>
              <a:rPr lang="fi-FI" dirty="0" smtClean="0"/>
              <a:t> </a:t>
            </a:r>
            <a:r>
              <a:rPr lang="fi-FI" dirty="0" err="1" smtClean="0"/>
              <a:t>Powers</a:t>
            </a:r>
            <a:r>
              <a:rPr lang="fi-FI" dirty="0" smtClean="0"/>
              <a:t> in </a:t>
            </a:r>
            <a:r>
              <a:rPr lang="fi-FI" dirty="0" err="1" smtClean="0"/>
              <a:t>order</a:t>
            </a:r>
            <a:r>
              <a:rPr lang="fi-FI" dirty="0" smtClean="0"/>
              <a:t> to </a:t>
            </a:r>
            <a:r>
              <a:rPr lang="fi-FI" dirty="0" err="1" smtClean="0"/>
              <a:t>make</a:t>
            </a:r>
            <a:r>
              <a:rPr lang="fi-FI" dirty="0" smtClean="0"/>
              <a:t> Germany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dominat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world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economically</a:t>
            </a:r>
            <a:r>
              <a:rPr lang="fi-FI" dirty="0" smtClean="0"/>
              <a:t> and </a:t>
            </a:r>
            <a:r>
              <a:rPr lang="fi-FI" dirty="0" err="1" smtClean="0"/>
              <a:t>politically</a:t>
            </a:r>
            <a:r>
              <a:rPr lang="fi-FI" dirty="0" smtClean="0"/>
              <a:t>) and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way</a:t>
            </a:r>
            <a:r>
              <a:rPr lang="fi-FI" dirty="0" smtClean="0"/>
              <a:t> of </a:t>
            </a:r>
            <a:r>
              <a:rPr lang="fi-FI" dirty="0" err="1" smtClean="0"/>
              <a:t>dealing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domestic</a:t>
            </a:r>
            <a:r>
              <a:rPr lang="fi-FI" dirty="0" smtClean="0"/>
              <a:t> </a:t>
            </a:r>
            <a:r>
              <a:rPr lang="fi-FI" dirty="0" err="1" smtClean="0"/>
              <a:t>tensions</a:t>
            </a:r>
            <a:r>
              <a:rPr lang="fi-FI" dirty="0" smtClean="0"/>
              <a:t> &gt; a </a:t>
            </a:r>
            <a:r>
              <a:rPr lang="fi-FI" dirty="0" err="1" smtClean="0"/>
              <a:t>victorious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keep</a:t>
            </a:r>
            <a:r>
              <a:rPr lang="fi-FI" dirty="0" smtClean="0"/>
              <a:t> </a:t>
            </a:r>
            <a:r>
              <a:rPr lang="fi-FI" dirty="0" err="1" smtClean="0"/>
              <a:t>people’s</a:t>
            </a:r>
            <a:r>
              <a:rPr lang="fi-FI" dirty="0" smtClean="0"/>
              <a:t> </a:t>
            </a:r>
            <a:r>
              <a:rPr lang="fi-FI" dirty="0" err="1" smtClean="0"/>
              <a:t>minds</a:t>
            </a:r>
            <a:r>
              <a:rPr lang="fi-FI" dirty="0" smtClean="0"/>
              <a:t> </a:t>
            </a:r>
            <a:r>
              <a:rPr lang="fi-FI" dirty="0" err="1" smtClean="0"/>
              <a:t>off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internal</a:t>
            </a:r>
            <a:r>
              <a:rPr lang="fi-FI" dirty="0" smtClean="0"/>
              <a:t>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&gt;&gt; The ’Fischer </a:t>
            </a:r>
            <a:r>
              <a:rPr lang="fi-FI" dirty="0" err="1" smtClean="0"/>
              <a:t>debate</a:t>
            </a:r>
            <a:r>
              <a:rPr lang="fi-FI" dirty="0" smtClean="0"/>
              <a:t>’ </a:t>
            </a:r>
            <a:r>
              <a:rPr lang="fi-FI" dirty="0" err="1" smtClean="0"/>
              <a:t>within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historians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26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51079" y="1812746"/>
            <a:ext cx="10515600" cy="4351338"/>
          </a:xfrm>
        </p:spPr>
        <p:txBody>
          <a:bodyPr/>
          <a:lstStyle/>
          <a:p>
            <a:r>
              <a:rPr lang="fi-FI" dirty="0" smtClean="0"/>
              <a:t>2) Germany </a:t>
            </a:r>
            <a:r>
              <a:rPr lang="fi-FI" dirty="0" err="1" smtClean="0"/>
              <a:t>wanted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she</a:t>
            </a:r>
            <a:r>
              <a:rPr lang="fi-FI" dirty="0" smtClean="0"/>
              <a:t> </a:t>
            </a:r>
            <a:r>
              <a:rPr lang="fi-FI" dirty="0" err="1" smtClean="0"/>
              <a:t>felt</a:t>
            </a:r>
            <a:r>
              <a:rPr lang="fi-FI" dirty="0" smtClean="0"/>
              <a:t> </a:t>
            </a:r>
            <a:r>
              <a:rPr lang="fi-FI" dirty="0" err="1" smtClean="0"/>
              <a:t>encircled</a:t>
            </a:r>
            <a:r>
              <a:rPr lang="fi-FI" dirty="0" smtClean="0"/>
              <a:t> and </a:t>
            </a:r>
            <a:r>
              <a:rPr lang="fi-FI" dirty="0" err="1" smtClean="0"/>
              <a:t>threatened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British </a:t>
            </a:r>
            <a:r>
              <a:rPr lang="fi-FI" dirty="0" err="1"/>
              <a:t>n</a:t>
            </a:r>
            <a:r>
              <a:rPr lang="fi-FI" dirty="0" err="1" smtClean="0"/>
              <a:t>aval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r>
              <a:rPr lang="fi-FI" dirty="0" smtClean="0"/>
              <a:t> and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massive</a:t>
            </a:r>
            <a:r>
              <a:rPr lang="fi-FI" dirty="0" smtClean="0"/>
              <a:t> Russian </a:t>
            </a:r>
            <a:r>
              <a:rPr lang="fi-FI" dirty="0" err="1" smtClean="0"/>
              <a:t>military</a:t>
            </a:r>
            <a:r>
              <a:rPr lang="fi-FI" dirty="0" smtClean="0"/>
              <a:t> </a:t>
            </a:r>
            <a:r>
              <a:rPr lang="fi-FI" dirty="0" err="1" smtClean="0"/>
              <a:t>expansion</a:t>
            </a:r>
            <a:r>
              <a:rPr lang="fi-FI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a </a:t>
            </a:r>
            <a:r>
              <a:rPr lang="fi-FI" dirty="0" err="1" smtClean="0"/>
              <a:t>preventive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i="1" dirty="0" smtClean="0"/>
              <a:t>for </a:t>
            </a:r>
            <a:r>
              <a:rPr lang="fi-FI" i="1" dirty="0" err="1" smtClean="0"/>
              <a:t>survival</a:t>
            </a:r>
            <a:r>
              <a:rPr lang="fi-FI" i="1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necessary</a:t>
            </a:r>
            <a:r>
              <a:rPr lang="fi-FI" dirty="0" smtClean="0"/>
              <a:t> and in 1914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later</a:t>
            </a:r>
            <a:r>
              <a:rPr lang="fi-FI" dirty="0" smtClean="0"/>
              <a:t> </a:t>
            </a:r>
            <a:r>
              <a:rPr lang="fi-FI" dirty="0" err="1" smtClean="0"/>
              <a:t>Russia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too</a:t>
            </a:r>
            <a:r>
              <a:rPr lang="fi-FI" dirty="0" smtClean="0"/>
              <a:t> </a:t>
            </a:r>
            <a:r>
              <a:rPr lang="fi-FI" dirty="0" err="1" smtClean="0"/>
              <a:t>strong</a:t>
            </a:r>
            <a:endParaRPr lang="fi-FI" dirty="0" smtClean="0"/>
          </a:p>
          <a:p>
            <a:pPr>
              <a:buFont typeface="Wingdings" panose="05000000000000000000" pitchFamily="2" charset="2"/>
              <a:buChar char="Ø"/>
            </a:pPr>
            <a:endParaRPr lang="fi-FI" dirty="0" smtClean="0"/>
          </a:p>
          <a:p>
            <a:r>
              <a:rPr lang="fi-FI" dirty="0" smtClean="0"/>
              <a:t>3)</a:t>
            </a:r>
            <a:r>
              <a:rPr lang="fi-FI" i="1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Maybe</a:t>
            </a:r>
            <a:r>
              <a:rPr lang="fi-FI" dirty="0" smtClean="0"/>
              <a:t> </a:t>
            </a:r>
            <a:r>
              <a:rPr lang="fi-FI" i="1" dirty="0" smtClean="0"/>
              <a:t>Germany </a:t>
            </a:r>
            <a:r>
              <a:rPr lang="fi-FI" i="1" dirty="0" err="1" smtClean="0"/>
              <a:t>did</a:t>
            </a:r>
            <a:r>
              <a:rPr lang="fi-FI" i="1" dirty="0" smtClean="0"/>
              <a:t> </a:t>
            </a:r>
            <a:r>
              <a:rPr lang="fi-FI" i="1" dirty="0" err="1" smtClean="0"/>
              <a:t>not</a:t>
            </a:r>
            <a:r>
              <a:rPr lang="fi-FI" i="1" dirty="0" smtClean="0"/>
              <a:t> </a:t>
            </a:r>
            <a:r>
              <a:rPr lang="fi-FI" i="1" dirty="0" err="1" smtClean="0"/>
              <a:t>want</a:t>
            </a:r>
            <a:r>
              <a:rPr lang="fi-FI" i="1" dirty="0" smtClean="0"/>
              <a:t> </a:t>
            </a:r>
            <a:r>
              <a:rPr lang="fi-FI" i="1" dirty="0" err="1" smtClean="0"/>
              <a:t>war</a:t>
            </a:r>
            <a:r>
              <a:rPr lang="fi-FI" i="1" dirty="0" smtClean="0"/>
              <a:t> at </a:t>
            </a:r>
            <a:r>
              <a:rPr lang="fi-FI" i="1" dirty="0" err="1" smtClean="0"/>
              <a:t>all</a:t>
            </a:r>
            <a:r>
              <a:rPr lang="fi-FI" i="1" dirty="0" smtClean="0"/>
              <a:t>:</a:t>
            </a:r>
          </a:p>
          <a:p>
            <a:pPr marL="0" indent="0">
              <a:buNone/>
            </a:pPr>
            <a:r>
              <a:rPr lang="fi-FI" dirty="0" smtClean="0"/>
              <a:t>The </a:t>
            </a:r>
            <a:r>
              <a:rPr lang="fi-FI" dirty="0" err="1" smtClean="0"/>
              <a:t>Kaiser</a:t>
            </a:r>
            <a:r>
              <a:rPr lang="fi-FI" dirty="0" smtClean="0"/>
              <a:t> and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Chancellor</a:t>
            </a:r>
            <a:r>
              <a:rPr lang="fi-FI" dirty="0" smtClean="0"/>
              <a:t> </a:t>
            </a:r>
            <a:r>
              <a:rPr lang="fi-FI" dirty="0" err="1" smtClean="0"/>
              <a:t>believed</a:t>
            </a:r>
            <a:r>
              <a:rPr lang="fi-FI" dirty="0" smtClean="0"/>
              <a:t> a </a:t>
            </a:r>
            <a:r>
              <a:rPr lang="fi-FI" dirty="0" err="1" smtClean="0"/>
              <a:t>strong</a:t>
            </a:r>
            <a:r>
              <a:rPr lang="fi-FI" dirty="0" smtClean="0"/>
              <a:t> </a:t>
            </a:r>
            <a:r>
              <a:rPr lang="fi-FI" dirty="0" err="1" smtClean="0"/>
              <a:t>line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r>
              <a:rPr lang="fi-FI" dirty="0" smtClean="0"/>
              <a:t> of </a:t>
            </a:r>
            <a:r>
              <a:rPr lang="fi-FI" dirty="0" err="1" smtClean="0"/>
              <a:t>Austria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frighten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Russians</a:t>
            </a:r>
            <a:r>
              <a:rPr lang="fi-FI" dirty="0" smtClean="0"/>
              <a:t> into </a:t>
            </a:r>
            <a:r>
              <a:rPr lang="fi-FI" dirty="0" err="1" smtClean="0"/>
              <a:t>remainig</a:t>
            </a:r>
            <a:r>
              <a:rPr lang="fi-FI" dirty="0" smtClean="0"/>
              <a:t> </a:t>
            </a:r>
            <a:r>
              <a:rPr lang="fi-FI" dirty="0" err="1" smtClean="0"/>
              <a:t>neutral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83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</a:t>
            </a:r>
            <a:r>
              <a:rPr lang="en-US" dirty="0"/>
              <a:t>. The mobilization plans of the great powers?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The </a:t>
            </a:r>
            <a:r>
              <a:rPr lang="fi-FI" dirty="0" err="1" smtClean="0"/>
              <a:t>generals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taken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</a:t>
            </a:r>
            <a:r>
              <a:rPr lang="fi-FI" dirty="0" err="1" smtClean="0"/>
              <a:t>control</a:t>
            </a:r>
            <a:r>
              <a:rPr lang="fi-FI" dirty="0" smtClean="0"/>
              <a:t> of </a:t>
            </a:r>
            <a:r>
              <a:rPr lang="fi-FI" dirty="0" err="1" smtClean="0"/>
              <a:t>affairs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politicians</a:t>
            </a:r>
            <a:endParaRPr lang="fi-FI" dirty="0" smtClean="0"/>
          </a:p>
          <a:p>
            <a:r>
              <a:rPr lang="fi-FI" dirty="0" smtClean="0"/>
              <a:t>Von </a:t>
            </a:r>
            <a:r>
              <a:rPr lang="fi-FI" dirty="0" err="1" smtClean="0"/>
              <a:t>Sclieffen</a:t>
            </a:r>
            <a:r>
              <a:rPr lang="fi-FI" dirty="0" smtClean="0"/>
              <a:t> Plan in Germany</a:t>
            </a:r>
          </a:p>
          <a:p>
            <a:r>
              <a:rPr lang="fi-FI" dirty="0" smtClean="0"/>
              <a:t>Russian General </a:t>
            </a:r>
            <a:r>
              <a:rPr lang="fi-FI" dirty="0" err="1" smtClean="0"/>
              <a:t>mobilization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863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579</Words>
  <Application>Microsoft Office PowerPoint</Application>
  <PresentationFormat>Laajakuva</PresentationFormat>
  <Paragraphs>62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Office-teema</vt:lpstr>
      <vt:lpstr>What caused the war, and who was to blame? - Interpretations and critical debate  </vt:lpstr>
      <vt:lpstr> A. The alliance system or 'armed camps' made war inevitable? </vt:lpstr>
      <vt:lpstr>B. Colonial rivalry in Africa and the Far East? </vt:lpstr>
      <vt:lpstr>   C. The naval race between Britain and Germany?   </vt:lpstr>
      <vt:lpstr> D. Economic rivalry? </vt:lpstr>
      <vt:lpstr> E. Russia made war more likely by backing Serbia? </vt:lpstr>
      <vt:lpstr>  F. German backing for Austria was crucially important?  </vt:lpstr>
      <vt:lpstr>PowerPoint-esitys</vt:lpstr>
      <vt:lpstr> G. The mobilization plans of the great powers?  </vt:lpstr>
      <vt:lpstr>H. A 'tragedy of miscalculation‘?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caused the war, and who was to blame? - Interpretations and critical debate </dc:title>
  <dc:creator>Alanko Jukka</dc:creator>
  <cp:lastModifiedBy>Alanko Jukka</cp:lastModifiedBy>
  <cp:revision>27</cp:revision>
  <dcterms:created xsi:type="dcterms:W3CDTF">2016-10-31T08:41:48Z</dcterms:created>
  <dcterms:modified xsi:type="dcterms:W3CDTF">2016-10-31T10:20:13Z</dcterms:modified>
</cp:coreProperties>
</file>