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72" r:id="rId8"/>
    <p:sldId id="273" r:id="rId9"/>
    <p:sldId id="261" r:id="rId10"/>
    <p:sldId id="262" r:id="rId11"/>
    <p:sldId id="263" r:id="rId12"/>
    <p:sldId id="270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9002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470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6893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0995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5984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43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0163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1853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6734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589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576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8982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Orgaaninen kemia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911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Rakenneisomeria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449977"/>
            <a:ext cx="10515600" cy="472698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/>
              <a:t>Sama molekyylikaava, mutta atomien sitoutumisjärjestys on erilainen.  Tavanomaisilla nimeämissäännöillä saadaan molekyyleille eri nimet.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u="sng" dirty="0" smtClean="0"/>
              <a:t>funktioisomeria:</a:t>
            </a:r>
          </a:p>
          <a:p>
            <a:pPr lvl="1"/>
            <a:r>
              <a:rPr lang="fi-FI" dirty="0" smtClean="0"/>
              <a:t> molekyylin atomit voidaan järjestää eri yhdisteryhmiin</a:t>
            </a:r>
          </a:p>
          <a:p>
            <a:pPr lvl="1"/>
            <a:r>
              <a:rPr lang="fi-FI" dirty="0" err="1" smtClean="0"/>
              <a:t>esim</a:t>
            </a:r>
            <a:r>
              <a:rPr lang="fi-FI" dirty="0" smtClean="0"/>
              <a:t> alkeeni/</a:t>
            </a:r>
            <a:r>
              <a:rPr lang="fi-FI" dirty="0" err="1" smtClean="0"/>
              <a:t>sykloalkaani</a:t>
            </a:r>
            <a:r>
              <a:rPr lang="fi-FI" dirty="0" smtClean="0"/>
              <a:t>, alkoholi/eetteri</a:t>
            </a:r>
          </a:p>
          <a:p>
            <a:pPr marL="0" indent="0">
              <a:buNone/>
            </a:pPr>
            <a:r>
              <a:rPr lang="fi-FI" u="sng" dirty="0" smtClean="0"/>
              <a:t>paikkaisomeria: </a:t>
            </a:r>
          </a:p>
          <a:p>
            <a:pPr lvl="1"/>
            <a:r>
              <a:rPr lang="fi-FI" dirty="0" smtClean="0"/>
              <a:t>molekyylin funktionaalinen ryhmä voi sijaita eri kohdissa</a:t>
            </a:r>
          </a:p>
          <a:p>
            <a:pPr lvl="1"/>
            <a:r>
              <a:rPr lang="fi-FI" dirty="0" err="1" smtClean="0"/>
              <a:t>esim</a:t>
            </a:r>
            <a:r>
              <a:rPr lang="fi-FI" dirty="0" smtClean="0"/>
              <a:t> 1-propanoli/2-propanoli</a:t>
            </a:r>
          </a:p>
          <a:p>
            <a:pPr marL="0" indent="0">
              <a:buNone/>
            </a:pPr>
            <a:r>
              <a:rPr lang="fi-FI" u="sng" dirty="0" smtClean="0"/>
              <a:t>ketjuisomeria: </a:t>
            </a:r>
          </a:p>
          <a:p>
            <a:pPr lvl="1"/>
            <a:r>
              <a:rPr lang="fi-FI" dirty="0" smtClean="0"/>
              <a:t>molekyylin hiiliketju voi rakentua eri tavoin</a:t>
            </a:r>
          </a:p>
          <a:p>
            <a:pPr lvl="1"/>
            <a:r>
              <a:rPr lang="fi-FI" dirty="0" err="1" smtClean="0"/>
              <a:t>esim</a:t>
            </a:r>
            <a:r>
              <a:rPr lang="fi-FI" dirty="0" smtClean="0"/>
              <a:t> butaani/metyylipropaani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4025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Stereoisomeria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449977"/>
            <a:ext cx="10515600" cy="472698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 smtClean="0"/>
              <a:t>Molekyyleissä on eroja siinä, miten atomit ja niiden väliset sidokset avaruudellisesti järjestyvät (normaalinimeäminen ei osoita eroja)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u="sng" dirty="0" err="1" smtClean="0"/>
              <a:t>konformaatioisomeria</a:t>
            </a:r>
            <a:r>
              <a:rPr lang="fi-FI" u="sng" dirty="0" smtClean="0"/>
              <a:t>:</a:t>
            </a:r>
          </a:p>
          <a:p>
            <a:pPr lvl="1"/>
            <a:r>
              <a:rPr lang="fi-FI" dirty="0" smtClean="0"/>
              <a:t>hiiliketjun kiertymisestä johtuva muodon vaihtelu</a:t>
            </a:r>
          </a:p>
          <a:p>
            <a:pPr lvl="1"/>
            <a:r>
              <a:rPr lang="fi-FI" dirty="0" smtClean="0"/>
              <a:t>molekyylin </a:t>
            </a:r>
            <a:r>
              <a:rPr lang="fi-FI" dirty="0" err="1" smtClean="0"/>
              <a:t>konformaatiot</a:t>
            </a:r>
            <a:r>
              <a:rPr lang="fi-FI" dirty="0" smtClean="0"/>
              <a:t> ovat samaa yhdistettä, sidokset eivät katkea muodon vaihtuessa</a:t>
            </a:r>
          </a:p>
          <a:p>
            <a:pPr marL="0" indent="0">
              <a:buNone/>
            </a:pPr>
            <a:r>
              <a:rPr lang="fi-FI" u="sng" dirty="0" smtClean="0"/>
              <a:t>cis-</a:t>
            </a:r>
            <a:r>
              <a:rPr lang="fi-FI" u="sng" dirty="0" err="1" smtClean="0"/>
              <a:t>trans</a:t>
            </a:r>
            <a:r>
              <a:rPr lang="fi-FI" u="sng" dirty="0" smtClean="0"/>
              <a:t> –isomeria: </a:t>
            </a:r>
          </a:p>
          <a:p>
            <a:pPr lvl="1"/>
            <a:r>
              <a:rPr lang="fi-FI" dirty="0" smtClean="0"/>
              <a:t>hiiliketjun jäykkyydestä johtuva muodon vaihtelu</a:t>
            </a:r>
          </a:p>
          <a:p>
            <a:pPr lvl="1"/>
            <a:r>
              <a:rPr lang="fi-FI" dirty="0" smtClean="0"/>
              <a:t>konfiguraatiot ovat eri yhdistettä, eivät voi muuttua toisikseen ilman, että sidoksia katkeaa</a:t>
            </a:r>
          </a:p>
          <a:p>
            <a:pPr marL="0" indent="0">
              <a:buNone/>
            </a:pPr>
            <a:r>
              <a:rPr lang="fi-FI" u="sng" dirty="0" smtClean="0"/>
              <a:t>optinen isomeria: </a:t>
            </a:r>
          </a:p>
          <a:p>
            <a:pPr lvl="1"/>
            <a:r>
              <a:rPr lang="fi-FI" dirty="0" smtClean="0"/>
              <a:t>molekyylistä voidaan muodostaa keskenään peilikuvamaisia muotoja, </a:t>
            </a:r>
            <a:r>
              <a:rPr lang="fi-FI" dirty="0" err="1" smtClean="0"/>
              <a:t>enantiomeereja</a:t>
            </a:r>
            <a:endParaRPr lang="fi-FI" dirty="0" smtClean="0"/>
          </a:p>
          <a:p>
            <a:pPr lvl="1"/>
            <a:r>
              <a:rPr lang="fi-FI" dirty="0" smtClean="0"/>
              <a:t>tunnusomaisena asymmetrinen hiili (=hiilessä 4 eri </a:t>
            </a:r>
            <a:r>
              <a:rPr lang="fi-FI" dirty="0" err="1" smtClean="0"/>
              <a:t>substituenttia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6374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4139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Orgaaniset yhdisteryhmät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Funktionaalinen ryhmä on atomi tai atomiryhmä, jolla on samat kemialliset ominaisuudet vaikka se sijaitsisi eri yhdisteissä</a:t>
            </a:r>
          </a:p>
          <a:p>
            <a:pPr marL="0" indent="0">
              <a:buNone/>
            </a:pPr>
            <a:endParaRPr lang="fi-FI" dirty="0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068113"/>
              </p:ext>
            </p:extLst>
          </p:nvPr>
        </p:nvGraphicFramePr>
        <p:xfrm>
          <a:off x="1065348" y="3123230"/>
          <a:ext cx="9593943" cy="2049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7981">
                  <a:extLst>
                    <a:ext uri="{9D8B030D-6E8A-4147-A177-3AD203B41FA5}">
                      <a16:colId xmlns:a16="http://schemas.microsoft.com/office/drawing/2014/main" val="1154055405"/>
                    </a:ext>
                  </a:extLst>
                </a:gridCol>
                <a:gridCol w="3197981">
                  <a:extLst>
                    <a:ext uri="{9D8B030D-6E8A-4147-A177-3AD203B41FA5}">
                      <a16:colId xmlns:a16="http://schemas.microsoft.com/office/drawing/2014/main" val="1432858275"/>
                    </a:ext>
                  </a:extLst>
                </a:gridCol>
                <a:gridCol w="3197981">
                  <a:extLst>
                    <a:ext uri="{9D8B030D-6E8A-4147-A177-3AD203B41FA5}">
                      <a16:colId xmlns:a16="http://schemas.microsoft.com/office/drawing/2014/main" val="2564088555"/>
                    </a:ext>
                  </a:extLst>
                </a:gridCol>
              </a:tblGrid>
              <a:tr h="683220">
                <a:tc>
                  <a:txBody>
                    <a:bodyPr/>
                    <a:lstStyle/>
                    <a:p>
                      <a:r>
                        <a:rPr lang="fi-FI" dirty="0" smtClean="0"/>
                        <a:t>Yhdisteluokka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Funktionaalinen ryhmä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Tunnusomainen pääte, nimeäminen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3529274"/>
                  </a:ext>
                </a:extLst>
              </a:tr>
              <a:tr h="683220">
                <a:tc>
                  <a:txBody>
                    <a:bodyPr/>
                    <a:lstStyle/>
                    <a:p>
                      <a:r>
                        <a:rPr lang="fi-FI" dirty="0" smtClean="0"/>
                        <a:t>Alkeeni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C=C</a:t>
                      </a:r>
                      <a:r>
                        <a:rPr lang="fi-FI" baseline="0" dirty="0" smtClean="0"/>
                        <a:t> kaksoissidos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”</a:t>
                      </a:r>
                      <a:r>
                        <a:rPr lang="fi-FI" dirty="0" err="1" smtClean="0"/>
                        <a:t>eeni</a:t>
                      </a:r>
                      <a:r>
                        <a:rPr lang="fi-FI" dirty="0" smtClean="0"/>
                        <a:t>”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421234"/>
                  </a:ext>
                </a:extLst>
              </a:tr>
              <a:tr h="683220">
                <a:tc>
                  <a:txBody>
                    <a:bodyPr/>
                    <a:lstStyle/>
                    <a:p>
                      <a:r>
                        <a:rPr lang="fi-FI" dirty="0" smtClean="0"/>
                        <a:t>Alkoholi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-OH hydroksyyliryhmä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”oli”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803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1429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Yhdisteiden nimeäminen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Etuliitteet </a:t>
            </a:r>
          </a:p>
          <a:p>
            <a:pPr lvl="1"/>
            <a:r>
              <a:rPr lang="fi-FI" dirty="0" smtClean="0"/>
              <a:t>hiiliketjussa olevat </a:t>
            </a:r>
            <a:r>
              <a:rPr lang="fi-FI" dirty="0" err="1" smtClean="0"/>
              <a:t>substituentit</a:t>
            </a:r>
            <a:r>
              <a:rPr lang="fi-FI" dirty="0" smtClean="0"/>
              <a:t> asemanumeroineen</a:t>
            </a:r>
          </a:p>
          <a:p>
            <a:r>
              <a:rPr lang="fi-FI" dirty="0" smtClean="0"/>
              <a:t>Pääketju </a:t>
            </a:r>
          </a:p>
          <a:p>
            <a:pPr lvl="1"/>
            <a:r>
              <a:rPr lang="fi-FI" dirty="0" smtClean="0"/>
              <a:t>pisin hiiliketju, jossa funktionaalisuus on</a:t>
            </a:r>
          </a:p>
          <a:p>
            <a:r>
              <a:rPr lang="fi-FI" dirty="0" smtClean="0"/>
              <a:t>Pääte + numero </a:t>
            </a:r>
          </a:p>
          <a:p>
            <a:pPr lvl="1"/>
            <a:r>
              <a:rPr lang="fi-FI" dirty="0" smtClean="0"/>
              <a:t>funktionaalisen ryhmän pääte, paikkanumero tarpeen mukaan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9425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Rakennekaava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dirty="0" smtClean="0"/>
              <a:t>Vaihtoehto 1:</a:t>
            </a:r>
          </a:p>
          <a:p>
            <a:pPr marL="0" indent="0">
              <a:buNone/>
            </a:pPr>
            <a:r>
              <a:rPr lang="fi-FI" dirty="0" smtClean="0"/>
              <a:t>Täydellinen rakennekaava, näkyvissä on kaikki atomit ja niiden väliset sidokset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Vaihtoehto 2:</a:t>
            </a:r>
          </a:p>
          <a:p>
            <a:pPr marL="0" indent="0">
              <a:buNone/>
            </a:pPr>
            <a:r>
              <a:rPr lang="fi-FI" dirty="0" smtClean="0"/>
              <a:t>Viivakaava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err="1" smtClean="0"/>
              <a:t>Marvinsketch</a:t>
            </a:r>
            <a:r>
              <a:rPr lang="fi-FI" dirty="0" smtClean="0"/>
              <a:t> </a:t>
            </a:r>
            <a:r>
              <a:rPr lang="fi-FI" dirty="0" smtClean="0">
                <a:sym typeface="Wingdings" panose="05000000000000000000" pitchFamily="2" charset="2"/>
              </a:rPr>
              <a:t> harjoittele hiilien ja vetyjen piilottaminen/esiin tuominen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7558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suhdekaava - molekyylikaava - rakennekaava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Suhdekaava kertoo, missä suhteessa alkuaineet esiintyvät yhdisteessä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(CH</a:t>
            </a:r>
            <a:r>
              <a:rPr lang="fi-FI" baseline="-25000" dirty="0" smtClean="0"/>
              <a:t>2</a:t>
            </a:r>
            <a:r>
              <a:rPr lang="fi-FI" dirty="0" smtClean="0"/>
              <a:t> )</a:t>
            </a:r>
            <a:r>
              <a:rPr lang="fi-FI" baseline="-25000" dirty="0" smtClean="0"/>
              <a:t>x</a:t>
            </a:r>
            <a:r>
              <a:rPr lang="fi-FI" dirty="0" smtClean="0"/>
              <a:t>	(CH</a:t>
            </a:r>
            <a:r>
              <a:rPr lang="fi-FI" baseline="-25000" dirty="0" smtClean="0"/>
              <a:t>2</a:t>
            </a:r>
            <a:r>
              <a:rPr lang="fi-FI" dirty="0" smtClean="0"/>
              <a:t>O)</a:t>
            </a:r>
            <a:r>
              <a:rPr lang="fi-FI" baseline="-25000" dirty="0" smtClean="0"/>
              <a:t>x</a:t>
            </a:r>
            <a:endParaRPr lang="fi-FI" dirty="0" smtClean="0"/>
          </a:p>
          <a:p>
            <a:r>
              <a:rPr lang="fi-FI" dirty="0" smtClean="0"/>
              <a:t>Molekyylikaava kertoo yksittäisen molekyylin koostumuksen</a:t>
            </a:r>
          </a:p>
          <a:p>
            <a:pPr marL="0" indent="0">
              <a:buNone/>
            </a:pPr>
            <a:r>
              <a:rPr lang="fi-FI" dirty="0" smtClean="0"/>
              <a:t>	 C</a:t>
            </a:r>
            <a:r>
              <a:rPr lang="fi-FI" baseline="-25000" dirty="0" smtClean="0"/>
              <a:t>2</a:t>
            </a:r>
            <a:r>
              <a:rPr lang="fi-FI" dirty="0" smtClean="0"/>
              <a:t>H</a:t>
            </a:r>
            <a:r>
              <a:rPr lang="fi-FI" baseline="-25000" dirty="0" smtClean="0"/>
              <a:t>4</a:t>
            </a:r>
            <a:r>
              <a:rPr lang="fi-FI" dirty="0" smtClean="0"/>
              <a:t>	 	C</a:t>
            </a:r>
            <a:r>
              <a:rPr lang="fi-FI" baseline="-25000" dirty="0" smtClean="0"/>
              <a:t>3</a:t>
            </a:r>
            <a:r>
              <a:rPr lang="fi-FI" dirty="0" smtClean="0"/>
              <a:t>H</a:t>
            </a:r>
            <a:r>
              <a:rPr lang="fi-FI" baseline="-25000" dirty="0" smtClean="0"/>
              <a:t>6</a:t>
            </a:r>
            <a:r>
              <a:rPr lang="fi-FI" dirty="0" smtClean="0"/>
              <a:t>		CH</a:t>
            </a:r>
            <a:r>
              <a:rPr lang="fi-FI" baseline="-25000" dirty="0" smtClean="0"/>
              <a:t>2</a:t>
            </a:r>
            <a:r>
              <a:rPr lang="fi-FI" dirty="0" smtClean="0"/>
              <a:t>O		C</a:t>
            </a:r>
            <a:r>
              <a:rPr lang="fi-FI" baseline="-25000" dirty="0" smtClean="0"/>
              <a:t>2</a:t>
            </a:r>
            <a:r>
              <a:rPr lang="fi-FI" dirty="0" smtClean="0"/>
              <a:t>H</a:t>
            </a:r>
            <a:r>
              <a:rPr lang="fi-FI" baseline="-25000" dirty="0" smtClean="0"/>
              <a:t>4</a:t>
            </a:r>
            <a:r>
              <a:rPr lang="fi-FI" dirty="0" smtClean="0"/>
              <a:t>O</a:t>
            </a:r>
            <a:r>
              <a:rPr lang="fi-FI" baseline="-25000" dirty="0" smtClean="0"/>
              <a:t>2</a:t>
            </a:r>
            <a:endParaRPr lang="fi-FI" dirty="0" smtClean="0"/>
          </a:p>
          <a:p>
            <a:r>
              <a:rPr lang="fi-FI" dirty="0" smtClean="0"/>
              <a:t>Rakennekaava kertoo, miten atomit ovat sitoutuneet (</a:t>
            </a:r>
            <a:r>
              <a:rPr lang="fi-FI" dirty="0" smtClean="0">
                <a:sym typeface="Wingdings" panose="05000000000000000000" pitchFamily="2" charset="2"/>
              </a:rPr>
              <a:t> isomeria!)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19956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Suhdekaavan selvittäminen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Selvitettävä n(C):n(H):n(O)</a:t>
            </a:r>
          </a:p>
          <a:p>
            <a:r>
              <a:rPr lang="fi-FI" dirty="0" smtClean="0"/>
              <a:t>Lähtötilanne voi olla alkuaineiden massasuhteet tai palamisreaktiossa syntyneet CO</a:t>
            </a:r>
            <a:r>
              <a:rPr lang="fi-FI" baseline="-25000" dirty="0" smtClean="0"/>
              <a:t>2</a:t>
            </a:r>
            <a:r>
              <a:rPr lang="fi-FI" dirty="0" smtClean="0"/>
              <a:t> ja H</a:t>
            </a:r>
            <a:r>
              <a:rPr lang="fi-FI" baseline="-25000" dirty="0" smtClean="0"/>
              <a:t>2</a:t>
            </a:r>
            <a:r>
              <a:rPr lang="fi-FI" dirty="0" smtClean="0"/>
              <a:t>O. </a:t>
            </a:r>
          </a:p>
          <a:p>
            <a:r>
              <a:rPr lang="fi-FI" dirty="0" smtClean="0"/>
              <a:t>Massasuhteet </a:t>
            </a:r>
            <a:r>
              <a:rPr lang="fi-FI" dirty="0" smtClean="0">
                <a:sym typeface="Wingdings" panose="05000000000000000000" pitchFamily="2" charset="2"/>
              </a:rPr>
              <a:t> n=m/M jatkuu suoraviivaisena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Palamistuotteet  selvitä n(C), n(H). Tarvittaessa laskettava ”takaisinpäin”=m(C), m(H), jotta voi selvittää m(O)=m(yhdiste)-m(C)-m(H), kun n(O) selvitetty, lasketaan ainemäärien suhteet</a:t>
            </a:r>
          </a:p>
          <a:p>
            <a:pPr marL="0" indent="0">
              <a:buNone/>
            </a:pPr>
            <a:endParaRPr lang="fi-FI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/>
              <a:t>n(C</a:t>
            </a:r>
            <a:r>
              <a:rPr lang="fi-FI" dirty="0" smtClean="0"/>
              <a:t>) : n(H) : n(O) = 2,367 : 5,713 : 1,128 = 2,1 : 5,1 : 1 </a:t>
            </a:r>
            <a:r>
              <a:rPr lang="fi-FI" dirty="0" smtClean="0">
                <a:sym typeface="Wingdings" panose="05000000000000000000" pitchFamily="2" charset="2"/>
              </a:rPr>
              <a:t> (C</a:t>
            </a:r>
            <a:r>
              <a:rPr lang="fi-FI" baseline="-25000" dirty="0" smtClean="0">
                <a:sym typeface="Wingdings" panose="05000000000000000000" pitchFamily="2" charset="2"/>
              </a:rPr>
              <a:t>2</a:t>
            </a:r>
            <a:r>
              <a:rPr lang="fi-FI" dirty="0" smtClean="0">
                <a:sym typeface="Wingdings" panose="05000000000000000000" pitchFamily="2" charset="2"/>
              </a:rPr>
              <a:t>H</a:t>
            </a:r>
            <a:r>
              <a:rPr lang="fi-FI" baseline="-25000" dirty="0" smtClean="0">
                <a:sym typeface="Wingdings" panose="05000000000000000000" pitchFamily="2" charset="2"/>
              </a:rPr>
              <a:t>5</a:t>
            </a:r>
            <a:r>
              <a:rPr lang="fi-FI" dirty="0" smtClean="0">
                <a:sym typeface="Wingdings" panose="05000000000000000000" pitchFamily="2" charset="2"/>
              </a:rPr>
              <a:t>O)</a:t>
            </a:r>
            <a:r>
              <a:rPr lang="fi-FI" baseline="-25000" dirty="0" smtClean="0">
                <a:sym typeface="Wingdings" panose="05000000000000000000" pitchFamily="2" charset="2"/>
              </a:rPr>
              <a:t>x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336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Molekyylikaavan selvittäminen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Jostakin pitäisi saada selville molekyylin moolimassan likiarvo</a:t>
            </a:r>
          </a:p>
          <a:p>
            <a:pPr lvl="1"/>
            <a:r>
              <a:rPr lang="fi-FI" dirty="0" smtClean="0"/>
              <a:t>Tehtävässä annettu, </a:t>
            </a:r>
            <a:r>
              <a:rPr lang="fi-FI" dirty="0" err="1" smtClean="0"/>
              <a:t>esim</a:t>
            </a:r>
            <a:r>
              <a:rPr lang="fi-FI" dirty="0" smtClean="0"/>
              <a:t> molekyylin moolimassa on noin 98 g/mol</a:t>
            </a:r>
          </a:p>
          <a:p>
            <a:pPr lvl="1"/>
            <a:r>
              <a:rPr lang="fi-FI" dirty="0" smtClean="0"/>
              <a:t>Tehtävässä annettu jokin toinen tieto, jolla M selvitettävissä, </a:t>
            </a:r>
            <a:r>
              <a:rPr lang="fi-FI" dirty="0" err="1" smtClean="0"/>
              <a:t>esim</a:t>
            </a:r>
            <a:r>
              <a:rPr lang="fi-FI" dirty="0" smtClean="0"/>
              <a:t> titraustulos, josta saadaan n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r>
              <a:rPr lang="fi-FI" dirty="0" smtClean="0"/>
              <a:t> M=m/n</a:t>
            </a:r>
          </a:p>
          <a:p>
            <a:pPr lvl="1"/>
            <a:r>
              <a:rPr lang="fi-FI" dirty="0" smtClean="0"/>
              <a:t>massaspektri 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yhdiste hajoaa erimassaisiin osiin, </a:t>
            </a:r>
          </a:p>
          <a:p>
            <a:pPr marL="457200" lvl="1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aina jää osa hajoamatta, jolloin </a:t>
            </a:r>
          </a:p>
          <a:p>
            <a:pPr marL="457200" lvl="1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suurinta massaa vastaava ”piikki” </a:t>
            </a:r>
          </a:p>
          <a:p>
            <a:pPr marL="457200" lvl="1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(kauimpana oikealla) </a:t>
            </a:r>
          </a:p>
          <a:p>
            <a:pPr marL="457200" lvl="1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kuvaa koko molekyylin massaa</a:t>
            </a:r>
            <a:endParaRPr lang="fi-FI" dirty="0" smtClean="0"/>
          </a:p>
          <a:p>
            <a:pPr lvl="1"/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9660" y="3223532"/>
            <a:ext cx="5156019" cy="3450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577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Rakennekaavan selvittäminen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Kokeelliset menetelmät, joilla selvitetään funktionaalinen ryhmä </a:t>
            </a:r>
          </a:p>
          <a:p>
            <a:pPr lvl="1"/>
            <a:r>
              <a:rPr lang="fi-FI" dirty="0" smtClean="0"/>
              <a:t>varovasti hapettamalla yhdisteestä muodostuu </a:t>
            </a:r>
            <a:r>
              <a:rPr lang="fi-FI" dirty="0" err="1" smtClean="0"/>
              <a:t>alkehydi</a:t>
            </a:r>
            <a:endParaRPr lang="fi-FI" dirty="0" smtClean="0"/>
          </a:p>
          <a:p>
            <a:pPr lvl="1"/>
            <a:r>
              <a:rPr lang="fi-FI" dirty="0" smtClean="0"/>
              <a:t>yhdisteeseen lisättiin bromivettä, jonka väri katosi nopeasti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IR-spektri </a:t>
            </a:r>
            <a:r>
              <a:rPr lang="fi-FI" dirty="0" err="1" smtClean="0"/>
              <a:t>tms</a:t>
            </a:r>
            <a:r>
              <a:rPr lang="fi-FI" dirty="0" smtClean="0"/>
              <a:t>, missä </a:t>
            </a:r>
          </a:p>
          <a:p>
            <a:pPr marL="0" indent="0">
              <a:buNone/>
            </a:pPr>
            <a:r>
              <a:rPr lang="fi-FI" dirty="0" smtClean="0"/>
              <a:t>selvitetään yhdisteessä </a:t>
            </a:r>
          </a:p>
          <a:p>
            <a:pPr marL="0" indent="0">
              <a:buNone/>
            </a:pPr>
            <a:r>
              <a:rPr lang="fi-FI" dirty="0" smtClean="0"/>
              <a:t>esiintyviä eri rakenteita/</a:t>
            </a:r>
          </a:p>
          <a:p>
            <a:pPr marL="0" indent="0">
              <a:buNone/>
            </a:pPr>
            <a:r>
              <a:rPr lang="fi-FI" dirty="0" smtClean="0"/>
              <a:t>sidostyyppejä/funktionaalisia </a:t>
            </a:r>
          </a:p>
          <a:p>
            <a:pPr marL="0" indent="0">
              <a:buNone/>
            </a:pPr>
            <a:r>
              <a:rPr lang="fi-FI" dirty="0" smtClean="0"/>
              <a:t>ryhmiä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4793" y="3204845"/>
            <a:ext cx="6171887" cy="2972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012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Isomeria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Rakenneisomeria</a:t>
            </a:r>
          </a:p>
          <a:p>
            <a:pPr lvl="1"/>
            <a:r>
              <a:rPr lang="fi-FI" dirty="0" smtClean="0"/>
              <a:t>funktioisomeria (</a:t>
            </a:r>
            <a:r>
              <a:rPr lang="fi-FI" dirty="0" err="1" smtClean="0"/>
              <a:t>esim</a:t>
            </a:r>
            <a:r>
              <a:rPr lang="fi-FI" dirty="0" smtClean="0"/>
              <a:t> alkeeni/</a:t>
            </a:r>
            <a:r>
              <a:rPr lang="fi-FI" dirty="0" err="1" smtClean="0"/>
              <a:t>sykloalkaani</a:t>
            </a:r>
            <a:r>
              <a:rPr lang="fi-FI" dirty="0" smtClean="0"/>
              <a:t>, alkoholi/eetteri)</a:t>
            </a:r>
          </a:p>
          <a:p>
            <a:pPr lvl="1"/>
            <a:r>
              <a:rPr lang="fi-FI" dirty="0" smtClean="0"/>
              <a:t>paikkaisomeria (</a:t>
            </a:r>
            <a:r>
              <a:rPr lang="fi-FI" dirty="0" err="1" smtClean="0"/>
              <a:t>esim</a:t>
            </a:r>
            <a:r>
              <a:rPr lang="fi-FI" dirty="0" smtClean="0"/>
              <a:t> 1-propanoli/2-propanoli)</a:t>
            </a:r>
          </a:p>
          <a:p>
            <a:pPr lvl="1"/>
            <a:r>
              <a:rPr lang="fi-FI" dirty="0" smtClean="0"/>
              <a:t>ketjuisomeria (</a:t>
            </a:r>
            <a:r>
              <a:rPr lang="fi-FI" dirty="0" err="1" smtClean="0"/>
              <a:t>esim</a:t>
            </a:r>
            <a:r>
              <a:rPr lang="fi-FI" dirty="0" smtClean="0"/>
              <a:t> butaani/metyylipropaani)</a:t>
            </a:r>
          </a:p>
          <a:p>
            <a:r>
              <a:rPr lang="fi-FI" dirty="0" smtClean="0"/>
              <a:t>Stereoisomeria</a:t>
            </a:r>
          </a:p>
          <a:p>
            <a:pPr lvl="1"/>
            <a:r>
              <a:rPr lang="fi-FI" dirty="0" err="1" smtClean="0"/>
              <a:t>konformaatioisomeria</a:t>
            </a:r>
            <a:r>
              <a:rPr lang="fi-FI" dirty="0" smtClean="0"/>
              <a:t> (hiiliketjun kiertymisestä johtuva muodon vaihtelu)</a:t>
            </a:r>
          </a:p>
          <a:p>
            <a:pPr lvl="1"/>
            <a:r>
              <a:rPr lang="fi-FI" dirty="0" smtClean="0"/>
              <a:t>cis-</a:t>
            </a:r>
            <a:r>
              <a:rPr lang="fi-FI" dirty="0" err="1" smtClean="0"/>
              <a:t>trans</a:t>
            </a:r>
            <a:r>
              <a:rPr lang="fi-FI" dirty="0" smtClean="0"/>
              <a:t> –isomeria (hiiliketjun jäykkyydestä johtuva muodon vaihtelu)</a:t>
            </a:r>
          </a:p>
          <a:p>
            <a:pPr lvl="1"/>
            <a:r>
              <a:rPr lang="fi-FI" dirty="0" smtClean="0"/>
              <a:t>optinen isomeria </a:t>
            </a:r>
            <a:r>
              <a:rPr lang="fi-FI" dirty="0" smtClean="0"/>
              <a:t>(peilikuvaisomeria)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12916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461</Words>
  <Application>Microsoft Office PowerPoint</Application>
  <PresentationFormat>Laajakuva</PresentationFormat>
  <Paragraphs>94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Office-teema</vt:lpstr>
      <vt:lpstr>Orgaaninen kemia</vt:lpstr>
      <vt:lpstr>Orgaaniset yhdisteryhmät</vt:lpstr>
      <vt:lpstr>Yhdisteiden nimeäminen</vt:lpstr>
      <vt:lpstr>Rakennekaava</vt:lpstr>
      <vt:lpstr>suhdekaava - molekyylikaava - rakennekaava</vt:lpstr>
      <vt:lpstr>Suhdekaavan selvittäminen</vt:lpstr>
      <vt:lpstr>Molekyylikaavan selvittäminen</vt:lpstr>
      <vt:lpstr>Rakennekaavan selvittäminen</vt:lpstr>
      <vt:lpstr>Isomeria</vt:lpstr>
      <vt:lpstr>Rakenneisomeria</vt:lpstr>
      <vt:lpstr>Stereoisomeria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Orgaaninen kemia</dc:title>
  <dc:creator>Majuri Eva Kristiina</dc:creator>
  <cp:lastModifiedBy>Majuri Eva Kristiina</cp:lastModifiedBy>
  <cp:revision>15</cp:revision>
  <dcterms:created xsi:type="dcterms:W3CDTF">2020-01-09T11:20:39Z</dcterms:created>
  <dcterms:modified xsi:type="dcterms:W3CDTF">2020-01-14T09:34:54Z</dcterms:modified>
</cp:coreProperties>
</file>