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64" r:id="rId3"/>
    <p:sldId id="265" r:id="rId4"/>
    <p:sldId id="260" r:id="rId5"/>
    <p:sldId id="261" r:id="rId6"/>
    <p:sldId id="262" r:id="rId7"/>
    <p:sldId id="263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9/5/2019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9/5/2019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9/5/2019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9/5/2019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9/5/2019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48A87A34-81AB-432B-8DAE-1953F412C126}" type="datetimeFigureOut">
              <a:rPr lang="en-US" dirty="0"/>
              <a:pPr/>
              <a:t>9/5/2019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9/5/2019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4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819051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isällön paikkamerkki 2"/>
          <p:cNvSpPr>
            <a:spLocks noGrp="1"/>
          </p:cNvSpPr>
          <p:nvPr>
            <p:ph idx="1"/>
          </p:nvPr>
        </p:nvSpPr>
        <p:spPr>
          <a:xfrm>
            <a:off x="1992313" y="1773238"/>
            <a:ext cx="8229600" cy="4525962"/>
          </a:xfrm>
        </p:spPr>
        <p:txBody>
          <a:bodyPr/>
          <a:lstStyle/>
          <a:p>
            <a:pPr marL="623888" indent="-514350">
              <a:buFont typeface="Wingdings 3" panose="05040102010807070707" pitchFamily="18" charset="2"/>
              <a:buAutoNum type="arabicPeriod"/>
            </a:pPr>
            <a:r>
              <a:rPr lang="fi-FI" altLang="fi-FI" smtClean="0"/>
              <a:t>laulaa suihkussa</a:t>
            </a:r>
          </a:p>
          <a:p>
            <a:pPr marL="623888" indent="-514350">
              <a:buFont typeface="Wingdings 3" panose="05040102010807070707" pitchFamily="18" charset="2"/>
              <a:buAutoNum type="arabicPeriod"/>
            </a:pPr>
            <a:r>
              <a:rPr lang="fi-FI" altLang="fi-FI" smtClean="0"/>
              <a:t>puhuu yksinään suihkussa</a:t>
            </a:r>
          </a:p>
          <a:p>
            <a:pPr marL="623888" indent="-514350">
              <a:buFont typeface="Wingdings 3" panose="05040102010807070707" pitchFamily="18" charset="2"/>
              <a:buAutoNum type="arabicPeriod"/>
            </a:pPr>
            <a:r>
              <a:rPr lang="fi-FI" altLang="fi-FI" smtClean="0"/>
              <a:t>puhuu yksinään ja odottaa vastausta jumalalta tai hengiltä</a:t>
            </a:r>
          </a:p>
          <a:p>
            <a:pPr marL="623888" indent="-514350">
              <a:buFont typeface="Wingdings 3" panose="05040102010807070707" pitchFamily="18" charset="2"/>
              <a:buAutoNum type="arabicPeriod"/>
            </a:pPr>
            <a:r>
              <a:rPr lang="fi-FI" altLang="fi-FI" smtClean="0"/>
              <a:t>pelkää mennä lähes täyteen bussiin</a:t>
            </a:r>
          </a:p>
          <a:p>
            <a:pPr marL="623888" indent="-514350">
              <a:buFont typeface="Wingdings 3" panose="05040102010807070707" pitchFamily="18" charset="2"/>
              <a:buAutoNum type="arabicPeriod"/>
            </a:pPr>
            <a:r>
              <a:rPr lang="fi-FI" altLang="fi-FI" smtClean="0"/>
              <a:t>rakentaa betonibunkkerin tontilleen ydinsodan pelon vuoksi</a:t>
            </a:r>
          </a:p>
          <a:p>
            <a:pPr marL="623888" indent="-514350">
              <a:buFont typeface="Wingdings 3" panose="05040102010807070707" pitchFamily="18" charset="2"/>
              <a:buAutoNum type="arabicPeriod"/>
            </a:pPr>
            <a:r>
              <a:rPr lang="fi-FI" altLang="fi-FI" smtClean="0"/>
              <a:t>varoittaa yhteiskunnan johtohenkilöitä toistuvasti salaliitoista</a:t>
            </a:r>
          </a:p>
          <a:p>
            <a:pPr marL="623888" indent="-514350">
              <a:buFont typeface="Wingdings 3" panose="05040102010807070707" pitchFamily="18" charset="2"/>
              <a:buAutoNum type="arabicPeriod"/>
            </a:pPr>
            <a:r>
              <a:rPr lang="fi-FI" altLang="fi-FI" smtClean="0"/>
              <a:t>tulee kouluun keskiaikaisen ritarin varustuksessa</a:t>
            </a:r>
          </a:p>
          <a:p>
            <a:pPr marL="623888" indent="-514350">
              <a:buFont typeface="Wingdings 3" panose="05040102010807070707" pitchFamily="18" charset="2"/>
              <a:buAutoNum type="arabicPeriod"/>
            </a:pPr>
            <a:endParaRPr lang="fi-FI" altLang="fi-FI" smtClean="0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 bwMode="auto"/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 fontScale="90000"/>
          </a:bodyPr>
          <a:lstStyle/>
          <a:p>
            <a:pPr algn="ctr" eaLnBrk="1" hangingPunct="1">
              <a:defRPr/>
            </a:pPr>
            <a:r>
              <a:rPr lang="fi-FI" sz="3700">
                <a:effectLst>
                  <a:outerShdw blurRad="38100" dist="38100" dir="2700000" algn="tl">
                    <a:srgbClr val="C0C0C0"/>
                  </a:outerShdw>
                </a:effectLst>
              </a:rPr>
              <a:t>Normaali (N), psyykkisesti pahoinvoiva (P), vai mieleltään sairastunut (M)</a:t>
            </a:r>
          </a:p>
        </p:txBody>
      </p:sp>
    </p:spTree>
    <p:extLst>
      <p:ext uri="{BB962C8B-B14F-4D97-AF65-F5344CB8AC3E}">
        <p14:creationId xmlns:p14="http://schemas.microsoft.com/office/powerpoint/2010/main" val="40140099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348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348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348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7" dur="1" fill="hold"/>
                                        <p:tgtEl>
                                          <p:spTgt spid="348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2" dur="1" fill="hold"/>
                                        <p:tgtEl>
                                          <p:spTgt spid="348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7" dur="1" fill="hold"/>
                                        <p:tgtEl>
                                          <p:spTgt spid="3481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2" dur="1" fill="hold"/>
                                        <p:tgtEl>
                                          <p:spTgt spid="3481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Wingdings 3" panose="05040102010807070707" pitchFamily="18" charset="2"/>
              <a:buNone/>
            </a:pPr>
            <a:r>
              <a:rPr lang="fi-FI" altLang="fi-FI" smtClean="0"/>
              <a:t>8. pesee käsiään 25min ajan</a:t>
            </a:r>
          </a:p>
          <a:p>
            <a:pPr eaLnBrk="1" hangingPunct="1">
              <a:buFont typeface="Wingdings 3" panose="05040102010807070707" pitchFamily="18" charset="2"/>
              <a:buNone/>
            </a:pPr>
            <a:r>
              <a:rPr lang="fi-FI" altLang="fi-FI" smtClean="0"/>
              <a:t>9. menee Citymarketiin ja valitsee kassa jonosta yhden ihmisen, jonka ostokset maksaa</a:t>
            </a:r>
          </a:p>
          <a:p>
            <a:pPr eaLnBrk="1" hangingPunct="1">
              <a:buFont typeface="Wingdings 3" panose="05040102010807070707" pitchFamily="18" charset="2"/>
              <a:buNone/>
            </a:pPr>
            <a:r>
              <a:rPr lang="fi-FI" altLang="fi-FI" smtClean="0"/>
              <a:t>10. tuntee pakonomaista tarvetta poistua lukion uusintakoetilaisuudesta</a:t>
            </a:r>
          </a:p>
          <a:p>
            <a:pPr eaLnBrk="1" hangingPunct="1">
              <a:buFont typeface="Wingdings 3" panose="05040102010807070707" pitchFamily="18" charset="2"/>
              <a:buNone/>
            </a:pPr>
            <a:r>
              <a:rPr lang="fi-FI" altLang="fi-FI" smtClean="0"/>
              <a:t>11. lopettaa tärkeän ihmissuhteen, jotta voisi opiskella paremmin</a:t>
            </a:r>
          </a:p>
          <a:p>
            <a:pPr eaLnBrk="1" hangingPunct="1">
              <a:buFont typeface="Wingdings 3" panose="05040102010807070707" pitchFamily="18" charset="2"/>
              <a:buNone/>
            </a:pPr>
            <a:r>
              <a:rPr lang="fi-FI" altLang="fi-FI" smtClean="0"/>
              <a:t>12. vilkaisee peilikuvaansa aina peilin ohi kulkiessaan</a:t>
            </a:r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79222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358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358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3584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3584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7" dur="1" fill="hold"/>
                                        <p:tgtEl>
                                          <p:spTgt spid="3584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i-FI" altLang="fi-FI" b="1" smtClean="0"/>
              <a:t>reaali minäkäsitys</a:t>
            </a:r>
          </a:p>
          <a:p>
            <a:pPr lvl="1" eaLnBrk="1" hangingPunct="1">
              <a:lnSpc>
                <a:spcPct val="150000"/>
              </a:lnSpc>
              <a:buFont typeface="Verdana" panose="020B0604030504040204" pitchFamily="34" charset="0"/>
              <a:buNone/>
            </a:pPr>
            <a:r>
              <a:rPr lang="fi-FI" altLang="fi-FI" smtClean="0"/>
              <a:t>- </a:t>
            </a:r>
            <a:r>
              <a:rPr lang="fi-FI" altLang="fi-FI" sz="2000"/>
              <a:t>käsitys millainen todella olen</a:t>
            </a:r>
          </a:p>
          <a:p>
            <a:pPr eaLnBrk="1" hangingPunct="1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i-FI" altLang="fi-FI" b="1" smtClean="0"/>
              <a:t>ihanne minäkäsitys</a:t>
            </a:r>
          </a:p>
          <a:p>
            <a:pPr eaLnBrk="1" hangingPunct="1">
              <a:lnSpc>
                <a:spcPct val="150000"/>
              </a:lnSpc>
              <a:buFont typeface="Wingdings 3" panose="05040102010807070707" pitchFamily="18" charset="2"/>
              <a:buNone/>
            </a:pPr>
            <a:r>
              <a:rPr lang="fi-FI" altLang="fi-FI" smtClean="0"/>
              <a:t>	- </a:t>
            </a:r>
            <a:r>
              <a:rPr lang="fi-FI" altLang="fi-FI"/>
              <a:t>käsitys millainen haluaisin olla</a:t>
            </a:r>
          </a:p>
          <a:p>
            <a:pPr eaLnBrk="1" hangingPunct="1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i-FI" altLang="fi-FI" b="1" smtClean="0"/>
              <a:t>normatiivinen minäkäsitys</a:t>
            </a:r>
          </a:p>
          <a:p>
            <a:pPr eaLnBrk="1" hangingPunct="1">
              <a:lnSpc>
                <a:spcPct val="150000"/>
              </a:lnSpc>
              <a:buFont typeface="Wingdings 3" panose="05040102010807070707" pitchFamily="18" charset="2"/>
              <a:buNone/>
            </a:pPr>
            <a:r>
              <a:rPr lang="fi-FI" altLang="fi-FI" smtClean="0"/>
              <a:t>	- </a:t>
            </a:r>
            <a:r>
              <a:rPr lang="fi-FI" altLang="fi-FI"/>
              <a:t>käsitys millainen minun pitäisi olla (ympäristö, ystävät, koulu, vanhemmat etc.)</a:t>
            </a:r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fi-FI" dirty="0" smtClean="0"/>
              <a:t>Minäkäsityksen kolmijako…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5020897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276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276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2765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7" dur="1" fill="hold"/>
                                        <p:tgtEl>
                                          <p:spTgt spid="2765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2" dur="1" fill="hold"/>
                                        <p:tgtEl>
                                          <p:spTgt spid="2765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7" dur="1" fill="hold"/>
                                        <p:tgtEl>
                                          <p:spTgt spid="2765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fi-FI" dirty="0" smtClean="0"/>
              <a:t>Esimerkki asiasta…</a:t>
            </a:r>
            <a:endParaRPr lang="fi-FI" dirty="0"/>
          </a:p>
        </p:txBody>
      </p:sp>
      <p:sp>
        <p:nvSpPr>
          <p:cNvPr id="30723" name="Tekstin paikkamerkki 4"/>
          <p:cNvSpPr>
            <a:spLocks noGrp="1"/>
          </p:cNvSpPr>
          <p:nvPr>
            <p:ph type="body" idx="1"/>
          </p:nvPr>
        </p:nvSpPr>
        <p:spPr>
          <a:ln>
            <a:headEnd/>
            <a:tailEnd/>
          </a:ln>
        </p:spPr>
        <p:txBody>
          <a:bodyPr/>
          <a:lstStyle/>
          <a:p>
            <a:endParaRPr lang="fi-FI" altLang="fi-FI" smtClean="0"/>
          </a:p>
        </p:txBody>
      </p:sp>
      <p:sp>
        <p:nvSpPr>
          <p:cNvPr id="30724" name="Tekstin paikkamerkki 6"/>
          <p:cNvSpPr>
            <a:spLocks noGrp="1"/>
          </p:cNvSpPr>
          <p:nvPr>
            <p:ph type="body" sz="half" idx="3"/>
          </p:nvPr>
        </p:nvSpPr>
        <p:spPr>
          <a:xfrm>
            <a:off x="6169026" y="5410200"/>
            <a:ext cx="4041775" cy="762000"/>
          </a:xfrm>
          <a:ln>
            <a:headEnd/>
            <a:tailEnd/>
          </a:ln>
        </p:spPr>
        <p:txBody>
          <a:bodyPr/>
          <a:lstStyle/>
          <a:p>
            <a:endParaRPr lang="fi-FI" altLang="fi-FI" smtClean="0"/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2"/>
          </p:nvPr>
        </p:nvSpPr>
        <p:spPr>
          <a:xfrm>
            <a:off x="1992314" y="1484313"/>
            <a:ext cx="4040187" cy="3941762"/>
          </a:xfrm>
          <a:ln>
            <a:prstDash val="solid"/>
          </a:ln>
        </p:spPr>
        <p:txBody>
          <a:bodyPr/>
          <a:lstStyle/>
          <a:p>
            <a:r>
              <a:rPr lang="fi-FI" altLang="fi-FI" smtClean="0"/>
              <a:t>Ihanneminä</a:t>
            </a:r>
          </a:p>
          <a:p>
            <a:endParaRPr lang="fi-FI" altLang="fi-FI" smtClean="0"/>
          </a:p>
          <a:p>
            <a:endParaRPr lang="fi-FI" altLang="fi-FI" smtClean="0"/>
          </a:p>
          <a:p>
            <a:r>
              <a:rPr lang="fi-FI" altLang="fi-FI" smtClean="0"/>
              <a:t>Reaaliminä</a:t>
            </a:r>
          </a:p>
          <a:p>
            <a:endParaRPr lang="fi-FI" altLang="fi-FI" smtClean="0"/>
          </a:p>
          <a:p>
            <a:endParaRPr lang="fi-FI" altLang="fi-FI" smtClean="0"/>
          </a:p>
          <a:p>
            <a:r>
              <a:rPr lang="fi-FI" altLang="fi-FI" smtClean="0"/>
              <a:t>Normatiivinen minä</a:t>
            </a:r>
          </a:p>
        </p:txBody>
      </p:sp>
      <p:pic>
        <p:nvPicPr>
          <p:cNvPr id="9" name="Sisällön paikkamerkki 8" descr="mariusz-pudzianowski.jpg"/>
          <p:cNvPicPr>
            <a:picLocks noGrp="1" noChangeAspect="1"/>
          </p:cNvPicPr>
          <p:nvPr>
            <p:ph sz="quarter" idx="4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672264" y="1557339"/>
            <a:ext cx="1584325" cy="2384425"/>
          </a:xfrm>
          <a:ln>
            <a:prstDash val="solid"/>
          </a:ln>
        </p:spPr>
      </p:pic>
      <p:pic>
        <p:nvPicPr>
          <p:cNvPr id="10" name="Kuva 9" descr="weak-man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28026" y="1628776"/>
            <a:ext cx="1800225" cy="2695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Kuva 10" descr="boyStudying.jp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72263" y="2997201"/>
            <a:ext cx="3257550" cy="3305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331366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7" dur="1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2" dur="1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7" dur="1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eaLnBrk="1" hangingPunct="1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i-FI" altLang="fi-FI" b="1" smtClean="0"/>
              <a:t>fyysis-motorinen</a:t>
            </a:r>
          </a:p>
          <a:p>
            <a:pPr eaLnBrk="1" hangingPunct="1">
              <a:lnSpc>
                <a:spcPct val="150000"/>
              </a:lnSpc>
              <a:buFont typeface="Wingdings 3" panose="05040102010807070707" pitchFamily="18" charset="2"/>
              <a:buNone/>
            </a:pPr>
            <a:r>
              <a:rPr lang="fi-FI" altLang="fi-FI" smtClean="0"/>
              <a:t>	- </a:t>
            </a:r>
            <a:r>
              <a:rPr lang="fi-FI" altLang="fi-FI"/>
              <a:t>ulkoinen minä, ruumiinkuva, ulkonäkö etc.</a:t>
            </a:r>
          </a:p>
          <a:p>
            <a:pPr eaLnBrk="1" hangingPunct="1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i-FI" altLang="fi-FI" b="1" smtClean="0"/>
              <a:t>suoritus(kyky)</a:t>
            </a:r>
          </a:p>
          <a:p>
            <a:pPr eaLnBrk="1" hangingPunct="1">
              <a:lnSpc>
                <a:spcPct val="150000"/>
              </a:lnSpc>
              <a:buFont typeface="Wingdings 3" panose="05040102010807070707" pitchFamily="18" charset="2"/>
              <a:buNone/>
            </a:pPr>
            <a:r>
              <a:rPr lang="fi-FI" altLang="fi-FI" smtClean="0"/>
              <a:t>	</a:t>
            </a:r>
            <a:r>
              <a:rPr lang="fi-FI" altLang="fi-FI"/>
              <a:t>- omat kyvyt, taidot, lahjakkuus, onnistuminen</a:t>
            </a:r>
          </a:p>
          <a:p>
            <a:pPr eaLnBrk="1" hangingPunct="1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i-FI" altLang="fi-FI" b="1" smtClean="0"/>
              <a:t>emotionaalis-sosiaalinen</a:t>
            </a:r>
          </a:p>
          <a:p>
            <a:pPr eaLnBrk="1" hangingPunct="1">
              <a:lnSpc>
                <a:spcPct val="150000"/>
              </a:lnSpc>
              <a:buFont typeface="Wingdings 3" panose="05040102010807070707" pitchFamily="18" charset="2"/>
              <a:buNone/>
            </a:pPr>
            <a:r>
              <a:rPr lang="fi-FI" altLang="fi-FI" smtClean="0"/>
              <a:t>	</a:t>
            </a:r>
            <a:r>
              <a:rPr lang="fi-FI" altLang="fi-FI"/>
              <a:t>- oma luonne, tunteet, reagointi, tunneäly, rooli erilaisissa ryhmissä etc.</a:t>
            </a:r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fi-FI" dirty="0" smtClean="0"/>
              <a:t>Minäkäsityksen osa-alueet</a:t>
            </a:r>
            <a:endParaRPr lang="fi-FI" dirty="0"/>
          </a:p>
        </p:txBody>
      </p:sp>
      <p:sp>
        <p:nvSpPr>
          <p:cNvPr id="4" name="Suorakulmio 3"/>
          <p:cNvSpPr/>
          <p:nvPr/>
        </p:nvSpPr>
        <p:spPr>
          <a:xfrm>
            <a:off x="2063553" y="2564904"/>
            <a:ext cx="7903125" cy="2123658"/>
          </a:xfrm>
          <a:prstGeom prst="rect">
            <a:avLst/>
          </a:prstGeom>
          <a:solidFill>
            <a:schemeClr val="tx1"/>
          </a:solidFill>
        </p:spPr>
        <p:txBody>
          <a:bodyPr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fi-FI" sz="44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charset="0"/>
                <a:cs typeface="Arial" charset="0"/>
              </a:rPr>
              <a:t>Minäkäsityksen kolmijako</a:t>
            </a:r>
          </a:p>
          <a:p>
            <a:pPr algn="ctr">
              <a:defRPr/>
            </a:pPr>
            <a:r>
              <a:rPr lang="fi-FI" sz="44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charset="0"/>
                <a:cs typeface="Arial" charset="0"/>
              </a:rPr>
              <a:t>toteutuu siis kaikkien näiden</a:t>
            </a:r>
          </a:p>
          <a:p>
            <a:pPr algn="ctr">
              <a:defRPr/>
            </a:pPr>
            <a:r>
              <a:rPr lang="fi-FI" sz="44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charset="0"/>
                <a:cs typeface="Arial" charset="0"/>
              </a:rPr>
              <a:t>osa-alueiden suhteen</a:t>
            </a:r>
          </a:p>
        </p:txBody>
      </p:sp>
    </p:spTree>
    <p:extLst>
      <p:ext uri="{BB962C8B-B14F-4D97-AF65-F5344CB8AC3E}">
        <p14:creationId xmlns:p14="http://schemas.microsoft.com/office/powerpoint/2010/main" val="35975779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286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286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2867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7" dur="1" fill="hold"/>
                                        <p:tgtEl>
                                          <p:spTgt spid="2867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2" dur="1" fill="hold"/>
                                        <p:tgtEl>
                                          <p:spTgt spid="2867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7" dur="1" fill="hold"/>
                                        <p:tgtEl>
                                          <p:spTgt spid="2867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2" dur="1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isällön paikkamerkki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 altLang="fi-FI" smtClean="0"/>
          </a:p>
        </p:txBody>
      </p:sp>
      <p:sp>
        <p:nvSpPr>
          <p:cNvPr id="3" name="Otsikko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fi-FI" dirty="0" smtClean="0"/>
              <a:t>Rakenna oma ”minäkäsitys-kaavio”</a:t>
            </a:r>
            <a:endParaRPr lang="fi-FI" dirty="0"/>
          </a:p>
        </p:txBody>
      </p:sp>
      <p:sp>
        <p:nvSpPr>
          <p:cNvPr id="4" name="Ellipsi 3"/>
          <p:cNvSpPr/>
          <p:nvPr/>
        </p:nvSpPr>
        <p:spPr>
          <a:xfrm>
            <a:off x="5591176" y="3733075"/>
            <a:ext cx="1152525" cy="79216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fi-FI" b="1" i="1" dirty="0" smtClean="0"/>
              <a:t>Per-Erik</a:t>
            </a:r>
            <a:endParaRPr lang="fi-FI" b="1" i="1" dirty="0"/>
          </a:p>
        </p:txBody>
      </p:sp>
      <p:sp>
        <p:nvSpPr>
          <p:cNvPr id="5" name="Suorakulmio 4"/>
          <p:cNvSpPr/>
          <p:nvPr/>
        </p:nvSpPr>
        <p:spPr>
          <a:xfrm>
            <a:off x="7464426" y="2708276"/>
            <a:ext cx="1152525" cy="79216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fi-FI" dirty="0"/>
              <a:t>REAALI</a:t>
            </a:r>
          </a:p>
        </p:txBody>
      </p:sp>
      <p:sp>
        <p:nvSpPr>
          <p:cNvPr id="6" name="Pyöristetty suorakulmio 5"/>
          <p:cNvSpPr/>
          <p:nvPr/>
        </p:nvSpPr>
        <p:spPr>
          <a:xfrm>
            <a:off x="3719514" y="4365625"/>
            <a:ext cx="1800225" cy="71913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fi-FI" sz="1600" dirty="0"/>
              <a:t>normatiivinen</a:t>
            </a:r>
          </a:p>
        </p:txBody>
      </p:sp>
      <p:sp>
        <p:nvSpPr>
          <p:cNvPr id="7" name="Tasakylkinen kolmio 6"/>
          <p:cNvSpPr/>
          <p:nvPr/>
        </p:nvSpPr>
        <p:spPr>
          <a:xfrm>
            <a:off x="3575051" y="2565400"/>
            <a:ext cx="1800225" cy="8636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fi-FI" sz="1400" dirty="0"/>
              <a:t>IHANNE</a:t>
            </a:r>
          </a:p>
        </p:txBody>
      </p:sp>
      <p:sp>
        <p:nvSpPr>
          <p:cNvPr id="8" name="Ellipsi 7"/>
          <p:cNvSpPr/>
          <p:nvPr/>
        </p:nvSpPr>
        <p:spPr>
          <a:xfrm>
            <a:off x="7680326" y="1773238"/>
            <a:ext cx="1008063" cy="431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fi-FI" dirty="0"/>
              <a:t>ujo</a:t>
            </a:r>
          </a:p>
        </p:txBody>
      </p:sp>
      <p:sp>
        <p:nvSpPr>
          <p:cNvPr id="10" name="Ellipsi 9"/>
          <p:cNvSpPr/>
          <p:nvPr/>
        </p:nvSpPr>
        <p:spPr>
          <a:xfrm>
            <a:off x="8399463" y="3789363"/>
            <a:ext cx="1441450" cy="79216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fi-FI" dirty="0"/>
              <a:t>koulu</a:t>
            </a:r>
          </a:p>
        </p:txBody>
      </p:sp>
      <p:sp>
        <p:nvSpPr>
          <p:cNvPr id="11" name="Ellipsi 10"/>
          <p:cNvSpPr/>
          <p:nvPr/>
        </p:nvSpPr>
        <p:spPr>
          <a:xfrm>
            <a:off x="2279650" y="2205039"/>
            <a:ext cx="1728788" cy="71913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fi-FI" dirty="0"/>
              <a:t>pitempi</a:t>
            </a:r>
          </a:p>
        </p:txBody>
      </p:sp>
      <p:sp>
        <p:nvSpPr>
          <p:cNvPr id="12" name="Ellipsi 11"/>
          <p:cNvSpPr/>
          <p:nvPr/>
        </p:nvSpPr>
        <p:spPr>
          <a:xfrm>
            <a:off x="5087939" y="2349501"/>
            <a:ext cx="1152525" cy="57467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fi-FI" sz="1000" dirty="0"/>
              <a:t>puhelias</a:t>
            </a:r>
          </a:p>
        </p:txBody>
      </p:sp>
      <p:sp>
        <p:nvSpPr>
          <p:cNvPr id="13" name="Ellipsi 12"/>
          <p:cNvSpPr/>
          <p:nvPr/>
        </p:nvSpPr>
        <p:spPr>
          <a:xfrm>
            <a:off x="2208213" y="4941889"/>
            <a:ext cx="1295400" cy="71913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fi-FI" dirty="0"/>
              <a:t>kiltti</a:t>
            </a:r>
          </a:p>
        </p:txBody>
      </p:sp>
      <p:sp>
        <p:nvSpPr>
          <p:cNvPr id="14" name="Ellipsi 13"/>
          <p:cNvSpPr/>
          <p:nvPr/>
        </p:nvSpPr>
        <p:spPr>
          <a:xfrm>
            <a:off x="7680325" y="4724401"/>
            <a:ext cx="2376488" cy="100806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fi-FI" dirty="0" err="1"/>
              <a:t>tavis</a:t>
            </a:r>
            <a:r>
              <a:rPr lang="fi-FI" dirty="0"/>
              <a:t> </a:t>
            </a:r>
            <a:r>
              <a:rPr lang="fi-FI" dirty="0" err="1"/>
              <a:t>koulumenes-tys</a:t>
            </a:r>
            <a:endParaRPr lang="fi-FI" dirty="0"/>
          </a:p>
        </p:txBody>
      </p:sp>
      <p:cxnSp>
        <p:nvCxnSpPr>
          <p:cNvPr id="16" name="Suora nuoliyhdysviiva 15"/>
          <p:cNvCxnSpPr/>
          <p:nvPr/>
        </p:nvCxnSpPr>
        <p:spPr>
          <a:xfrm>
            <a:off x="5016500" y="3284538"/>
            <a:ext cx="769938" cy="62706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uora yhdysviiva 19"/>
          <p:cNvCxnSpPr>
            <a:stCxn id="4" idx="7"/>
          </p:cNvCxnSpPr>
          <p:nvPr/>
        </p:nvCxnSpPr>
        <p:spPr>
          <a:xfrm rot="5400000" flipH="1" flipV="1">
            <a:off x="6781801" y="3151188"/>
            <a:ext cx="547687" cy="96043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uora yhdysviiva 21"/>
          <p:cNvCxnSpPr>
            <a:stCxn id="6" idx="1"/>
            <a:endCxn id="13" idx="7"/>
          </p:cNvCxnSpPr>
          <p:nvPr/>
        </p:nvCxnSpPr>
        <p:spPr>
          <a:xfrm rot="10800000" flipV="1">
            <a:off x="3313113" y="4724401"/>
            <a:ext cx="406400" cy="32226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uora yhdysviiva 23"/>
          <p:cNvCxnSpPr>
            <a:stCxn id="4" idx="2"/>
          </p:cNvCxnSpPr>
          <p:nvPr/>
        </p:nvCxnSpPr>
        <p:spPr>
          <a:xfrm rot="10800000" flipV="1">
            <a:off x="5087939" y="4184651"/>
            <a:ext cx="503237" cy="25241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uora yhdysviiva 25"/>
          <p:cNvCxnSpPr>
            <a:stCxn id="7" idx="5"/>
            <a:endCxn id="12" idx="3"/>
          </p:cNvCxnSpPr>
          <p:nvPr/>
        </p:nvCxnSpPr>
        <p:spPr>
          <a:xfrm flipV="1">
            <a:off x="4926013" y="2840038"/>
            <a:ext cx="330200" cy="15716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uora yhdysviiva 27"/>
          <p:cNvCxnSpPr>
            <a:stCxn id="7" idx="1"/>
            <a:endCxn id="11" idx="5"/>
          </p:cNvCxnSpPr>
          <p:nvPr/>
        </p:nvCxnSpPr>
        <p:spPr>
          <a:xfrm rot="10800000">
            <a:off x="3754438" y="2819400"/>
            <a:ext cx="271462" cy="177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uora yhdysviiva 29"/>
          <p:cNvCxnSpPr>
            <a:stCxn id="5" idx="0"/>
          </p:cNvCxnSpPr>
          <p:nvPr/>
        </p:nvCxnSpPr>
        <p:spPr>
          <a:xfrm rot="5400000" flipH="1" flipV="1">
            <a:off x="7789070" y="2456657"/>
            <a:ext cx="503237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uora yhdysviiva 31"/>
          <p:cNvCxnSpPr>
            <a:endCxn id="10" idx="1"/>
          </p:cNvCxnSpPr>
          <p:nvPr/>
        </p:nvCxnSpPr>
        <p:spPr>
          <a:xfrm>
            <a:off x="8040688" y="3500438"/>
            <a:ext cx="569912" cy="40481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uora yhdysviiva 33"/>
          <p:cNvCxnSpPr>
            <a:stCxn id="10" idx="3"/>
          </p:cNvCxnSpPr>
          <p:nvPr/>
        </p:nvCxnSpPr>
        <p:spPr>
          <a:xfrm rot="5400000">
            <a:off x="8375651" y="4562476"/>
            <a:ext cx="331787" cy="13811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Ellipsi 34"/>
          <p:cNvSpPr/>
          <p:nvPr/>
        </p:nvSpPr>
        <p:spPr>
          <a:xfrm>
            <a:off x="5808664" y="5084763"/>
            <a:ext cx="1582737" cy="79216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fi-FI" dirty="0"/>
              <a:t>ahkera</a:t>
            </a:r>
          </a:p>
        </p:txBody>
      </p:sp>
      <p:sp>
        <p:nvSpPr>
          <p:cNvPr id="36" name="Ellipsi 35"/>
          <p:cNvSpPr/>
          <p:nvPr/>
        </p:nvSpPr>
        <p:spPr>
          <a:xfrm>
            <a:off x="9048750" y="2349500"/>
            <a:ext cx="1295400" cy="93503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fi-FI" dirty="0"/>
              <a:t>hyvä kunto</a:t>
            </a:r>
          </a:p>
        </p:txBody>
      </p:sp>
      <p:sp>
        <p:nvSpPr>
          <p:cNvPr id="37" name="Ellipsi 36"/>
          <p:cNvSpPr/>
          <p:nvPr/>
        </p:nvSpPr>
        <p:spPr>
          <a:xfrm>
            <a:off x="2351089" y="3573463"/>
            <a:ext cx="1368425" cy="10795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fi-FI" dirty="0"/>
              <a:t>hyvä muisti</a:t>
            </a:r>
          </a:p>
        </p:txBody>
      </p:sp>
      <p:cxnSp>
        <p:nvCxnSpPr>
          <p:cNvPr id="39" name="Suora yhdysviiva 38"/>
          <p:cNvCxnSpPr>
            <a:stCxn id="5" idx="3"/>
            <a:endCxn id="36" idx="3"/>
          </p:cNvCxnSpPr>
          <p:nvPr/>
        </p:nvCxnSpPr>
        <p:spPr>
          <a:xfrm>
            <a:off x="8616951" y="3105151"/>
            <a:ext cx="620713" cy="4286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uora yhdysviiva 40"/>
          <p:cNvCxnSpPr/>
          <p:nvPr/>
        </p:nvCxnSpPr>
        <p:spPr>
          <a:xfrm>
            <a:off x="5016500" y="5084763"/>
            <a:ext cx="863600" cy="2159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uora yhdysviiva 42"/>
          <p:cNvCxnSpPr>
            <a:stCxn id="7" idx="2"/>
          </p:cNvCxnSpPr>
          <p:nvPr/>
        </p:nvCxnSpPr>
        <p:spPr>
          <a:xfrm rot="5400000">
            <a:off x="3395663" y="3465513"/>
            <a:ext cx="215900" cy="14287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280920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1" dur="2000" fill="hold"/>
                                        <p:tgtEl>
                                          <p:spTgt spid="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6" dur="1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1" dur="1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6" dur="1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1" dur="1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6" dur="1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1" dur="1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6" dur="1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51" dur="1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56" dur="1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61" dur="1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66" dur="1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1" dur="1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 nodeType="clickPar">
                      <p:stCondLst>
                        <p:cond delay="indefinite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6" dur="1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 nodeType="clickPar">
                      <p:stCondLst>
                        <p:cond delay="indefinite"/>
                      </p:stCondLst>
                      <p:childTnLst>
                        <p:par>
                          <p:cTn id="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9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81" dur="1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 nodeType="clickPar">
                      <p:stCondLst>
                        <p:cond delay="indefinite"/>
                      </p:stCondLst>
                      <p:childTnLst>
                        <p:par>
                          <p:cTn id="8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4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86" dur="1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 nodeType="clickPar">
                      <p:stCondLst>
                        <p:cond delay="indefinite"/>
                      </p:stCondLst>
                      <p:childTnLst>
                        <p:par>
                          <p:cTn id="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9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91" dur="1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 nodeType="clickPar">
                      <p:stCondLst>
                        <p:cond delay="indefinite"/>
                      </p:stCondLst>
                      <p:childTnLst>
                        <p:par>
                          <p:cTn id="9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4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96" dur="1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 nodeType="clickPar">
                      <p:stCondLst>
                        <p:cond delay="indefinite"/>
                      </p:stCondLst>
                      <p:childTnLst>
                        <p:par>
                          <p:cTn id="9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9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1" dur="1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 nodeType="clickPar">
                      <p:stCondLst>
                        <p:cond delay="indefinite"/>
                      </p:stCondLst>
                      <p:childTnLst>
                        <p:par>
                          <p:cTn id="10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4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6" dur="1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 nodeType="clickPar">
                      <p:stCondLst>
                        <p:cond delay="indefinite"/>
                      </p:stCondLst>
                      <p:childTnLst>
                        <p:par>
                          <p:cTn id="10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9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11" dur="1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 nodeType="clickPar">
                      <p:stCondLst>
                        <p:cond delay="indefinite"/>
                      </p:stCondLst>
                      <p:childTnLst>
                        <p:par>
                          <p:cTn id="1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4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16" dur="1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 nodeType="clickPar">
                      <p:stCondLst>
                        <p:cond delay="indefinite"/>
                      </p:stCondLst>
                      <p:childTnLst>
                        <p:par>
                          <p:cTn id="1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9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1" dur="1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 nodeType="clickPar">
                      <p:stCondLst>
                        <p:cond delay="indefinite"/>
                      </p:stCondLst>
                      <p:childTnLst>
                        <p:par>
                          <p:cTn id="1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4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6" dur="1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 nodeType="clickPar">
                      <p:stCondLst>
                        <p:cond delay="indefinite"/>
                      </p:stCondLst>
                      <p:childTnLst>
                        <p:par>
                          <p:cTn id="1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9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31" dur="1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35" grpId="0" animBg="1"/>
      <p:bldP spid="36" grpId="0" animBg="1"/>
      <p:bldP spid="37" grpId="0" animBg="1"/>
    </p:bldLst>
  </p:timing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TM10001114[[fn=Valikoima]]</Template>
  <TotalTime>7</TotalTime>
  <Words>146</Words>
  <Application>Microsoft Office PowerPoint</Application>
  <PresentationFormat>Laajakuva</PresentationFormat>
  <Paragraphs>52</Paragraphs>
  <Slides>7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7</vt:i4>
      </vt:variant>
    </vt:vector>
  </HeadingPairs>
  <TitlesOfParts>
    <vt:vector size="12" baseType="lpstr">
      <vt:lpstr>Arial</vt:lpstr>
      <vt:lpstr>Gill Sans MT</vt:lpstr>
      <vt:lpstr>Verdana</vt:lpstr>
      <vt:lpstr>Wingdings 3</vt:lpstr>
      <vt:lpstr>Gallery</vt:lpstr>
      <vt:lpstr>PowerPoint-esitys</vt:lpstr>
      <vt:lpstr>Normaali (N), psyykkisesti pahoinvoiva (P), vai mieleltään sairastunut (M)</vt:lpstr>
      <vt:lpstr>PowerPoint-esitys</vt:lpstr>
      <vt:lpstr>Minäkäsityksen kolmijako…</vt:lpstr>
      <vt:lpstr>Esimerkki asiasta…</vt:lpstr>
      <vt:lpstr>Minäkäsityksen osa-alueet</vt:lpstr>
      <vt:lpstr>Rakenna oma ”minäkäsitys-kaavio”</vt:lpstr>
    </vt:vector>
  </TitlesOfParts>
  <Company>Kotkan kaupunki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Syrjäläinen Jarno Antero</dc:creator>
  <cp:lastModifiedBy>Syrjäläinen Jarno Antero</cp:lastModifiedBy>
  <cp:revision>1</cp:revision>
  <dcterms:created xsi:type="dcterms:W3CDTF">2019-09-05T06:18:25Z</dcterms:created>
  <dcterms:modified xsi:type="dcterms:W3CDTF">2019-09-05T06:26:25Z</dcterms:modified>
</cp:coreProperties>
</file>