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088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030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6131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67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257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83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512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38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338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20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564D6-C50A-48E1-92EC-96954FC458BE}" type="datetimeFigureOut">
              <a:rPr lang="fi-FI" smtClean="0"/>
              <a:t>5.10.2017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CDA67-81E0-4039-BE11-B29B1C1EC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898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dirty="0" err="1"/>
              <a:t>foreign</a:t>
            </a:r>
            <a:r>
              <a:rPr lang="fi-FI" dirty="0"/>
              <a:t> </a:t>
            </a:r>
            <a:r>
              <a:rPr lang="fi-FI" dirty="0" err="1"/>
              <a:t>policy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Bismarck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A. The 'New Course", 1890-96</a:t>
            </a:r>
            <a:br>
              <a:rPr lang="en-US" b="1" dirty="0"/>
            </a:br>
            <a:endParaRPr lang="en-US" b="1" dirty="0"/>
          </a:p>
          <a:p>
            <a:pPr marL="0" indent="0">
              <a:buNone/>
            </a:pPr>
            <a:r>
              <a:rPr lang="en-US" dirty="0"/>
              <a:t>- In 1890 a decision to reject Bismarck's system (by a new German Chancellor Caprivi)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the Reinsurance Treaty with Russia (1887) was not renewed (even Russia wanted continuation for the treaty)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 </a:t>
            </a:r>
            <a:r>
              <a:rPr lang="en-US" dirty="0"/>
              <a:t>'the treaty incompatible with Germany's commitments to her other allies, esp. Austria-Hungary'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3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Franco-Russian Alliance (1892/1894) and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impact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 The </a:t>
            </a:r>
            <a:r>
              <a:rPr lang="en-US" dirty="0" err="1"/>
              <a:t>iniative</a:t>
            </a:r>
            <a:r>
              <a:rPr lang="en-US" dirty="0"/>
              <a:t> game from France </a:t>
            </a:r>
            <a:r>
              <a:rPr lang="en-US" dirty="0">
                <a:sym typeface="Wingdings" panose="05000000000000000000" pitchFamily="2" charset="2"/>
              </a:rPr>
              <a:t> </a:t>
            </a:r>
            <a:r>
              <a:rPr lang="en-US" dirty="0"/>
              <a:t>a security from a German attack</a:t>
            </a:r>
          </a:p>
          <a:p>
            <a:pPr marL="0" indent="0">
              <a:buNone/>
            </a:pPr>
            <a:r>
              <a:rPr lang="en-US" dirty="0"/>
              <a:t>- In 1891 an anti-British political </a:t>
            </a:r>
            <a:r>
              <a:rPr lang="en-US" i="1" dirty="0"/>
              <a:t>entente</a:t>
            </a:r>
            <a:r>
              <a:rPr lang="en-US" dirty="0"/>
              <a:t> aligning France with Russia in imperial disputes</a:t>
            </a:r>
          </a:p>
          <a:p>
            <a:pPr marL="0" indent="0">
              <a:buNone/>
            </a:pPr>
            <a:r>
              <a:rPr lang="en-US" dirty="0"/>
              <a:t>- In the military convention solved next year:</a:t>
            </a:r>
          </a:p>
          <a:p>
            <a:pPr marL="0" indent="0">
              <a:buNone/>
            </a:pPr>
            <a:r>
              <a:rPr lang="en-US" dirty="0"/>
              <a:t>a) A mutual support if either were attacked by Germany</a:t>
            </a:r>
          </a:p>
          <a:p>
            <a:pPr marL="0" indent="0">
              <a:buNone/>
            </a:pPr>
            <a:r>
              <a:rPr lang="en-US" dirty="0"/>
              <a:t>b) Immediate </a:t>
            </a:r>
            <a:r>
              <a:rPr lang="en-US" dirty="0" err="1"/>
              <a:t>mobilisation</a:t>
            </a:r>
            <a:r>
              <a:rPr lang="en-US" dirty="0"/>
              <a:t> response to </a:t>
            </a:r>
            <a:r>
              <a:rPr lang="en-US" dirty="0" err="1"/>
              <a:t>mobilisation</a:t>
            </a:r>
            <a:r>
              <a:rPr lang="en-US" dirty="0"/>
              <a:t> by one or more of the Triple alliance powers</a:t>
            </a:r>
          </a:p>
          <a:p>
            <a:pPr marL="0" indent="0">
              <a:buNone/>
            </a:pPr>
            <a:r>
              <a:rPr lang="en-US" dirty="0"/>
              <a:t>(In 1894 the Tsar's confirmation and the signing of a full-scale alliance)</a:t>
            </a:r>
          </a:p>
        </p:txBody>
      </p:sp>
    </p:spTree>
    <p:extLst>
      <p:ext uri="{BB962C8B-B14F-4D97-AF65-F5344CB8AC3E}">
        <p14:creationId xmlns:p14="http://schemas.microsoft.com/office/powerpoint/2010/main" val="328024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&lt;&gt; How to solve the problem of the possibility of a war on two fronts?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b="1" dirty="0"/>
              <a:t>the Schlieffen Plan</a:t>
            </a:r>
            <a:r>
              <a:rPr lang="en-US" dirty="0"/>
              <a:t> (1906)</a:t>
            </a:r>
          </a:p>
          <a:p>
            <a:pPr marL="0" indent="0">
              <a:buNone/>
            </a:pPr>
            <a:r>
              <a:rPr lang="en-US" dirty="0"/>
              <a:t>b) an Anglo-German alliance? </a:t>
            </a:r>
            <a:r>
              <a:rPr lang="en-US" dirty="0">
                <a:sym typeface="Wingdings" panose="05000000000000000000" pitchFamily="2" charset="2"/>
              </a:rPr>
              <a:t> </a:t>
            </a:r>
            <a:r>
              <a:rPr lang="en-US" dirty="0"/>
              <a:t>a possibility to get British support against Russia for the </a:t>
            </a:r>
            <a:r>
              <a:rPr lang="en-US" dirty="0" err="1"/>
              <a:t>defence</a:t>
            </a:r>
            <a:r>
              <a:rPr lang="en-US" dirty="0"/>
              <a:t> of Austro-Hungarian interests in the Balkans</a:t>
            </a:r>
          </a:p>
          <a:p>
            <a:pPr>
              <a:buFont typeface="Symbol" panose="05050102010706020507" pitchFamily="18" charset="2"/>
              <a:buChar char="¨"/>
            </a:pPr>
            <a:r>
              <a:rPr lang="en-US" dirty="0"/>
              <a:t>no agreement between Germany and Britain was made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Why not?</a:t>
            </a:r>
            <a:br>
              <a:rPr lang="en-US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481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/>
              <a:t>B. </a:t>
            </a:r>
            <a:r>
              <a:rPr lang="en-US" b="1" i="1" dirty="0"/>
              <a:t>Weltpolitik</a:t>
            </a:r>
            <a:r>
              <a:rPr lang="en-US" b="1" dirty="0"/>
              <a:t> and the end of the British isolation, 1897-1904</a:t>
            </a:r>
            <a:br>
              <a:rPr lang="en-US" b="1" dirty="0"/>
            </a:br>
            <a:br>
              <a:rPr lang="en-US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- a 'World Policy' put an emphasis on expansion, especially overseas expansion &gt; the creation of a big navy</a:t>
            </a:r>
          </a:p>
          <a:p>
            <a:pPr marL="0" indent="0">
              <a:buNone/>
            </a:pPr>
            <a:r>
              <a:rPr lang="en-US" dirty="0"/>
              <a:t>(a new policy was embarked by appointment of </a:t>
            </a:r>
            <a:r>
              <a:rPr lang="en-US" dirty="0" err="1"/>
              <a:t>Bülow</a:t>
            </a:r>
            <a:r>
              <a:rPr lang="en-US" dirty="0"/>
              <a:t> as a foreign minister and Admiral von Tirpitz as a head of navy)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German Naval Bills in 1898 and 1900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How fair is it to say that ‘the </a:t>
            </a:r>
            <a:r>
              <a:rPr lang="en-US" i="1" dirty="0"/>
              <a:t>Weltpolitik</a:t>
            </a:r>
            <a:r>
              <a:rPr lang="en-US" dirty="0"/>
              <a:t> was motivated by the German domestic politics?’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page 80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i="1" dirty="0"/>
              <a:t>'Social imperialism</a:t>
            </a:r>
            <a:r>
              <a:rPr lang="en-US" dirty="0"/>
              <a:t>'</a:t>
            </a:r>
            <a:br>
              <a:rPr lang="en-US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29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Anglo-</a:t>
            </a:r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dirty="0" err="1"/>
              <a:t>relations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Economic</a:t>
            </a:r>
            <a:r>
              <a:rPr lang="fi-FI" dirty="0"/>
              <a:t> and </a:t>
            </a:r>
            <a:r>
              <a:rPr lang="fi-FI" dirty="0" err="1"/>
              <a:t>industrial</a:t>
            </a:r>
            <a:r>
              <a:rPr lang="fi-FI" dirty="0"/>
              <a:t> </a:t>
            </a:r>
            <a:r>
              <a:rPr lang="fi-FI" dirty="0" err="1"/>
              <a:t>rivalry</a:t>
            </a:r>
            <a:endParaRPr lang="fi-FI" dirty="0"/>
          </a:p>
          <a:p>
            <a:r>
              <a:rPr lang="fi-FI" dirty="0"/>
              <a:t>’</a:t>
            </a:r>
            <a:r>
              <a:rPr lang="fi-FI" i="1" dirty="0" err="1"/>
              <a:t>Anglophopia</a:t>
            </a:r>
            <a:r>
              <a:rPr lang="fi-FI" dirty="0"/>
              <a:t>’ in </a:t>
            </a:r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i="1" dirty="0" err="1"/>
              <a:t>public</a:t>
            </a:r>
            <a:r>
              <a:rPr lang="fi-FI" i="1" dirty="0"/>
              <a:t> </a:t>
            </a:r>
            <a:r>
              <a:rPr lang="fi-FI" i="1" dirty="0" err="1"/>
              <a:t>opinion</a:t>
            </a:r>
            <a:r>
              <a:rPr lang="fi-FI" i="1" dirty="0"/>
              <a:t> </a:t>
            </a:r>
            <a:r>
              <a:rPr lang="fi-FI" dirty="0" err="1"/>
              <a:t>especially</a:t>
            </a:r>
            <a:r>
              <a:rPr lang="fi-FI" dirty="0"/>
              <a:t> </a:t>
            </a:r>
            <a:r>
              <a:rPr lang="fi-FI" dirty="0" err="1"/>
              <a:t>during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Boer</a:t>
            </a:r>
            <a:r>
              <a:rPr lang="fi-FI" dirty="0"/>
              <a:t> </a:t>
            </a:r>
            <a:r>
              <a:rPr lang="fi-FI" dirty="0" err="1"/>
              <a:t>War</a:t>
            </a:r>
            <a:r>
              <a:rPr lang="fi-FI" dirty="0"/>
              <a:t> (1899-1902)</a:t>
            </a:r>
          </a:p>
          <a:p>
            <a:r>
              <a:rPr lang="fi-FI" dirty="0"/>
              <a:t>’</a:t>
            </a:r>
            <a:r>
              <a:rPr lang="fi-FI" i="1" dirty="0" err="1"/>
              <a:t>Germanophopia</a:t>
            </a:r>
            <a:r>
              <a:rPr lang="fi-FI" dirty="0"/>
              <a:t>’ in British </a:t>
            </a:r>
            <a:r>
              <a:rPr lang="fi-FI" i="1" dirty="0" err="1"/>
              <a:t>public</a:t>
            </a:r>
            <a:r>
              <a:rPr lang="fi-FI" i="1" dirty="0"/>
              <a:t> </a:t>
            </a:r>
            <a:r>
              <a:rPr lang="fi-FI" i="1" dirty="0" err="1"/>
              <a:t>opinion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2nd </a:t>
            </a:r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dirty="0" err="1"/>
              <a:t>Navy</a:t>
            </a:r>
            <a:r>
              <a:rPr lang="fi-FI"/>
              <a:t> Bill (1900)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tried</a:t>
            </a:r>
            <a:r>
              <a:rPr lang="fi-FI" dirty="0"/>
              <a:t> to </a:t>
            </a:r>
            <a:r>
              <a:rPr lang="fi-FI" dirty="0" err="1"/>
              <a:t>appease</a:t>
            </a:r>
            <a:r>
              <a:rPr lang="fi-FI" dirty="0"/>
              <a:t> British </a:t>
            </a:r>
            <a:r>
              <a:rPr lang="fi-FI" dirty="0" err="1"/>
              <a:t>suspicions</a:t>
            </a:r>
            <a:r>
              <a:rPr lang="fi-FI" dirty="0"/>
              <a:t> (</a:t>
            </a:r>
            <a:r>
              <a:rPr lang="fi-FI" dirty="0" err="1"/>
              <a:t>e.g</a:t>
            </a:r>
            <a:r>
              <a:rPr lang="fi-FI" dirty="0"/>
              <a:t>. </a:t>
            </a:r>
            <a:r>
              <a:rPr lang="fi-FI" dirty="0" err="1"/>
              <a:t>Kaiser’s</a:t>
            </a:r>
            <a:r>
              <a:rPr lang="fi-FI" dirty="0"/>
              <a:t> </a:t>
            </a:r>
            <a:r>
              <a:rPr lang="fi-FI" dirty="0" err="1"/>
              <a:t>visits</a:t>
            </a:r>
            <a:r>
              <a:rPr lang="fi-FI" dirty="0"/>
              <a:t> to London)</a:t>
            </a:r>
          </a:p>
          <a:p>
            <a:r>
              <a:rPr lang="fi-FI" dirty="0" err="1"/>
              <a:t>Some</a:t>
            </a:r>
            <a:r>
              <a:rPr lang="fi-FI" dirty="0"/>
              <a:t> </a:t>
            </a:r>
            <a:r>
              <a:rPr lang="fi-FI" dirty="0" err="1"/>
              <a:t>leading</a:t>
            </a:r>
            <a:r>
              <a:rPr lang="fi-FI" dirty="0"/>
              <a:t> </a:t>
            </a:r>
            <a:r>
              <a:rPr lang="fi-FI" dirty="0" err="1"/>
              <a:t>members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British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tend</a:t>
            </a:r>
            <a:r>
              <a:rPr lang="fi-FI" dirty="0"/>
              <a:t> to </a:t>
            </a:r>
            <a:r>
              <a:rPr lang="fi-FI" dirty="0" err="1"/>
              <a:t>shift</a:t>
            </a:r>
            <a:r>
              <a:rPr lang="fi-FI" dirty="0"/>
              <a:t> Britain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i="1" dirty="0"/>
              <a:t>’</a:t>
            </a:r>
            <a:r>
              <a:rPr lang="fi-FI" i="1" dirty="0" err="1"/>
              <a:t>splendid</a:t>
            </a:r>
            <a:r>
              <a:rPr lang="fi-FI" i="1" dirty="0"/>
              <a:t> </a:t>
            </a:r>
            <a:r>
              <a:rPr lang="fi-FI" i="1" dirty="0" err="1"/>
              <a:t>isolation</a:t>
            </a:r>
            <a:r>
              <a:rPr lang="fi-FI" dirty="0"/>
              <a:t>’ to </a:t>
            </a:r>
            <a:r>
              <a:rPr lang="fi-FI" dirty="0" err="1"/>
              <a:t>alliance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Germany</a:t>
            </a:r>
          </a:p>
          <a:p>
            <a:pPr>
              <a:buFont typeface="Symbol" panose="05050102010706020507" pitchFamily="18" charset="2"/>
              <a:buChar char="¨"/>
            </a:pPr>
            <a:r>
              <a:rPr lang="fi-FI" dirty="0" err="1"/>
              <a:t>Germany’s</a:t>
            </a:r>
            <a:r>
              <a:rPr lang="fi-FI" dirty="0"/>
              <a:t> </a:t>
            </a:r>
            <a:r>
              <a:rPr lang="fi-FI" dirty="0" err="1"/>
              <a:t>align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Britain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antagonize</a:t>
            </a:r>
            <a:r>
              <a:rPr lang="fi-FI" dirty="0"/>
              <a:t> </a:t>
            </a:r>
            <a:r>
              <a:rPr lang="fi-FI" dirty="0" err="1"/>
              <a:t>Russia</a:t>
            </a:r>
            <a:r>
              <a:rPr lang="fi-FI" dirty="0"/>
              <a:t> (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imperial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rivalries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Britain) 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No </a:t>
            </a:r>
            <a:r>
              <a:rPr lang="fi-FI" dirty="0" err="1"/>
              <a:t>alliance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Britain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783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Anglo-</a:t>
            </a:r>
            <a:r>
              <a:rPr lang="fi-FI" dirty="0" err="1"/>
              <a:t>Japanese</a:t>
            </a:r>
            <a:r>
              <a:rPr lang="fi-FI" dirty="0"/>
              <a:t> </a:t>
            </a:r>
            <a:r>
              <a:rPr lang="fi-FI" dirty="0" err="1"/>
              <a:t>alliance</a:t>
            </a:r>
            <a:r>
              <a:rPr lang="fi-FI" dirty="0"/>
              <a:t> in 1902 </a:t>
            </a:r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instead</a:t>
            </a:r>
            <a:r>
              <a:rPr lang="fi-FI" dirty="0"/>
              <a:t> of Anglo-</a:t>
            </a:r>
            <a:r>
              <a:rPr lang="fi-FI" i="1" dirty="0" err="1"/>
              <a:t>German</a:t>
            </a:r>
            <a:r>
              <a:rPr lang="fi-FI" dirty="0"/>
              <a:t> </a:t>
            </a:r>
            <a:r>
              <a:rPr lang="fi-FI" dirty="0" err="1"/>
              <a:t>alliance</a:t>
            </a:r>
            <a:r>
              <a:rPr lang="fi-FI" dirty="0"/>
              <a:t>(!)</a:t>
            </a:r>
          </a:p>
          <a:p>
            <a:pPr marL="0" indent="0">
              <a:buNone/>
            </a:pPr>
            <a:r>
              <a:rPr lang="fi-FI" dirty="0"/>
              <a:t>	- Britain </a:t>
            </a:r>
            <a:r>
              <a:rPr lang="fi-FI" dirty="0" err="1"/>
              <a:t>abandoned</a:t>
            </a:r>
            <a:r>
              <a:rPr lang="fi-FI" dirty="0"/>
              <a:t> </a:t>
            </a:r>
            <a:r>
              <a:rPr lang="fi-FI" dirty="0" err="1"/>
              <a:t>formally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’</a:t>
            </a:r>
            <a:r>
              <a:rPr lang="fi-FI" dirty="0" err="1"/>
              <a:t>isolationism</a:t>
            </a:r>
            <a:r>
              <a:rPr lang="fi-FI" dirty="0"/>
              <a:t>’(!)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/>
              <a:t>For </a:t>
            </a:r>
            <a:r>
              <a:rPr lang="fi-FI" dirty="0" err="1"/>
              <a:t>increasing</a:t>
            </a:r>
            <a:r>
              <a:rPr lang="fi-FI" dirty="0"/>
              <a:t> </a:t>
            </a:r>
            <a:r>
              <a:rPr lang="fi-FI" dirty="0" err="1"/>
              <a:t>tensions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Far</a:t>
            </a:r>
            <a:r>
              <a:rPr lang="fi-FI" dirty="0"/>
              <a:t> East Britain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afraid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drawn</a:t>
            </a:r>
            <a:r>
              <a:rPr lang="fi-FI" dirty="0"/>
              <a:t> to </a:t>
            </a:r>
            <a:r>
              <a:rPr lang="fi-FI" dirty="0" err="1"/>
              <a:t>conflict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Japan and </a:t>
            </a:r>
            <a:r>
              <a:rPr lang="fi-FI" dirty="0" err="1"/>
              <a:t>Russia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	… and </a:t>
            </a:r>
            <a:r>
              <a:rPr lang="fi-FI" dirty="0" err="1"/>
              <a:t>possibly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France </a:t>
            </a:r>
            <a:r>
              <a:rPr lang="fi-FI" dirty="0" err="1"/>
              <a:t>too</a:t>
            </a:r>
            <a:r>
              <a:rPr lang="fi-FI" dirty="0"/>
              <a:t> (</a:t>
            </a:r>
            <a:r>
              <a:rPr lang="fi-FI" dirty="0">
                <a:sym typeface="Wingdings" panose="05000000000000000000" pitchFamily="2" charset="2"/>
              </a:rPr>
              <a:t> </a:t>
            </a:r>
            <a:r>
              <a:rPr lang="fi-FI" dirty="0" err="1">
                <a:sym typeface="Wingdings" panose="05000000000000000000" pitchFamily="2" charset="2"/>
              </a:rPr>
              <a:t>Russo-French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alliance</a:t>
            </a:r>
            <a:r>
              <a:rPr lang="fi-FI" dirty="0">
                <a:sym typeface="Wingdings" panose="05000000000000000000" pitchFamily="2" charset="2"/>
              </a:rPr>
              <a:t>)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…  ??!!</a:t>
            </a:r>
          </a:p>
        </p:txBody>
      </p:sp>
    </p:spTree>
    <p:extLst>
      <p:ext uri="{BB962C8B-B14F-4D97-AF65-F5344CB8AC3E}">
        <p14:creationId xmlns:p14="http://schemas.microsoft.com/office/powerpoint/2010/main" val="265272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u="sng" dirty="0" err="1">
                <a:sym typeface="Wingdings" panose="05000000000000000000" pitchFamily="2" charset="2"/>
              </a:rPr>
              <a:t>The</a:t>
            </a:r>
            <a:r>
              <a:rPr lang="fi-FI" b="1" u="sng" dirty="0">
                <a:sym typeface="Wingdings" panose="05000000000000000000" pitchFamily="2" charset="2"/>
              </a:rPr>
              <a:t> Anglo-</a:t>
            </a:r>
            <a:r>
              <a:rPr lang="fi-FI" b="1" u="sng" dirty="0" err="1">
                <a:sym typeface="Wingdings" panose="05000000000000000000" pitchFamily="2" charset="2"/>
              </a:rPr>
              <a:t>French</a:t>
            </a:r>
            <a:r>
              <a:rPr lang="fi-FI" b="1" i="1" u="sng" dirty="0">
                <a:sym typeface="Wingdings" panose="05000000000000000000" pitchFamily="2" charset="2"/>
              </a:rPr>
              <a:t> </a:t>
            </a:r>
            <a:r>
              <a:rPr lang="fi-FI" b="1" i="1" u="sng" dirty="0" err="1">
                <a:sym typeface="Wingdings" panose="05000000000000000000" pitchFamily="2" charset="2"/>
              </a:rPr>
              <a:t>Entente</a:t>
            </a:r>
            <a:r>
              <a:rPr lang="fi-FI" b="1" i="1" u="sng" dirty="0">
                <a:sym typeface="Wingdings" panose="05000000000000000000" pitchFamily="2" charset="2"/>
              </a:rPr>
              <a:t> </a:t>
            </a:r>
            <a:r>
              <a:rPr lang="fi-FI" b="1" i="1" u="sng" dirty="0" err="1">
                <a:sym typeface="Wingdings" panose="05000000000000000000" pitchFamily="2" charset="2"/>
              </a:rPr>
              <a:t>Cordiale</a:t>
            </a:r>
            <a:r>
              <a:rPr lang="fi-FI" b="1" i="1" u="sng" dirty="0">
                <a:sym typeface="Wingdings" panose="05000000000000000000" pitchFamily="2" charset="2"/>
              </a:rPr>
              <a:t> </a:t>
            </a:r>
            <a:r>
              <a:rPr lang="fi-FI" dirty="0">
                <a:sym typeface="Wingdings" panose="05000000000000000000" pitchFamily="2" charset="2"/>
              </a:rPr>
              <a:t>(1904)</a:t>
            </a:r>
            <a:endParaRPr lang="fi-FI" sz="2800" dirty="0">
              <a:sym typeface="Wingdings" panose="05000000000000000000" pitchFamily="2" charset="2"/>
            </a:endParaRPr>
          </a:p>
          <a:p>
            <a:pPr lvl="2">
              <a:buFontTx/>
              <a:buChar char="-"/>
            </a:pPr>
            <a:r>
              <a:rPr lang="fi-FI" sz="2800" dirty="0">
                <a:sym typeface="Wingdings" panose="05000000000000000000" pitchFamily="2" charset="2"/>
              </a:rPr>
              <a:t>Britain </a:t>
            </a:r>
            <a:r>
              <a:rPr lang="fi-FI" sz="2800" dirty="0" err="1">
                <a:sym typeface="Wingdings" panose="05000000000000000000" pitchFamily="2" charset="2"/>
              </a:rPr>
              <a:t>accepted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France’s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claim</a:t>
            </a:r>
            <a:r>
              <a:rPr lang="fi-FI" sz="2800" dirty="0">
                <a:sym typeface="Wingdings" panose="05000000000000000000" pitchFamily="2" charset="2"/>
              </a:rPr>
              <a:t> to a </a:t>
            </a:r>
            <a:r>
              <a:rPr lang="fi-FI" sz="2800" dirty="0" err="1">
                <a:sym typeface="Wingdings" panose="05000000000000000000" pitchFamily="2" charset="2"/>
              </a:rPr>
              <a:t>predominant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influence</a:t>
            </a:r>
            <a:r>
              <a:rPr lang="fi-FI" sz="2800" dirty="0">
                <a:sym typeface="Wingdings" panose="05000000000000000000" pitchFamily="2" charset="2"/>
              </a:rPr>
              <a:t> in </a:t>
            </a:r>
            <a:r>
              <a:rPr lang="fi-FI" sz="2800" dirty="0" err="1">
                <a:sym typeface="Wingdings" panose="05000000000000000000" pitchFamily="2" charset="2"/>
              </a:rPr>
              <a:t>Morocco</a:t>
            </a:r>
            <a:r>
              <a:rPr lang="fi-FI" sz="2800" dirty="0">
                <a:sym typeface="Wingdings" panose="05000000000000000000" pitchFamily="2" charset="2"/>
              </a:rPr>
              <a:t> in </a:t>
            </a:r>
            <a:r>
              <a:rPr lang="fi-FI" sz="2800" dirty="0" err="1">
                <a:sym typeface="Wingdings" panose="05000000000000000000" pitchFamily="2" charset="2"/>
              </a:rPr>
              <a:t>return</a:t>
            </a:r>
            <a:r>
              <a:rPr lang="fi-FI" sz="2800" dirty="0">
                <a:sym typeface="Wingdings" panose="05000000000000000000" pitchFamily="2" charset="2"/>
              </a:rPr>
              <a:t> to </a:t>
            </a:r>
            <a:r>
              <a:rPr lang="fi-FI" sz="2800" dirty="0" err="1">
                <a:sym typeface="Wingdings" panose="05000000000000000000" pitchFamily="2" charset="2"/>
              </a:rPr>
              <a:t>French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recognisition</a:t>
            </a:r>
            <a:r>
              <a:rPr lang="fi-FI" sz="2800" dirty="0">
                <a:sym typeface="Wingdings" panose="05000000000000000000" pitchFamily="2" charset="2"/>
              </a:rPr>
              <a:t> of </a:t>
            </a:r>
            <a:r>
              <a:rPr lang="fi-FI" sz="2800" dirty="0" err="1">
                <a:sym typeface="Wingdings" panose="05000000000000000000" pitchFamily="2" charset="2"/>
              </a:rPr>
              <a:t>the</a:t>
            </a:r>
            <a:r>
              <a:rPr lang="fi-FI" sz="2800" dirty="0">
                <a:sym typeface="Wingdings" panose="05000000000000000000" pitchFamily="2" charset="2"/>
              </a:rPr>
              <a:t> British </a:t>
            </a:r>
            <a:r>
              <a:rPr lang="fi-FI" sz="2800" dirty="0" err="1">
                <a:sym typeface="Wingdings" panose="05000000000000000000" pitchFamily="2" charset="2"/>
              </a:rPr>
              <a:t>rule</a:t>
            </a:r>
            <a:r>
              <a:rPr lang="fi-FI" sz="2800" dirty="0">
                <a:sym typeface="Wingdings" panose="05000000000000000000" pitchFamily="2" charset="2"/>
              </a:rPr>
              <a:t> in </a:t>
            </a:r>
            <a:r>
              <a:rPr lang="fi-FI" sz="2800" dirty="0" err="1">
                <a:sym typeface="Wingdings" panose="05000000000000000000" pitchFamily="2" charset="2"/>
              </a:rPr>
              <a:t>Egypt</a:t>
            </a:r>
            <a:endParaRPr lang="fi-FI" sz="2800" dirty="0">
              <a:sym typeface="Wingdings" panose="05000000000000000000" pitchFamily="2" charset="2"/>
            </a:endParaRPr>
          </a:p>
          <a:p>
            <a:pPr lvl="2">
              <a:buFontTx/>
              <a:buChar char="-"/>
            </a:pP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not</a:t>
            </a:r>
            <a:r>
              <a:rPr lang="fi-FI" sz="2800" dirty="0">
                <a:sym typeface="Wingdings" panose="05000000000000000000" pitchFamily="2" charset="2"/>
              </a:rPr>
              <a:t> a </a:t>
            </a:r>
            <a:r>
              <a:rPr lang="fi-FI" sz="2800" dirty="0" err="1">
                <a:sym typeface="Wingdings" panose="05000000000000000000" pitchFamily="2" charset="2"/>
              </a:rPr>
              <a:t>military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treaty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</a:p>
          <a:p>
            <a:pPr lvl="2">
              <a:buFontTx/>
              <a:buChar char="-"/>
            </a:pPr>
            <a:r>
              <a:rPr lang="fi-FI" sz="2800" dirty="0">
                <a:sym typeface="Wingdings" panose="05000000000000000000" pitchFamily="2" charset="2"/>
              </a:rPr>
              <a:t>a </a:t>
            </a:r>
            <a:r>
              <a:rPr lang="fi-FI" sz="2800" dirty="0" err="1">
                <a:sym typeface="Wingdings" panose="05000000000000000000" pitchFamily="2" charset="2"/>
              </a:rPr>
              <a:t>mutual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desire</a:t>
            </a:r>
            <a:r>
              <a:rPr lang="fi-FI" sz="2800" dirty="0">
                <a:sym typeface="Wingdings" panose="05000000000000000000" pitchFamily="2" charset="2"/>
              </a:rPr>
              <a:t> to </a:t>
            </a:r>
            <a:r>
              <a:rPr lang="fi-FI" sz="2800" dirty="0" err="1">
                <a:sym typeface="Wingdings" panose="05000000000000000000" pitchFamily="2" charset="2"/>
              </a:rPr>
              <a:t>put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aside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past</a:t>
            </a:r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err="1">
                <a:sym typeface="Wingdings" panose="05000000000000000000" pitchFamily="2" charset="2"/>
              </a:rPr>
              <a:t>quarrels</a:t>
            </a:r>
            <a:r>
              <a:rPr lang="fi-FI" sz="2800" dirty="0">
                <a:sym typeface="Wingdings" panose="05000000000000000000" pitchFamily="2" charset="2"/>
              </a:rPr>
              <a:t> and </a:t>
            </a:r>
            <a:r>
              <a:rPr lang="fi-FI" sz="2800" dirty="0" err="1">
                <a:sym typeface="Wingdings" panose="05000000000000000000" pitchFamily="2" charset="2"/>
              </a:rPr>
              <a:t>co-operate</a:t>
            </a:r>
            <a:r>
              <a:rPr lang="fi-FI" sz="2800" dirty="0">
                <a:sym typeface="Wingdings" panose="05000000000000000000" pitchFamily="2" charset="2"/>
              </a:rPr>
              <a:t> in </a:t>
            </a:r>
            <a:r>
              <a:rPr lang="fi-FI" sz="2800" dirty="0" err="1">
                <a:sym typeface="Wingdings" panose="05000000000000000000" pitchFamily="2" charset="2"/>
              </a:rPr>
              <a:t>future</a:t>
            </a:r>
            <a:endParaRPr lang="fi-FI" sz="2800" dirty="0"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endParaRPr lang="fi-FI" sz="2800" dirty="0">
              <a:sym typeface="Wingdings" panose="05000000000000000000" pitchFamily="2" charset="2"/>
            </a:endParaRPr>
          </a:p>
          <a:p>
            <a:pPr lvl="2">
              <a:buFontTx/>
              <a:buChar char="-"/>
            </a:pPr>
            <a:r>
              <a:rPr lang="fi-FI" sz="2800" dirty="0" err="1"/>
              <a:t>Russo-Japanese</a:t>
            </a:r>
            <a:r>
              <a:rPr lang="fi-FI" sz="2800" dirty="0"/>
              <a:t> </a:t>
            </a:r>
            <a:r>
              <a:rPr lang="fi-FI" sz="2800" dirty="0" err="1"/>
              <a:t>War</a:t>
            </a:r>
            <a:r>
              <a:rPr lang="fi-FI" sz="2800" dirty="0"/>
              <a:t> (1904-05</a:t>
            </a:r>
            <a:r>
              <a:rPr lang="fi-FI" dirty="0"/>
              <a:t>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38597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/>
              <a:t>The Anglo-Russian </a:t>
            </a:r>
            <a:r>
              <a:rPr lang="en-US" b="1" i="1" u="sng" dirty="0"/>
              <a:t>Entente</a:t>
            </a:r>
            <a:r>
              <a:rPr lang="en-US" b="1" u="sng" dirty="0"/>
              <a:t> </a:t>
            </a:r>
            <a:r>
              <a:rPr lang="en-US" dirty="0"/>
              <a:t>(1907)</a:t>
            </a:r>
          </a:p>
          <a:p>
            <a:r>
              <a:rPr lang="en-US" dirty="0" err="1"/>
              <a:t>Backround</a:t>
            </a:r>
            <a:r>
              <a:rPr lang="en-US" dirty="0"/>
              <a:t>: Russia’s defeat in the Far East made it ready for compromises in Central Asia </a:t>
            </a:r>
          </a:p>
          <a:p>
            <a:r>
              <a:rPr lang="en-US" dirty="0"/>
              <a:t>Anglo-Russian tensions in Persia, Tibet and Afghanistan were solved (e.g. Persia was divided into three zones)</a:t>
            </a:r>
          </a:p>
          <a:p>
            <a:r>
              <a:rPr lang="en-US" dirty="0">
                <a:sym typeface="Wingdings" panose="05000000000000000000" pitchFamily="2" charset="2"/>
              </a:rPr>
              <a:t>The security of India was confirmed (by ‘buffer states’) and (besides the actual agreement) a free passage of Russian warships on the </a:t>
            </a:r>
            <a:r>
              <a:rPr lang="en-US" i="1" dirty="0">
                <a:sym typeface="Wingdings" panose="05000000000000000000" pitchFamily="2" charset="2"/>
              </a:rPr>
              <a:t>Straits</a:t>
            </a:r>
            <a:r>
              <a:rPr lang="en-US" dirty="0">
                <a:sym typeface="Wingdings" panose="05000000000000000000" pitchFamily="2" charset="2"/>
              </a:rPr>
              <a:t> (between the Black Sea and the Mediterranean) was promised by Britain</a:t>
            </a:r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330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412124" y="605308"/>
            <a:ext cx="2331076" cy="772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Great Britain</a:t>
            </a:r>
          </a:p>
        </p:txBody>
      </p:sp>
      <p:sp>
        <p:nvSpPr>
          <p:cNvPr id="5" name="Suorakulmio 4"/>
          <p:cNvSpPr/>
          <p:nvPr/>
        </p:nvSpPr>
        <p:spPr>
          <a:xfrm>
            <a:off x="8654603" y="1146220"/>
            <a:ext cx="2640169" cy="18481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Russia</a:t>
            </a:r>
            <a:endParaRPr lang="fi-FI" dirty="0"/>
          </a:p>
        </p:txBody>
      </p:sp>
      <p:sp>
        <p:nvSpPr>
          <p:cNvPr id="6" name="Suorakulmio 5"/>
          <p:cNvSpPr/>
          <p:nvPr/>
        </p:nvSpPr>
        <p:spPr>
          <a:xfrm>
            <a:off x="2060619" y="2025202"/>
            <a:ext cx="20606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France</a:t>
            </a:r>
          </a:p>
        </p:txBody>
      </p:sp>
      <p:sp>
        <p:nvSpPr>
          <p:cNvPr id="7" name="Suorakulmio 6"/>
          <p:cNvSpPr/>
          <p:nvPr/>
        </p:nvSpPr>
        <p:spPr>
          <a:xfrm>
            <a:off x="3670479" y="3670479"/>
            <a:ext cx="1300766" cy="6053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Italy</a:t>
            </a:r>
            <a:endParaRPr lang="fi-FI" dirty="0"/>
          </a:p>
        </p:txBody>
      </p:sp>
      <p:sp>
        <p:nvSpPr>
          <p:cNvPr id="8" name="Suorakulmio 7"/>
          <p:cNvSpPr/>
          <p:nvPr/>
        </p:nvSpPr>
        <p:spPr>
          <a:xfrm>
            <a:off x="5718220" y="3670480"/>
            <a:ext cx="2498500" cy="798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Ausria-Hungary</a:t>
            </a:r>
            <a:endParaRPr lang="fi-FI" dirty="0"/>
          </a:p>
        </p:txBody>
      </p:sp>
      <p:sp>
        <p:nvSpPr>
          <p:cNvPr id="9" name="Suorakulmio 8"/>
          <p:cNvSpPr/>
          <p:nvPr/>
        </p:nvSpPr>
        <p:spPr>
          <a:xfrm>
            <a:off x="4678251" y="1378040"/>
            <a:ext cx="2595093" cy="8757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Germany</a:t>
            </a:r>
          </a:p>
        </p:txBody>
      </p:sp>
    </p:spTree>
    <p:extLst>
      <p:ext uri="{BB962C8B-B14F-4D97-AF65-F5344CB8AC3E}">
        <p14:creationId xmlns:p14="http://schemas.microsoft.com/office/powerpoint/2010/main" val="2874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448</Words>
  <Application>Microsoft Office PowerPoint</Application>
  <PresentationFormat>Laajakuva</PresentationFormat>
  <Paragraphs>57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Wingdings</vt:lpstr>
      <vt:lpstr>Office Theme</vt:lpstr>
      <vt:lpstr>German foreign policy after Bismarck</vt:lpstr>
      <vt:lpstr>The Franco-Russian Alliance (1892/1894) and its impact</vt:lpstr>
      <vt:lpstr>PowerPoint-esitys</vt:lpstr>
      <vt:lpstr>  B. Weltpolitik and the end of the British isolation, 1897-1904  </vt:lpstr>
      <vt:lpstr>Anglo-German relations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German foreign policy after Bismarck</dc:title>
  <dc:creator>Alanko Jukka</dc:creator>
  <cp:lastModifiedBy>Alanko Jukka</cp:lastModifiedBy>
  <cp:revision>75</cp:revision>
  <dcterms:created xsi:type="dcterms:W3CDTF">2016-10-11T13:05:33Z</dcterms:created>
  <dcterms:modified xsi:type="dcterms:W3CDTF">2017-10-05T06:43:16Z</dcterms:modified>
</cp:coreProperties>
</file>