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C6D7B3-298F-1937-B6C3-E32D4856C9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11,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– keskuksen valtakunta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25B7753-2B71-EE89-A000-2F7016E51E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s.72-79</a:t>
            </a:r>
          </a:p>
        </p:txBody>
      </p:sp>
    </p:spTree>
    <p:extLst>
      <p:ext uri="{BB962C8B-B14F-4D97-AF65-F5344CB8AC3E}">
        <p14:creationId xmlns:p14="http://schemas.microsoft.com/office/powerpoint/2010/main" val="2876835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BB8967-2E84-44CA-E3CD-7B7D02CEF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973668"/>
            <a:ext cx="10780776" cy="706964"/>
          </a:xfrm>
        </p:spPr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16AF7D-B358-C608-BC27-D43571776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3026664"/>
            <a:ext cx="10698480" cy="29931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i-FI" sz="3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Mitä tulee mieleen. Kiina?</a:t>
            </a:r>
          </a:p>
          <a:p>
            <a:pPr marL="0" indent="0" algn="ctr">
              <a:buNone/>
            </a:pPr>
            <a:endParaRPr lang="fi-FI" sz="3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fi-FI" sz="3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faktatietoa / ajatuksia / käsityksiä / mielikuvia</a:t>
            </a:r>
          </a:p>
          <a:p>
            <a:pPr marL="0" indent="0" algn="ctr">
              <a:buNone/>
            </a:pPr>
            <a:r>
              <a:rPr lang="fi-FI" sz="3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luettua / koettua/ elokuvista / kirjallisuudesta / somesta </a:t>
            </a:r>
          </a:p>
          <a:p>
            <a:pPr marL="0" indent="0" algn="ctr">
              <a:buNone/>
            </a:pPr>
            <a:r>
              <a:rPr lang="fi-FI" sz="3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jne. jne.</a:t>
            </a:r>
          </a:p>
        </p:txBody>
      </p:sp>
    </p:spTree>
    <p:extLst>
      <p:ext uri="{BB962C8B-B14F-4D97-AF65-F5344CB8AC3E}">
        <p14:creationId xmlns:p14="http://schemas.microsoft.com/office/powerpoint/2010/main" val="497533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0E0F73-7E5A-D7A9-492B-58F89947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Video: Otava, kpl 11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361866-31F4-C3F1-8260-6D720B8B8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59736"/>
            <a:ext cx="9854422" cy="4398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5 -video ”Viisi Kiinan kulttuuriaarretta”</a:t>
            </a:r>
          </a:p>
          <a:p>
            <a:pPr marL="0" indent="0" algn="ctr">
              <a:buNone/>
            </a:pPr>
            <a:endParaRPr lang="fi-FI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Ennen videon katsomista:</a:t>
            </a:r>
          </a:p>
          <a:p>
            <a:pPr marL="0" indent="0">
              <a:buNone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Mitä kiinalaisia kulttuurikohteita tiedät?</a:t>
            </a:r>
          </a:p>
          <a:p>
            <a:pPr marL="0" indent="0">
              <a:buNone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Oletko vieraillut joissakin niistä?</a:t>
            </a:r>
          </a:p>
          <a:p>
            <a:pPr marL="0" indent="0">
              <a:buNone/>
            </a:pPr>
            <a:endParaRPr lang="fi-FI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Videon jälkeen:</a:t>
            </a:r>
          </a:p>
          <a:p>
            <a:pPr marL="0" indent="0">
              <a:buNone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Mitä yhteistä videon kuvaamilla kulttuurikohteilla on?</a:t>
            </a:r>
          </a:p>
          <a:p>
            <a:pPr marL="0" indent="0">
              <a:buNone/>
            </a:pPr>
            <a:r>
              <a:rPr lang="fi-FI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 Mitä ne kertovat Kiinan historiasta ja kulttuurista?</a:t>
            </a:r>
          </a:p>
          <a:p>
            <a:pPr marL="0" indent="0">
              <a:buNone/>
            </a:pPr>
            <a:endParaRPr lang="fi-FI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004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D2669AB-35DB-41EC-BE9C-DA80B60A3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1069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49246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1E41610-72B3-9A20-4EE0-23DE484F2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39098" y="-555171"/>
            <a:ext cx="6072776" cy="261257"/>
          </a:xfrm>
        </p:spPr>
        <p:txBody>
          <a:bodyPr>
            <a:normAutofit fontScale="90000"/>
          </a:bodyPr>
          <a:lstStyle/>
          <a:p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DFB20FF-468F-AC50-763F-820495C5C8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055" r="26567" b="-1"/>
          <a:stretch>
            <a:fillRect/>
          </a:stretch>
        </p:blipFill>
        <p:spPr>
          <a:xfrm>
            <a:off x="7418226" y="645106"/>
            <a:ext cx="4125317" cy="558536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BFDA6E-84A4-98DE-6FB5-4FF900380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7" y="500744"/>
            <a:ext cx="6355793" cy="597282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i-FI" sz="2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Videon jälkeen: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Mitä yhteistä videon kuvaamilla kulttuurikohteilla on?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Kaikki kohteet ovat hyvin vanhoja.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Niiden rakentamiseen on tarvittu paljon työvoimaa.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 kaikki ovat myös Unescon maailmanperintökohteita.</a:t>
            </a:r>
            <a:b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 Mitä ne kertovat Kiinan historiasta ja kulttuurista?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Kiinalla on hyvin pitkä kulttuurihistoria.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oli vuosisatoja keisarikunta.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on joutunut puolustautumaan pohjoisen kansoja vastaan.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yhteiskunta on ollut hyvin hierarkkinen.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Kiinassa on arvostettu harmoniaa ja järjestystä.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fi-FI" sz="15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11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20FB7-6364-E00F-AC19-41E7F5161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B525B5-F4E1-1B20-F11F-92CA6DA8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historian ominaispiirteitä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68A8C1-69F5-0634-E08B-5F6E1EB87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" y="2322576"/>
            <a:ext cx="11155680" cy="4535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ja kiinalaisten käsityksiä itsestään ja kulttuuristaan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piti itseään keisarikaudella "keskuksen valtakuntana".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Kiinalaiset ajattelevat Kiinan saaneen vain vähän vaikutteita muualta ja Kiinan valloittajienkin kiinalaistuneen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on nähnyt itsensä Aasian johtavana kulttuurina ja pitänyt esimerkiksi Japania, Koreaa ja Vietnamia "nuorempina veljinään".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pyrki ulkoisten vaikutteiden torjumiseen, mikä näkyi itseriittoisuutena ja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etnosentrismina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 on pyrkinyt eristyneisyyteen muista korkeakulttuureista ja nähnyt kulttuurinsa omasyntyisenä. Tärkeiden keksintöjen, kuten metallien käyttö ja kirjoitustaito, ajatellaan kehittyneen Kiinassa itsenäisesti.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Kiinassa on voimakas jatkuvuuden ja oman maan historian arvostus. Kiina katsoo kulttuurillaan olevan maailman korkeakulttuureista pisin jatkumo.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42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A0F8B-5E99-9595-F37D-E4132DDF9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CF4500-0756-AF55-7B23-9199EEBC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historian ominaispiirteitä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C2CC0F-4C57-CC58-710A-5EF6A416D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2603500"/>
            <a:ext cx="11155680" cy="3416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Aron ja pellon taistelu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historiaa on myös määrittänyt pohjoisen paimentolaiskulttuurin uhka.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 yhdistetään pohjoisen paimentolaiskulttuureihin.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Pelto yhdistetään kiinalaiseen maanviljelyskulttuuriin.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Uhkaa vastaan rakennettiin Kiinan muuri.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Qin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-dynastian aikana 200-luvulla eaa. hajanaiset puolustusvallit yhdistettiin ensi kertaa Kiinan muuriksi.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Pohjoisen kansat hallitsivat Kiinaa Yuan- ja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Qing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-dynastioiden aikana.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45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2A9F8-F37B-E320-73EB-54CA3383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4AE034-C002-751A-EDA9-EB3BCEFB8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historian ominaispiirteitä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CDD901-FB86-48E5-9C84-FA2E5F97E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" y="2603500"/>
            <a:ext cx="11000232" cy="4254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Kulttuurin piirteitä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Yhteisöllisyys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Valtavat, miljoonien ihmisten työpanosta vaatineet, rakennushankkeet (kuten Kielletty kaupunki ja Kiinan muuri)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Hillitty käytös ihanteena, kasvojen menettämisen pelko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Hierarkkisuus (kungfutselaisuuden vaikutus)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Pyrkimys tasapainoon (taolaisuuden vaikutus)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Myös buddhalaisuus ja muinaisen uskonnon piirteet (esi-isien palvonta ja animismi) ovat vaikuttaneet kulttuuriin.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119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9D010-1925-0E0A-DBBD-EF4E7A3D4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DBAFF3-D760-F52F-71E7-3112E0F1D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historian ominaispiirteitä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7878478-4099-1AF5-2946-EA656CD4F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2505456"/>
            <a:ext cx="11064240" cy="4352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Virkamiesten arvostus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Tehokas byrokratia eli virkamieshallinto oli suuren valtakunnan hallitsemisen edellytys.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Kiinan kirjakieli on vaikeaa, joten luku- ja kirjoitustaitoisia arvostettiin suuresti.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Mandariini oli keisarikunnan virkamiehen arvonimi. Kiinan kirjakieltä kutsutaan yhä nykyäänkin mandariinikiinaksi.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622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589AC-A0F0-628F-BD3F-EE6435E0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DAA581-CE62-ACBE-97E0-0B6A690D6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983148"/>
          </a:xfrm>
        </p:spPr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Taitotehtävä: Kiinan dynastiat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73AAF4-A995-0FD2-05BA-62C0BBB0F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304288"/>
            <a:ext cx="11055096" cy="4553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Tässä tehtävässä harjoiteltavat taidot: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tiedon rakentaminen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historiallinen ajattelu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Tutustu tietopakettiin Kiinan dynastioista ja vastaa kysymyksiin.</a:t>
            </a:r>
          </a:p>
          <a:p>
            <a:pPr marL="400050" lvl="1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Valitse viisi tärkeää tapahtumaa Kiinan historiasta. Perustele valintasi.</a:t>
            </a:r>
          </a:p>
          <a:p>
            <a:pPr marL="400050" lvl="1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Valitse kolme ilmiötä, joilla on ollut merkitystä myös muille kulttuureille. Perustele valintasi.</a:t>
            </a:r>
          </a:p>
          <a:p>
            <a:pPr marL="400050" lvl="1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Tiivistä Kiinan historia tietopaketin pohjalta muutamaksi virkkeeksi.</a:t>
            </a:r>
          </a:p>
          <a:p>
            <a:pPr marL="400050" lvl="1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Mikä heikensi Kiinaa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Qing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eli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mantšudynastian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kaudella?</a:t>
            </a:r>
          </a:p>
          <a:p>
            <a:pPr marL="400050" lvl="1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Miten eri tavoin kontaktit ulkopuolisten kanssa näkyivät </a:t>
            </a: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Qing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-dynastian Kiinassa?</a:t>
            </a:r>
          </a:p>
        </p:txBody>
      </p:sp>
    </p:spTree>
    <p:extLst>
      <p:ext uri="{BB962C8B-B14F-4D97-AF65-F5344CB8AC3E}">
        <p14:creationId xmlns:p14="http://schemas.microsoft.com/office/powerpoint/2010/main" val="4089921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8737F53-F73F-DF42-BB8D-E8D2852D6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Tehtäviä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BC0E36-E7AF-63F4-38C6-4EB69C213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5554147" cy="4739950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 kpl 11, Kiina – keskuksen valtakunta, s.72-79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Tee ajatuskartta kiinalaisesta tapakulttuurista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Katsotaan video + tee tehtävä 5, s.79</a:t>
            </a:r>
          </a:p>
        </p:txBody>
      </p:sp>
    </p:spTree>
    <p:extLst>
      <p:ext uri="{BB962C8B-B14F-4D97-AF65-F5344CB8AC3E}">
        <p14:creationId xmlns:p14="http://schemas.microsoft.com/office/powerpoint/2010/main" val="14133917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TM02900722[[fn=Ioni (johtoryhmä)]]</Template>
  <TotalTime>93</TotalTime>
  <Words>535</Words>
  <Application>Microsoft Office PowerPoint</Application>
  <PresentationFormat>Laajakuva</PresentationFormat>
  <Paragraphs>72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Wingdings 3</vt:lpstr>
      <vt:lpstr>Ioni (johtoryhmä)</vt:lpstr>
      <vt:lpstr>Kpl 11, Kiina – keskuksen valtakunta</vt:lpstr>
      <vt:lpstr>Kiina</vt:lpstr>
      <vt:lpstr>Video: Otava, kpl 11</vt:lpstr>
      <vt:lpstr>PowerPoint-esitys</vt:lpstr>
      <vt:lpstr>Kiinan historian ominaispiirteitä</vt:lpstr>
      <vt:lpstr>Kiinan historian ominaispiirteitä</vt:lpstr>
      <vt:lpstr>Kiinan historian ominaispiirteitä</vt:lpstr>
      <vt:lpstr>Kiinan historian ominaispiirteitä</vt:lpstr>
      <vt:lpstr>Taitotehtävä: Kiinan dynastiat 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1</cp:revision>
  <dcterms:created xsi:type="dcterms:W3CDTF">2026-10-28T16:16:09Z</dcterms:created>
  <dcterms:modified xsi:type="dcterms:W3CDTF">2026-10-28T17:49:38Z</dcterms:modified>
</cp:coreProperties>
</file>