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14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494CC-C058-4478-8147-D3411818D0B4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F01E3-8EA3-4864-AD3D-B3FA34A9DC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3907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494CC-C058-4478-8147-D3411818D0B4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F01E3-8EA3-4864-AD3D-B3FA34A9DC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4929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494CC-C058-4478-8147-D3411818D0B4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F01E3-8EA3-4864-AD3D-B3FA34A9DC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2379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494CC-C058-4478-8147-D3411818D0B4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F01E3-8EA3-4864-AD3D-B3FA34A9DC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858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494CC-C058-4478-8147-D3411818D0B4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F01E3-8EA3-4864-AD3D-B3FA34A9DC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943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494CC-C058-4478-8147-D3411818D0B4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F01E3-8EA3-4864-AD3D-B3FA34A9DC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3214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494CC-C058-4478-8147-D3411818D0B4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F01E3-8EA3-4864-AD3D-B3FA34A9DC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6667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494CC-C058-4478-8147-D3411818D0B4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F01E3-8EA3-4864-AD3D-B3FA34A9DC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8998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494CC-C058-4478-8147-D3411818D0B4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F01E3-8EA3-4864-AD3D-B3FA34A9DC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048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494CC-C058-4478-8147-D3411818D0B4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F01E3-8EA3-4864-AD3D-B3FA34A9DC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728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494CC-C058-4478-8147-D3411818D0B4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F01E3-8EA3-4864-AD3D-B3FA34A9DC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239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494CC-C058-4478-8147-D3411818D0B4}" type="datetimeFigureOut">
              <a:rPr lang="fi-FI" smtClean="0"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F01E3-8EA3-4864-AD3D-B3FA34A9DC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817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bc.co.uk/history/british/victorians/boer_wars_01.s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COLONIAL RIVALRY AND SCRAMBLE FOR AFRICA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In 1880 10-20% of </a:t>
            </a:r>
            <a:r>
              <a:rPr lang="fi-FI" dirty="0" err="1"/>
              <a:t>Africa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under</a:t>
            </a:r>
            <a:r>
              <a:rPr lang="fi-FI" dirty="0"/>
              <a:t> </a:t>
            </a:r>
            <a:r>
              <a:rPr lang="fi-FI" i="1" dirty="0"/>
              <a:t>European</a:t>
            </a:r>
            <a:r>
              <a:rPr lang="fi-FI" dirty="0"/>
              <a:t> </a:t>
            </a:r>
            <a:r>
              <a:rPr lang="fi-FI" dirty="0" err="1"/>
              <a:t>rule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 20 </a:t>
            </a:r>
            <a:r>
              <a:rPr lang="fi-FI" dirty="0" err="1">
                <a:sym typeface="Wingdings" panose="05000000000000000000" pitchFamily="2" charset="2"/>
              </a:rPr>
              <a:t>years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later</a:t>
            </a:r>
            <a:r>
              <a:rPr lang="fi-FI" dirty="0">
                <a:sym typeface="Wingdings" panose="05000000000000000000" pitchFamily="2" charset="2"/>
              </a:rPr>
              <a:t> 10-20% </a:t>
            </a:r>
            <a:r>
              <a:rPr lang="fi-FI" dirty="0" err="1">
                <a:sym typeface="Wingdings" panose="05000000000000000000" pitchFamily="2" charset="2"/>
              </a:rPr>
              <a:t>was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under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i="1" dirty="0" err="1">
                <a:sym typeface="Wingdings" panose="05000000000000000000" pitchFamily="2" charset="2"/>
              </a:rPr>
              <a:t>African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rule</a:t>
            </a:r>
            <a:endParaRPr lang="fi-FI" dirty="0">
              <a:sym typeface="Wingdings" panose="05000000000000000000" pitchFamily="2" charset="2"/>
            </a:endParaRPr>
          </a:p>
          <a:p>
            <a:r>
              <a:rPr lang="fi-FI" dirty="0" err="1">
                <a:sym typeface="Wingdings" panose="05000000000000000000" pitchFamily="2" charset="2"/>
              </a:rPr>
              <a:t>Two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stages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partition</a:t>
            </a:r>
            <a:r>
              <a:rPr lang="fi-FI" dirty="0">
                <a:sym typeface="Wingdings" panose="05000000000000000000" pitchFamily="2" charset="2"/>
              </a:rPr>
              <a:t>:</a:t>
            </a: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	1) ’Paper </a:t>
            </a:r>
            <a:r>
              <a:rPr lang="fi-FI" dirty="0" err="1">
                <a:sym typeface="Wingdings" panose="05000000000000000000" pitchFamily="2" charset="2"/>
              </a:rPr>
              <a:t>partition</a:t>
            </a:r>
            <a:r>
              <a:rPr lang="fi-FI" dirty="0">
                <a:sym typeface="Wingdings" panose="05000000000000000000" pitchFamily="2" charset="2"/>
              </a:rPr>
              <a:t>’: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Powers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staked</a:t>
            </a:r>
            <a:r>
              <a:rPr lang="fi-FI" dirty="0">
                <a:sym typeface="Wingdings" panose="05000000000000000000" pitchFamily="2" charset="2"/>
              </a:rPr>
              <a:t> out </a:t>
            </a:r>
            <a:r>
              <a:rPr lang="fi-FI" dirty="0" err="1">
                <a:sym typeface="Wingdings" panose="05000000000000000000" pitchFamily="2" charset="2"/>
              </a:rPr>
              <a:t>claims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territory</a:t>
            </a:r>
            <a:r>
              <a:rPr lang="fi-FI" dirty="0">
                <a:sym typeface="Wingdings" panose="05000000000000000000" pitchFamily="2" charset="2"/>
              </a:rPr>
              <a:t>  	</a:t>
            </a:r>
            <a:r>
              <a:rPr lang="fi-FI" dirty="0" err="1">
                <a:sym typeface="Wingdings" panose="05000000000000000000" pitchFamily="2" charset="2"/>
              </a:rPr>
              <a:t>lines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map</a:t>
            </a:r>
            <a:r>
              <a:rPr lang="fi-FI" dirty="0">
                <a:sym typeface="Wingdings" panose="05000000000000000000" pitchFamily="2" charset="2"/>
              </a:rPr>
              <a:t> of </a:t>
            </a:r>
            <a:r>
              <a:rPr lang="fi-FI" dirty="0" err="1">
                <a:sym typeface="Wingdings" panose="05000000000000000000" pitchFamily="2" charset="2"/>
              </a:rPr>
              <a:t>Africa</a:t>
            </a:r>
            <a:r>
              <a:rPr lang="fi-FI" dirty="0">
                <a:sym typeface="Wingdings" panose="05000000000000000000" pitchFamily="2" charset="2"/>
              </a:rPr>
              <a:t> (</a:t>
            </a:r>
            <a:r>
              <a:rPr lang="fi-FI" dirty="0" err="1">
                <a:sym typeface="Wingdings" panose="05000000000000000000" pitchFamily="2" charset="2"/>
              </a:rPr>
              <a:t>usually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without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regarding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realities</a:t>
            </a:r>
            <a:r>
              <a:rPr lang="fi-FI" dirty="0">
                <a:sym typeface="Wingdings" panose="05000000000000000000" pitchFamily="2" charset="2"/>
              </a:rPr>
              <a:t> 	of </a:t>
            </a:r>
            <a:r>
              <a:rPr lang="fi-FI" dirty="0" err="1">
                <a:sym typeface="Wingdings" panose="05000000000000000000" pitchFamily="2" charset="2"/>
              </a:rPr>
              <a:t>tribal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relationships</a:t>
            </a:r>
            <a:r>
              <a:rPr lang="fi-FI" dirty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	2)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serious</a:t>
            </a:r>
            <a:r>
              <a:rPr lang="fi-FI" dirty="0">
                <a:sym typeface="Wingdings" panose="05000000000000000000" pitchFamily="2" charset="2"/>
              </a:rPr>
              <a:t> business of </a:t>
            </a:r>
            <a:r>
              <a:rPr lang="fi-FI" dirty="0" err="1">
                <a:sym typeface="Wingdings" panose="05000000000000000000" pitchFamily="2" charset="2"/>
              </a:rPr>
              <a:t>conquest</a:t>
            </a:r>
            <a:r>
              <a:rPr lang="fi-FI" dirty="0">
                <a:sym typeface="Wingdings" panose="05000000000000000000" pitchFamily="2" charset="2"/>
              </a:rPr>
              <a:t> and </a:t>
            </a:r>
            <a:r>
              <a:rPr lang="fi-FI" dirty="0" err="1">
                <a:sym typeface="Wingdings" panose="05000000000000000000" pitchFamily="2" charset="2"/>
              </a:rPr>
              <a:t>consolidation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began</a:t>
            </a:r>
            <a:r>
              <a:rPr lang="fi-FI" dirty="0">
                <a:sym typeface="Wingdings" panose="05000000000000000000" pitchFamily="2" charset="2"/>
              </a:rPr>
              <a:t> 	</a:t>
            </a:r>
            <a:r>
              <a:rPr lang="fi-FI" dirty="0" err="1">
                <a:sym typeface="Wingdings" panose="05000000000000000000" pitchFamily="2" charset="2"/>
              </a:rPr>
              <a:t>during</a:t>
            </a:r>
            <a:r>
              <a:rPr lang="fi-FI" dirty="0">
                <a:sym typeface="Wingdings" panose="05000000000000000000" pitchFamily="2" charset="2"/>
              </a:rPr>
              <a:t> 1890’s (European </a:t>
            </a:r>
            <a:r>
              <a:rPr lang="fi-FI" dirty="0" err="1">
                <a:sym typeface="Wingdings" panose="05000000000000000000" pitchFamily="2" charset="2"/>
              </a:rPr>
              <a:t>were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often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dependent</a:t>
            </a:r>
            <a:r>
              <a:rPr lang="fi-FI" dirty="0">
                <a:sym typeface="Wingdings" panose="05000000000000000000" pitchFamily="2" charset="2"/>
              </a:rPr>
              <a:t> on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co</a:t>
            </a:r>
            <a:r>
              <a:rPr lang="fi-FI" dirty="0">
                <a:sym typeface="Wingdings" panose="05000000000000000000" pitchFamily="2" charset="2"/>
              </a:rPr>
              <a:t>-	</a:t>
            </a:r>
            <a:r>
              <a:rPr lang="fi-FI" dirty="0" err="1">
                <a:sym typeface="Wingdings" panose="05000000000000000000" pitchFamily="2" charset="2"/>
              </a:rPr>
              <a:t>operation</a:t>
            </a:r>
            <a:r>
              <a:rPr lang="fi-FI" dirty="0">
                <a:sym typeface="Wingdings" panose="05000000000000000000" pitchFamily="2" charset="2"/>
              </a:rPr>
              <a:t> and </a:t>
            </a:r>
            <a:r>
              <a:rPr lang="fi-FI" dirty="0" err="1">
                <a:sym typeface="Wingdings" panose="05000000000000000000" pitchFamily="2" charset="2"/>
              </a:rPr>
              <a:t>assistance</a:t>
            </a:r>
            <a:r>
              <a:rPr lang="fi-FI" dirty="0">
                <a:sym typeface="Wingdings" panose="05000000000000000000" pitchFamily="2" charset="2"/>
              </a:rPr>
              <a:t> of </a:t>
            </a:r>
            <a:r>
              <a:rPr lang="fi-FI" dirty="0" err="1">
                <a:sym typeface="Wingdings" panose="05000000000000000000" pitchFamily="2" charset="2"/>
              </a:rPr>
              <a:t>of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frindly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tribes</a:t>
            </a:r>
            <a:r>
              <a:rPr lang="fi-FI" dirty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002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’</a:t>
            </a:r>
            <a:r>
              <a:rPr lang="fi-FI" dirty="0" err="1"/>
              <a:t>The</a:t>
            </a:r>
            <a:r>
              <a:rPr lang="fi-FI" dirty="0"/>
              <a:t> New </a:t>
            </a:r>
            <a:r>
              <a:rPr lang="fi-FI" dirty="0" err="1"/>
              <a:t>Imperialism</a:t>
            </a:r>
            <a:r>
              <a:rPr lang="fi-FI" dirty="0"/>
              <a:t>’ and Berlin </a:t>
            </a:r>
            <a:r>
              <a:rPr lang="fi-FI" dirty="0" err="1"/>
              <a:t>conference</a:t>
            </a:r>
            <a:br>
              <a:rPr lang="fi-FI" dirty="0"/>
            </a:br>
            <a:r>
              <a:rPr lang="fi-FI" sz="3200" dirty="0"/>
              <a:t>Backround:</a:t>
            </a:r>
            <a:br>
              <a:rPr lang="fi-FI" sz="3200" dirty="0"/>
            </a:br>
            <a:endParaRPr lang="fi-FI" sz="3200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scramble</a:t>
            </a:r>
            <a:r>
              <a:rPr lang="fi-FI" dirty="0"/>
              <a:t> to </a:t>
            </a:r>
            <a:r>
              <a:rPr lang="fi-FI" dirty="0" err="1"/>
              <a:t>Africa</a:t>
            </a:r>
            <a:r>
              <a:rPr lang="fi-FI" dirty="0"/>
              <a:t> </a:t>
            </a:r>
            <a:r>
              <a:rPr lang="fi-FI" dirty="0" err="1"/>
              <a:t>began</a:t>
            </a:r>
            <a:r>
              <a:rPr lang="fi-FI" dirty="0"/>
              <a:t> in </a:t>
            </a:r>
            <a:r>
              <a:rPr lang="fi-FI" dirty="0" err="1"/>
              <a:t>Egypt</a:t>
            </a:r>
            <a:r>
              <a:rPr lang="fi-FI" dirty="0"/>
              <a:t> </a:t>
            </a: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Suez </a:t>
            </a:r>
            <a:r>
              <a:rPr lang="fi-FI" dirty="0" err="1"/>
              <a:t>canal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built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French</a:t>
            </a:r>
            <a:r>
              <a:rPr lang="fi-FI" dirty="0"/>
              <a:t> </a:t>
            </a:r>
            <a:r>
              <a:rPr lang="fi-FI" dirty="0" err="1"/>
              <a:t>company</a:t>
            </a:r>
            <a:r>
              <a:rPr lang="fi-FI" dirty="0"/>
              <a:t> (F. </a:t>
            </a:r>
            <a:r>
              <a:rPr lang="fi-FI" dirty="0" err="1"/>
              <a:t>Lesseps</a:t>
            </a:r>
            <a:r>
              <a:rPr lang="fi-FI" dirty="0"/>
              <a:t>) </a:t>
            </a:r>
            <a:r>
              <a:rPr lang="fi-FI" dirty="0">
                <a:sym typeface="Wingdings" panose="05000000000000000000" pitchFamily="2" charset="2"/>
              </a:rPr>
              <a:t> In 1882 Britain </a:t>
            </a:r>
            <a:r>
              <a:rPr lang="fi-FI" dirty="0" err="1">
                <a:sym typeface="Wingdings" panose="05000000000000000000" pitchFamily="2" charset="2"/>
              </a:rPr>
              <a:t>took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control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over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canal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area</a:t>
            </a:r>
            <a:r>
              <a:rPr lang="fi-FI" dirty="0">
                <a:sym typeface="Wingdings" panose="05000000000000000000" pitchFamily="2" charset="2"/>
              </a:rPr>
              <a:t> (</a:t>
            </a:r>
            <a:r>
              <a:rPr lang="fi-FI" dirty="0" err="1">
                <a:sym typeface="Wingdings" panose="05000000000000000000" pitchFamily="2" charset="2"/>
              </a:rPr>
              <a:t>even</a:t>
            </a:r>
            <a:r>
              <a:rPr lang="fi-FI" dirty="0">
                <a:sym typeface="Wingdings" panose="05000000000000000000" pitchFamily="2" charset="2"/>
              </a:rPr>
              <a:t> it </a:t>
            </a:r>
            <a:r>
              <a:rPr lang="fi-FI" dirty="0" err="1">
                <a:sym typeface="Wingdings" panose="05000000000000000000" pitchFamily="2" charset="2"/>
              </a:rPr>
              <a:t>promised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withdraw</a:t>
            </a:r>
            <a:r>
              <a:rPr lang="fi-FI" dirty="0">
                <a:sym typeface="Wingdings" panose="05000000000000000000" pitchFamily="2" charset="2"/>
              </a:rPr>
              <a:t> ’as </a:t>
            </a:r>
            <a:r>
              <a:rPr lang="fi-FI" dirty="0" err="1">
                <a:sym typeface="Wingdings" panose="05000000000000000000" pitchFamily="2" charset="2"/>
              </a:rPr>
              <a:t>soon</a:t>
            </a:r>
            <a:r>
              <a:rPr lang="fi-FI" dirty="0">
                <a:sym typeface="Wingdings" panose="05000000000000000000" pitchFamily="2" charset="2"/>
              </a:rPr>
              <a:t> as </a:t>
            </a:r>
            <a:r>
              <a:rPr lang="fi-FI" dirty="0" err="1">
                <a:sym typeface="Wingdings" panose="05000000000000000000" pitchFamily="2" charset="2"/>
              </a:rPr>
              <a:t>possible</a:t>
            </a:r>
            <a:r>
              <a:rPr lang="fi-FI" dirty="0">
                <a:sym typeface="Wingdings" panose="05000000000000000000" pitchFamily="2" charset="2"/>
              </a:rPr>
              <a:t>’)  </a:t>
            </a:r>
            <a:r>
              <a:rPr lang="fi-FI" dirty="0" err="1">
                <a:sym typeface="Wingdings" panose="05000000000000000000" pitchFamily="2" charset="2"/>
              </a:rPr>
              <a:t>shorter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route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India</a:t>
            </a:r>
            <a:endParaRPr lang="fi-FI" dirty="0">
              <a:sym typeface="Wingdings" panose="05000000000000000000" pitchFamily="2" charset="2"/>
            </a:endParaRPr>
          </a:p>
          <a:p>
            <a:r>
              <a:rPr lang="fi-FI" dirty="0"/>
              <a:t>King Leopold of </a:t>
            </a:r>
            <a:r>
              <a:rPr lang="fi-FI" dirty="0" err="1"/>
              <a:t>Belgium</a:t>
            </a:r>
            <a:r>
              <a:rPr lang="fi-FI" dirty="0"/>
              <a:t> </a:t>
            </a:r>
            <a:r>
              <a:rPr lang="fi-FI" dirty="0" err="1"/>
              <a:t>intended</a:t>
            </a:r>
            <a:r>
              <a:rPr lang="fi-FI" dirty="0"/>
              <a:t> to </a:t>
            </a:r>
            <a:r>
              <a:rPr lang="fi-FI" dirty="0" err="1"/>
              <a:t>exploit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economic</a:t>
            </a:r>
            <a:r>
              <a:rPr lang="fi-FI" dirty="0"/>
              <a:t> </a:t>
            </a:r>
            <a:r>
              <a:rPr lang="fi-FI" dirty="0" err="1"/>
              <a:t>potential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Congo</a:t>
            </a:r>
            <a:r>
              <a:rPr lang="fi-FI" dirty="0"/>
              <a:t> (</a:t>
            </a:r>
            <a:r>
              <a:rPr lang="fi-FI" dirty="0" err="1"/>
              <a:t>ivory</a:t>
            </a:r>
            <a:r>
              <a:rPr lang="fi-FI" dirty="0"/>
              <a:t> and </a:t>
            </a:r>
            <a:r>
              <a:rPr lang="fi-FI" dirty="0" err="1"/>
              <a:t>robber</a:t>
            </a:r>
            <a:r>
              <a:rPr lang="fi-FI" dirty="0"/>
              <a:t>) for </a:t>
            </a:r>
            <a:r>
              <a:rPr lang="fi-FI" i="1" dirty="0" err="1"/>
              <a:t>personal</a:t>
            </a:r>
            <a:r>
              <a:rPr lang="fi-FI" i="1" dirty="0"/>
              <a:t> </a:t>
            </a:r>
            <a:r>
              <a:rPr lang="fi-FI" dirty="0" err="1"/>
              <a:t>financial</a:t>
            </a:r>
            <a:r>
              <a:rPr lang="fi-FI" dirty="0"/>
              <a:t> </a:t>
            </a:r>
            <a:r>
              <a:rPr lang="fi-FI" dirty="0" err="1"/>
              <a:t>gain</a:t>
            </a:r>
            <a:r>
              <a:rPr lang="fi-FI" dirty="0"/>
              <a:t> (</a:t>
            </a:r>
            <a:r>
              <a:rPr lang="fi-FI" dirty="0" err="1"/>
              <a:t>from</a:t>
            </a:r>
            <a:r>
              <a:rPr lang="fi-FI" dirty="0"/>
              <a:t> 1877 </a:t>
            </a:r>
            <a:r>
              <a:rPr lang="fi-FI" dirty="0" err="1"/>
              <a:t>onwards</a:t>
            </a:r>
            <a:r>
              <a:rPr lang="fi-FI" dirty="0"/>
              <a:t>)</a:t>
            </a:r>
          </a:p>
          <a:p>
            <a:r>
              <a:rPr lang="fi-FI" dirty="0">
                <a:sym typeface="Wingdings" panose="05000000000000000000" pitchFamily="2" charset="2"/>
              </a:rPr>
              <a:t> a </a:t>
            </a:r>
            <a:r>
              <a:rPr lang="fi-FI" dirty="0" err="1">
                <a:sym typeface="Wingdings" panose="05000000000000000000" pitchFamily="2" charset="2"/>
              </a:rPr>
              <a:t>competition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began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after</a:t>
            </a:r>
            <a:r>
              <a:rPr lang="fi-FI" dirty="0">
                <a:sym typeface="Wingdings" panose="05000000000000000000" pitchFamily="2" charset="2"/>
              </a:rPr>
              <a:t> France </a:t>
            </a:r>
            <a:r>
              <a:rPr lang="fi-FI" dirty="0" err="1">
                <a:sym typeface="Wingdings" panose="05000000000000000000" pitchFamily="2" charset="2"/>
              </a:rPr>
              <a:t>had</a:t>
            </a:r>
            <a:r>
              <a:rPr lang="fi-FI" dirty="0">
                <a:sym typeface="Wingdings" panose="05000000000000000000" pitchFamily="2" charset="2"/>
              </a:rPr>
              <a:t> made </a:t>
            </a:r>
            <a:r>
              <a:rPr lang="fi-FI" dirty="0" err="1">
                <a:sym typeface="Wingdings" panose="05000000000000000000" pitchFamily="2" charset="2"/>
              </a:rPr>
              <a:t>rival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claims</a:t>
            </a:r>
            <a:r>
              <a:rPr lang="fi-FI" dirty="0">
                <a:sym typeface="Wingdings" panose="05000000000000000000" pitchFamily="2" charset="2"/>
              </a:rPr>
              <a:t> and </a:t>
            </a:r>
            <a:r>
              <a:rPr lang="fi-FI" dirty="0" err="1">
                <a:sym typeface="Wingdings" panose="05000000000000000000" pitchFamily="2" charset="2"/>
              </a:rPr>
              <a:t>after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that</a:t>
            </a:r>
            <a:r>
              <a:rPr lang="fi-FI" dirty="0">
                <a:sym typeface="Wingdings" panose="05000000000000000000" pitchFamily="2" charset="2"/>
              </a:rPr>
              <a:t> British </a:t>
            </a:r>
            <a:r>
              <a:rPr lang="fi-FI" dirty="0" err="1">
                <a:sym typeface="Wingdings" panose="05000000000000000000" pitchFamily="2" charset="2"/>
              </a:rPr>
              <a:t>government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tried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counter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French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claims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by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concluding</a:t>
            </a:r>
            <a:r>
              <a:rPr lang="fi-FI" dirty="0">
                <a:sym typeface="Wingdings" panose="05000000000000000000" pitchFamily="2" charset="2"/>
              </a:rPr>
              <a:t> a </a:t>
            </a:r>
            <a:r>
              <a:rPr lang="fi-FI" dirty="0" err="1">
                <a:sym typeface="Wingdings" panose="05000000000000000000" pitchFamily="2" charset="2"/>
              </a:rPr>
              <a:t>treaty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with</a:t>
            </a:r>
            <a:r>
              <a:rPr lang="fi-FI" dirty="0">
                <a:sym typeface="Wingdings" panose="05000000000000000000" pitchFamily="2" charset="2"/>
              </a:rPr>
              <a:t> Portugal </a:t>
            </a:r>
            <a:r>
              <a:rPr lang="fi-FI" dirty="0" err="1">
                <a:sym typeface="Wingdings" panose="05000000000000000000" pitchFamily="2" charset="2"/>
              </a:rPr>
              <a:t>recognising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her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constant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claims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area</a:t>
            </a:r>
            <a:r>
              <a:rPr lang="fi-FI" dirty="0">
                <a:sym typeface="Wingdings" panose="05000000000000000000" pitchFamily="2" charset="2"/>
              </a:rPr>
              <a:t> </a:t>
            </a:r>
          </a:p>
          <a:p>
            <a:r>
              <a:rPr lang="fi-FI" dirty="0">
                <a:sym typeface="Wingdings" panose="05000000000000000000" pitchFamily="2" charset="2"/>
              </a:rPr>
              <a:t>France and Germany </a:t>
            </a:r>
            <a:r>
              <a:rPr lang="fi-FI" dirty="0" err="1">
                <a:sym typeface="Wingdings" panose="05000000000000000000" pitchFamily="2" charset="2"/>
              </a:rPr>
              <a:t>objected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this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arrengement</a:t>
            </a:r>
            <a:r>
              <a:rPr lang="fi-FI" dirty="0">
                <a:sym typeface="Wingdings" panose="05000000000000000000" pitchFamily="2" charset="2"/>
              </a:rPr>
              <a:t> (</a:t>
            </a:r>
            <a:r>
              <a:rPr lang="fi-FI" dirty="0" err="1">
                <a:sym typeface="Wingdings" panose="05000000000000000000" pitchFamily="2" charset="2"/>
              </a:rPr>
              <a:t>one</a:t>
            </a:r>
            <a:r>
              <a:rPr lang="fi-FI" dirty="0">
                <a:sym typeface="Wingdings" panose="05000000000000000000" pitchFamily="2" charset="2"/>
              </a:rPr>
              <a:t> of </a:t>
            </a:r>
            <a:r>
              <a:rPr lang="fi-FI" dirty="0" err="1">
                <a:sym typeface="Wingdings" panose="05000000000000000000" pitchFamily="2" charset="2"/>
              </a:rPr>
              <a:t>Bismarck’s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goals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was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improve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German-French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relations</a:t>
            </a:r>
            <a:r>
              <a:rPr lang="fi-FI">
                <a:sym typeface="Wingdings" panose="05000000000000000000" pitchFamily="2" charset="2"/>
              </a:rPr>
              <a:t>) </a:t>
            </a:r>
            <a:endParaRPr lang="fi-FI" dirty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b="1" dirty="0">
                <a:sym typeface="Wingdings" panose="05000000000000000000" pitchFamily="2" charset="2"/>
              </a:rPr>
              <a:t>Berlin Conference </a:t>
            </a:r>
            <a:r>
              <a:rPr lang="fi-FI" dirty="0">
                <a:sym typeface="Wingdings" panose="05000000000000000000" pitchFamily="2" charset="2"/>
              </a:rPr>
              <a:t>(1884-1885) to </a:t>
            </a:r>
            <a:r>
              <a:rPr lang="fi-FI" dirty="0" err="1">
                <a:sym typeface="Wingdings" panose="05000000000000000000" pitchFamily="2" charset="2"/>
              </a:rPr>
              <a:t>solve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dispute</a:t>
            </a:r>
            <a:endParaRPr lang="fi-FI" b="1" dirty="0">
              <a:sym typeface="Wingdings" panose="05000000000000000000" pitchFamily="2" charset="2"/>
            </a:endParaRPr>
          </a:p>
          <a:p>
            <a:endParaRPr lang="fi-FI" dirty="0">
              <a:sym typeface="Wingdings" panose="05000000000000000000" pitchFamily="2" charset="2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7731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…Berlin Conference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A </a:t>
            </a:r>
            <a:r>
              <a:rPr lang="fi-FI" dirty="0" err="1"/>
              <a:t>formal</a:t>
            </a:r>
            <a:r>
              <a:rPr lang="fi-FI" dirty="0"/>
              <a:t> </a:t>
            </a:r>
            <a:r>
              <a:rPr lang="fi-FI" dirty="0" err="1"/>
              <a:t>recognition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to European </a:t>
            </a:r>
            <a:r>
              <a:rPr lang="fi-FI" dirty="0" err="1"/>
              <a:t>claims</a:t>
            </a:r>
            <a:r>
              <a:rPr lang="fi-FI" dirty="0"/>
              <a:t> to </a:t>
            </a:r>
            <a:r>
              <a:rPr lang="fi-FI" dirty="0" err="1"/>
              <a:t>territory</a:t>
            </a:r>
            <a:r>
              <a:rPr lang="fi-FI" dirty="0"/>
              <a:t> in </a:t>
            </a:r>
            <a:r>
              <a:rPr lang="fi-FI" dirty="0" err="1"/>
              <a:t>Africa</a:t>
            </a:r>
            <a:endParaRPr lang="fi-FI" dirty="0"/>
          </a:p>
          <a:p>
            <a:r>
              <a:rPr lang="fi-FI" dirty="0"/>
              <a:t>’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ground</a:t>
            </a:r>
            <a:r>
              <a:rPr lang="fi-FI" dirty="0"/>
              <a:t> </a:t>
            </a:r>
            <a:r>
              <a:rPr lang="fi-FI" dirty="0" err="1"/>
              <a:t>rules</a:t>
            </a:r>
            <a:r>
              <a:rPr lang="fi-FI" dirty="0"/>
              <a:t>’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laid</a:t>
            </a:r>
            <a:r>
              <a:rPr lang="fi-FI" dirty="0"/>
              <a:t> </a:t>
            </a:r>
            <a:r>
              <a:rPr lang="fi-FI" dirty="0" err="1"/>
              <a:t>down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partition</a:t>
            </a:r>
            <a:r>
              <a:rPr lang="fi-FI" dirty="0"/>
              <a:t> </a:t>
            </a:r>
            <a:r>
              <a:rPr lang="fi-FI" dirty="0" err="1"/>
              <a:t>over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next</a:t>
            </a:r>
            <a:r>
              <a:rPr lang="fi-FI" dirty="0"/>
              <a:t> </a:t>
            </a:r>
            <a:r>
              <a:rPr lang="fi-FI" dirty="0" err="1"/>
              <a:t>few</a:t>
            </a:r>
            <a:r>
              <a:rPr lang="fi-FI" dirty="0"/>
              <a:t> </a:t>
            </a:r>
            <a:r>
              <a:rPr lang="fi-FI" dirty="0" err="1"/>
              <a:t>years</a:t>
            </a:r>
            <a:endParaRPr lang="fi-FI" dirty="0"/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Congo</a:t>
            </a:r>
            <a:r>
              <a:rPr lang="fi-FI" dirty="0"/>
              <a:t> </a:t>
            </a:r>
            <a:r>
              <a:rPr lang="fi-FI" dirty="0" err="1"/>
              <a:t>free</a:t>
            </a:r>
            <a:r>
              <a:rPr lang="fi-FI" dirty="0"/>
              <a:t> </a:t>
            </a:r>
            <a:r>
              <a:rPr lang="fi-FI" dirty="0" err="1"/>
              <a:t>state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recognised</a:t>
            </a:r>
            <a:r>
              <a:rPr lang="fi-FI" dirty="0"/>
              <a:t> as a </a:t>
            </a:r>
            <a:r>
              <a:rPr lang="fi-FI" dirty="0" err="1"/>
              <a:t>sovereign</a:t>
            </a:r>
            <a:r>
              <a:rPr lang="fi-FI" dirty="0"/>
              <a:t> </a:t>
            </a:r>
            <a:r>
              <a:rPr lang="fi-FI" dirty="0" err="1"/>
              <a:t>state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guarantees</a:t>
            </a:r>
            <a:r>
              <a:rPr lang="fi-FI" dirty="0"/>
              <a:t> of </a:t>
            </a:r>
            <a:r>
              <a:rPr lang="fi-FI" dirty="0" err="1"/>
              <a:t>freedom</a:t>
            </a:r>
            <a:r>
              <a:rPr lang="fi-FI" dirty="0"/>
              <a:t> of </a:t>
            </a:r>
            <a:r>
              <a:rPr lang="fi-FI" dirty="0" err="1"/>
              <a:t>commerce</a:t>
            </a:r>
            <a:r>
              <a:rPr lang="fi-FI" dirty="0"/>
              <a:t> to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nations</a:t>
            </a:r>
            <a:endParaRPr lang="fi-FI" dirty="0"/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doctrine</a:t>
            </a:r>
            <a:r>
              <a:rPr lang="fi-FI" dirty="0"/>
              <a:t> of ’</a:t>
            </a:r>
            <a:r>
              <a:rPr lang="fi-FI" dirty="0" err="1"/>
              <a:t>effective</a:t>
            </a:r>
            <a:r>
              <a:rPr lang="fi-FI" dirty="0"/>
              <a:t> </a:t>
            </a:r>
            <a:r>
              <a:rPr lang="fi-FI" dirty="0" err="1"/>
              <a:t>occupation</a:t>
            </a:r>
            <a:r>
              <a:rPr lang="fi-FI" dirty="0"/>
              <a:t>’ </a:t>
            </a:r>
            <a:r>
              <a:rPr lang="fi-FI" dirty="0" err="1"/>
              <a:t>laid</a:t>
            </a:r>
            <a:r>
              <a:rPr lang="fi-FI" dirty="0"/>
              <a:t> </a:t>
            </a:r>
            <a:r>
              <a:rPr lang="fi-FI" dirty="0" err="1"/>
              <a:t>down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conference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intended</a:t>
            </a:r>
            <a:r>
              <a:rPr lang="fi-FI" dirty="0"/>
              <a:t> to </a:t>
            </a:r>
            <a:r>
              <a:rPr lang="fi-FI" dirty="0" err="1"/>
              <a:t>put</a:t>
            </a:r>
            <a:r>
              <a:rPr lang="fi-FI" dirty="0"/>
              <a:t> a stop to </a:t>
            </a:r>
            <a:r>
              <a:rPr lang="fi-FI" dirty="0" err="1"/>
              <a:t>Britain’s</a:t>
            </a:r>
            <a:r>
              <a:rPr lang="fi-FI" dirty="0"/>
              <a:t> </a:t>
            </a:r>
            <a:r>
              <a:rPr lang="fi-FI" dirty="0" err="1"/>
              <a:t>practise</a:t>
            </a:r>
            <a:r>
              <a:rPr lang="fi-FI" dirty="0"/>
              <a:t> of </a:t>
            </a:r>
            <a:r>
              <a:rPr lang="fi-FI" dirty="0" err="1"/>
              <a:t>asserting</a:t>
            </a:r>
            <a:r>
              <a:rPr lang="fi-FI" dirty="0"/>
              <a:t> a </a:t>
            </a:r>
            <a:r>
              <a:rPr lang="fi-FI" dirty="0" err="1"/>
              <a:t>vague</a:t>
            </a:r>
            <a:r>
              <a:rPr lang="fi-FI" dirty="0"/>
              <a:t> </a:t>
            </a:r>
            <a:r>
              <a:rPr lang="fi-FI" dirty="0" err="1"/>
              <a:t>right</a:t>
            </a:r>
            <a:r>
              <a:rPr lang="fi-FI" dirty="0"/>
              <a:t> to ’</a:t>
            </a:r>
            <a:r>
              <a:rPr lang="fi-FI" dirty="0" err="1"/>
              <a:t>influence</a:t>
            </a:r>
            <a:r>
              <a:rPr lang="fi-FI" dirty="0"/>
              <a:t>’ </a:t>
            </a:r>
            <a:r>
              <a:rPr lang="fi-FI" dirty="0" err="1"/>
              <a:t>over</a:t>
            </a:r>
            <a:r>
              <a:rPr lang="fi-FI" dirty="0"/>
              <a:t> </a:t>
            </a:r>
            <a:r>
              <a:rPr lang="fi-FI" dirty="0" err="1"/>
              <a:t>many</a:t>
            </a:r>
            <a:r>
              <a:rPr lang="fi-FI" dirty="0"/>
              <a:t> </a:t>
            </a:r>
            <a:r>
              <a:rPr lang="fi-FI" dirty="0" err="1"/>
              <a:t>parts</a:t>
            </a:r>
            <a:r>
              <a:rPr lang="fi-FI" dirty="0"/>
              <a:t> of </a:t>
            </a:r>
            <a:r>
              <a:rPr lang="fi-FI" dirty="0" err="1"/>
              <a:t>Africa</a:t>
            </a:r>
            <a:endParaRPr lang="fi-FI" dirty="0"/>
          </a:p>
          <a:p>
            <a:r>
              <a:rPr lang="fi-FI" dirty="0"/>
              <a:t>Germany </a:t>
            </a:r>
            <a:r>
              <a:rPr lang="fi-FI" dirty="0" err="1"/>
              <a:t>also</a:t>
            </a:r>
            <a:r>
              <a:rPr lang="fi-FI" dirty="0"/>
              <a:t> </a:t>
            </a:r>
            <a:r>
              <a:rPr lang="fi-FI" dirty="0" err="1"/>
              <a:t>formalised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claims</a:t>
            </a:r>
            <a:r>
              <a:rPr lang="fi-FI" dirty="0"/>
              <a:t> to Togo and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Cameroons</a:t>
            </a:r>
            <a:r>
              <a:rPr lang="fi-FI" dirty="0"/>
              <a:t>, </a:t>
            </a:r>
            <a:r>
              <a:rPr lang="fi-FI" dirty="0" err="1"/>
              <a:t>German</a:t>
            </a:r>
            <a:r>
              <a:rPr lang="fi-FI" dirty="0"/>
              <a:t> East </a:t>
            </a:r>
            <a:r>
              <a:rPr lang="fi-FI" dirty="0" err="1"/>
              <a:t>Africa</a:t>
            </a:r>
            <a:r>
              <a:rPr lang="fi-FI" dirty="0"/>
              <a:t> and South West </a:t>
            </a:r>
            <a:r>
              <a:rPr lang="fi-FI" dirty="0" err="1"/>
              <a:t>Africa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7629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Anglo-</a:t>
            </a:r>
            <a:r>
              <a:rPr lang="fi-FI" dirty="0" err="1"/>
              <a:t>German</a:t>
            </a:r>
            <a:r>
              <a:rPr lang="fi-FI" dirty="0"/>
              <a:t> </a:t>
            </a:r>
            <a:r>
              <a:rPr lang="fi-FI" dirty="0" err="1"/>
              <a:t>Rivalry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* </a:t>
            </a:r>
            <a:r>
              <a:rPr lang="fi-FI" dirty="0" err="1"/>
              <a:t>German</a:t>
            </a:r>
            <a:r>
              <a:rPr lang="fi-FI" dirty="0"/>
              <a:t> </a:t>
            </a:r>
            <a:r>
              <a:rPr lang="fi-FI" dirty="0" err="1"/>
              <a:t>involvement</a:t>
            </a:r>
            <a:r>
              <a:rPr lang="fi-FI" dirty="0"/>
              <a:t> in </a:t>
            </a:r>
            <a:r>
              <a:rPr lang="fi-FI" dirty="0" err="1"/>
              <a:t>African</a:t>
            </a:r>
            <a:r>
              <a:rPr lang="fi-FI" dirty="0"/>
              <a:t> </a:t>
            </a:r>
            <a:r>
              <a:rPr lang="fi-FI" dirty="0" err="1"/>
              <a:t>affairs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a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factor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1880’s </a:t>
            </a:r>
            <a:r>
              <a:rPr lang="fi-FI" dirty="0">
                <a:sym typeface="Wingdings" panose="05000000000000000000" pitchFamily="2" charset="2"/>
              </a:rPr>
              <a:t> 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’New </a:t>
            </a:r>
            <a:r>
              <a:rPr lang="fi-FI" dirty="0" err="1">
                <a:sym typeface="Wingdings" panose="05000000000000000000" pitchFamily="2" charset="2"/>
              </a:rPr>
              <a:t>Imperialism</a:t>
            </a:r>
            <a:r>
              <a:rPr lang="fi-FI" dirty="0">
                <a:sym typeface="Wingdings" panose="05000000000000000000" pitchFamily="2" charset="2"/>
              </a:rPr>
              <a:t>’</a:t>
            </a:r>
            <a:endParaRPr lang="fi-FI" dirty="0"/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Boer</a:t>
            </a:r>
            <a:r>
              <a:rPr lang="fi-FI" dirty="0"/>
              <a:t> </a:t>
            </a:r>
            <a:r>
              <a:rPr lang="fi-FI" dirty="0" err="1"/>
              <a:t>wars</a:t>
            </a:r>
            <a:r>
              <a:rPr lang="fi-FI" dirty="0"/>
              <a:t>:</a:t>
            </a:r>
          </a:p>
          <a:p>
            <a:r>
              <a:rPr lang="fi-FI" dirty="0">
                <a:hlinkClick r:id="rId2"/>
              </a:rPr>
              <a:t>http://www.bbc.co.uk/history/british/victorians/boer_wars_01.shtml</a:t>
            </a:r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3610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321</Words>
  <Application>Microsoft Office PowerPoint</Application>
  <PresentationFormat>Laajakuva</PresentationFormat>
  <Paragraphs>23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COLONIAL RIVALRY AND SCRAMBLE FOR AFRICA</vt:lpstr>
      <vt:lpstr>’The New Imperialism’ and Berlin conference Backround: </vt:lpstr>
      <vt:lpstr>…Berlin Conference</vt:lpstr>
      <vt:lpstr>Anglo-German Rivalry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COLONIAL RIVALRY AND SCRAMBLE FOR AFRICA</dc:title>
  <dc:creator>Alanko Jukka</dc:creator>
  <cp:lastModifiedBy>Alanko Jukka</cp:lastModifiedBy>
  <cp:revision>28</cp:revision>
  <dcterms:created xsi:type="dcterms:W3CDTF">2016-09-28T12:07:26Z</dcterms:created>
  <dcterms:modified xsi:type="dcterms:W3CDTF">2020-04-15T08:27:20Z</dcterms:modified>
</cp:coreProperties>
</file>