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25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68598-774F-4B94-9441-812F2C1885D0}" type="datetimeFigureOut">
              <a:rPr lang="fi-FI" smtClean="0"/>
              <a:t>5.10.2016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9A714-9253-4B5B-B357-953ECC9C61F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449719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68598-774F-4B94-9441-812F2C1885D0}" type="datetimeFigureOut">
              <a:rPr lang="fi-FI" smtClean="0"/>
              <a:t>5.10.2016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9A714-9253-4B5B-B357-953ECC9C61F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96041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68598-774F-4B94-9441-812F2C1885D0}" type="datetimeFigureOut">
              <a:rPr lang="fi-FI" smtClean="0"/>
              <a:t>5.10.2016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9A714-9253-4B5B-B357-953ECC9C61F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252090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68598-774F-4B94-9441-812F2C1885D0}" type="datetimeFigureOut">
              <a:rPr lang="fi-FI" smtClean="0"/>
              <a:t>5.10.2016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9A714-9253-4B5B-B357-953ECC9C61F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77449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68598-774F-4B94-9441-812F2C1885D0}" type="datetimeFigureOut">
              <a:rPr lang="fi-FI" smtClean="0"/>
              <a:t>5.10.2016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9A714-9253-4B5B-B357-953ECC9C61F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58779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68598-774F-4B94-9441-812F2C1885D0}" type="datetimeFigureOut">
              <a:rPr lang="fi-FI" smtClean="0"/>
              <a:t>5.10.2016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9A714-9253-4B5B-B357-953ECC9C61F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299770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68598-774F-4B94-9441-812F2C1885D0}" type="datetimeFigureOut">
              <a:rPr lang="fi-FI" smtClean="0"/>
              <a:t>5.10.2016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9A714-9253-4B5B-B357-953ECC9C61F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34861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68598-774F-4B94-9441-812F2C1885D0}" type="datetimeFigureOut">
              <a:rPr lang="fi-FI" smtClean="0"/>
              <a:t>5.10.2016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9A714-9253-4B5B-B357-953ECC9C61F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72863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68598-774F-4B94-9441-812F2C1885D0}" type="datetimeFigureOut">
              <a:rPr lang="fi-FI" smtClean="0"/>
              <a:t>5.10.2016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9A714-9253-4B5B-B357-953ECC9C61F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68455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68598-774F-4B94-9441-812F2C1885D0}" type="datetimeFigureOut">
              <a:rPr lang="fi-FI" smtClean="0"/>
              <a:t>5.10.2016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9A714-9253-4B5B-B357-953ECC9C61F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53082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68598-774F-4B94-9441-812F2C1885D0}" type="datetimeFigureOut">
              <a:rPr lang="fi-FI" smtClean="0"/>
              <a:t>5.10.2016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9A714-9253-4B5B-B357-953ECC9C61F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55790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468598-774F-4B94-9441-812F2C1885D0}" type="datetimeFigureOut">
              <a:rPr lang="fi-FI" smtClean="0"/>
              <a:t>5.10.2016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E9A714-9253-4B5B-B357-953ECC9C61F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46724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The</a:t>
            </a:r>
            <a:r>
              <a:rPr lang="fi-FI" dirty="0" smtClean="0"/>
              <a:t> Eastern </a:t>
            </a:r>
            <a:r>
              <a:rPr lang="fi-FI" dirty="0" err="1" smtClean="0"/>
              <a:t>Crisis</a:t>
            </a:r>
            <a:r>
              <a:rPr lang="fi-FI" dirty="0" smtClean="0"/>
              <a:t>, 1875-78 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 err="1" smtClean="0"/>
              <a:t>Began</a:t>
            </a:r>
            <a:r>
              <a:rPr lang="fi-FI" dirty="0" smtClean="0"/>
              <a:t> </a:t>
            </a:r>
            <a:r>
              <a:rPr lang="fi-FI" dirty="0" err="1" smtClean="0"/>
              <a:t>with</a:t>
            </a:r>
            <a:r>
              <a:rPr lang="fi-FI" dirty="0" smtClean="0"/>
              <a:t> a </a:t>
            </a:r>
            <a:r>
              <a:rPr lang="fi-FI" dirty="0" err="1" smtClean="0"/>
              <a:t>rising</a:t>
            </a:r>
            <a:r>
              <a:rPr lang="fi-FI" dirty="0" smtClean="0"/>
              <a:t> </a:t>
            </a:r>
            <a:r>
              <a:rPr lang="fi-FI" dirty="0" err="1" smtClean="0"/>
              <a:t>against</a:t>
            </a:r>
            <a:r>
              <a:rPr lang="fi-FI" dirty="0" smtClean="0"/>
              <a:t> </a:t>
            </a:r>
            <a:r>
              <a:rPr lang="fi-FI" dirty="0" err="1" smtClean="0"/>
              <a:t>Turkish</a:t>
            </a:r>
            <a:r>
              <a:rPr lang="fi-FI" dirty="0" smtClean="0"/>
              <a:t> </a:t>
            </a:r>
            <a:r>
              <a:rPr lang="fi-FI" dirty="0" err="1" smtClean="0"/>
              <a:t>misgovernment</a:t>
            </a:r>
            <a:r>
              <a:rPr lang="fi-FI" dirty="0" smtClean="0"/>
              <a:t> in Bosnia and </a:t>
            </a:r>
            <a:r>
              <a:rPr lang="fi-FI" dirty="0" err="1" smtClean="0"/>
              <a:t>Herzegovina</a:t>
            </a:r>
            <a:r>
              <a:rPr lang="fi-FI" dirty="0" smtClean="0"/>
              <a:t> (Christian </a:t>
            </a:r>
            <a:r>
              <a:rPr lang="fi-FI" dirty="0" err="1" smtClean="0"/>
              <a:t>peasants</a:t>
            </a:r>
            <a:r>
              <a:rPr lang="fi-FI" dirty="0" smtClean="0"/>
              <a:t> </a:t>
            </a:r>
            <a:r>
              <a:rPr lang="fi-FI" dirty="0" err="1" smtClean="0"/>
              <a:t>vs</a:t>
            </a:r>
            <a:r>
              <a:rPr lang="fi-FI" dirty="0" smtClean="0"/>
              <a:t> </a:t>
            </a:r>
            <a:r>
              <a:rPr lang="fi-FI" dirty="0" err="1" smtClean="0"/>
              <a:t>Muslim</a:t>
            </a:r>
            <a:r>
              <a:rPr lang="fi-FI" dirty="0" smtClean="0"/>
              <a:t> </a:t>
            </a:r>
            <a:r>
              <a:rPr lang="fi-FI" dirty="0" err="1" smtClean="0"/>
              <a:t>landowners</a:t>
            </a:r>
            <a:r>
              <a:rPr lang="fi-FI" dirty="0" smtClean="0"/>
              <a:t>) </a:t>
            </a:r>
            <a:r>
              <a:rPr lang="fi-FI" dirty="0" smtClean="0">
                <a:sym typeface="Wingdings" panose="05000000000000000000" pitchFamily="2" charset="2"/>
              </a:rPr>
              <a:t> </a:t>
            </a:r>
            <a:r>
              <a:rPr lang="fi-FI" dirty="0" err="1" smtClean="0">
                <a:sym typeface="Wingdings" panose="05000000000000000000" pitchFamily="2" charset="2"/>
              </a:rPr>
              <a:t>spread</a:t>
            </a:r>
            <a:r>
              <a:rPr lang="fi-FI" dirty="0" smtClean="0">
                <a:sym typeface="Wingdings" panose="05000000000000000000" pitchFamily="2" charset="2"/>
              </a:rPr>
              <a:t> to Bulgaria </a:t>
            </a:r>
          </a:p>
          <a:p>
            <a:r>
              <a:rPr lang="fi-FI" u="sng" dirty="0" smtClean="0">
                <a:sym typeface="Wingdings" panose="05000000000000000000" pitchFamily="2" charset="2"/>
              </a:rPr>
              <a:t>Austria-Hungary</a:t>
            </a:r>
            <a:r>
              <a:rPr lang="fi-FI" dirty="0" smtClean="0">
                <a:sym typeface="Wingdings" panose="05000000000000000000" pitchFamily="2" charset="2"/>
              </a:rPr>
              <a:t>: a </a:t>
            </a:r>
            <a:r>
              <a:rPr lang="fi-FI" dirty="0" err="1" smtClean="0">
                <a:sym typeface="Wingdings" panose="05000000000000000000" pitchFamily="2" charset="2"/>
              </a:rPr>
              <a:t>threat</a:t>
            </a:r>
            <a:r>
              <a:rPr lang="fi-FI" dirty="0" smtClean="0">
                <a:sym typeface="Wingdings" panose="05000000000000000000" pitchFamily="2" charset="2"/>
              </a:rPr>
              <a:t> of </a:t>
            </a:r>
            <a:r>
              <a:rPr lang="fi-FI" dirty="0" err="1" smtClean="0">
                <a:sym typeface="Wingdings" panose="05000000000000000000" pitchFamily="2" charset="2"/>
              </a:rPr>
              <a:t>Slav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nationalism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encouraged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by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the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Russians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both</a:t>
            </a:r>
            <a:r>
              <a:rPr lang="fi-FI" dirty="0" smtClean="0">
                <a:sym typeface="Wingdings" panose="05000000000000000000" pitchFamily="2" charset="2"/>
              </a:rPr>
              <a:t> in </a:t>
            </a:r>
            <a:r>
              <a:rPr lang="fi-FI" dirty="0" err="1" smtClean="0">
                <a:sym typeface="Wingdings" panose="05000000000000000000" pitchFamily="2" charset="2"/>
              </a:rPr>
              <a:t>Turkey</a:t>
            </a:r>
            <a:r>
              <a:rPr lang="fi-FI" dirty="0" smtClean="0">
                <a:sym typeface="Wingdings" panose="05000000000000000000" pitchFamily="2" charset="2"/>
              </a:rPr>
              <a:t> and </a:t>
            </a:r>
            <a:r>
              <a:rPr lang="fi-FI" dirty="0" err="1" smtClean="0">
                <a:sym typeface="Wingdings" panose="05000000000000000000" pitchFamily="2" charset="2"/>
              </a:rPr>
              <a:t>multi-national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Habsburg</a:t>
            </a:r>
            <a:r>
              <a:rPr lang="fi-FI" dirty="0" smtClean="0">
                <a:sym typeface="Wingdings" panose="05000000000000000000" pitchFamily="2" charset="2"/>
              </a:rPr>
              <a:t> Empire</a:t>
            </a:r>
          </a:p>
          <a:p>
            <a:r>
              <a:rPr lang="fi-FI" u="sng" dirty="0" err="1" smtClean="0">
                <a:sym typeface="Wingdings" panose="05000000000000000000" pitchFamily="2" charset="2"/>
              </a:rPr>
              <a:t>Russia</a:t>
            </a:r>
            <a:r>
              <a:rPr lang="fi-FI" dirty="0" smtClean="0">
                <a:sym typeface="Wingdings" panose="05000000000000000000" pitchFamily="2" charset="2"/>
              </a:rPr>
              <a:t>: </a:t>
            </a:r>
            <a:r>
              <a:rPr lang="fi-FI" dirty="0" err="1" smtClean="0">
                <a:sym typeface="Wingdings" panose="05000000000000000000" pitchFamily="2" charset="2"/>
              </a:rPr>
              <a:t>support</a:t>
            </a:r>
            <a:r>
              <a:rPr lang="fi-FI" dirty="0" smtClean="0">
                <a:sym typeface="Wingdings" panose="05000000000000000000" pitchFamily="2" charset="2"/>
              </a:rPr>
              <a:t> to Christian (</a:t>
            </a:r>
            <a:r>
              <a:rPr lang="fi-FI" dirty="0" err="1" smtClean="0">
                <a:sym typeface="Wingdings" panose="05000000000000000000" pitchFamily="2" charset="2"/>
              </a:rPr>
              <a:t>mostly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Orthodox</a:t>
            </a:r>
            <a:r>
              <a:rPr lang="fi-FI" dirty="0" smtClean="0">
                <a:sym typeface="Wingdings" panose="05000000000000000000" pitchFamily="2" charset="2"/>
              </a:rPr>
              <a:t>) </a:t>
            </a:r>
            <a:r>
              <a:rPr lang="fi-FI" dirty="0" err="1" smtClean="0">
                <a:sym typeface="Wingdings" panose="05000000000000000000" pitchFamily="2" charset="2"/>
              </a:rPr>
              <a:t>Slavs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under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Muslim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Turkish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rulers</a:t>
            </a:r>
            <a:r>
              <a:rPr lang="fi-FI" dirty="0" smtClean="0">
                <a:sym typeface="Wingdings" panose="05000000000000000000" pitchFamily="2" charset="2"/>
              </a:rPr>
              <a:t> &gt; </a:t>
            </a:r>
            <a:r>
              <a:rPr lang="fi-FI" dirty="0" err="1" smtClean="0">
                <a:sym typeface="Wingdings" panose="05000000000000000000" pitchFamily="2" charset="2"/>
              </a:rPr>
              <a:t>hope</a:t>
            </a:r>
            <a:r>
              <a:rPr lang="fi-FI" dirty="0" smtClean="0">
                <a:sym typeface="Wingdings" panose="05000000000000000000" pitchFamily="2" charset="2"/>
              </a:rPr>
              <a:t> of </a:t>
            </a:r>
            <a:r>
              <a:rPr lang="fi-FI" dirty="0" err="1" smtClean="0">
                <a:sym typeface="Wingdings" panose="05000000000000000000" pitchFamily="2" charset="2"/>
              </a:rPr>
              <a:t>weakening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Turkey</a:t>
            </a:r>
            <a:endParaRPr lang="fi-FI" dirty="0" smtClean="0">
              <a:sym typeface="Wingdings" panose="05000000000000000000" pitchFamily="2" charset="2"/>
            </a:endParaRPr>
          </a:p>
          <a:p>
            <a:r>
              <a:rPr lang="fi-FI" u="sng" dirty="0" smtClean="0">
                <a:sym typeface="Wingdings" panose="05000000000000000000" pitchFamily="2" charset="2"/>
              </a:rPr>
              <a:t>Germany</a:t>
            </a:r>
            <a:r>
              <a:rPr lang="fi-FI" dirty="0" smtClean="0">
                <a:sym typeface="Wingdings" panose="05000000000000000000" pitchFamily="2" charset="2"/>
              </a:rPr>
              <a:t>: </a:t>
            </a:r>
            <a:r>
              <a:rPr lang="fi-FI" dirty="0" err="1">
                <a:sym typeface="Wingdings" panose="05000000000000000000" pitchFamily="2" charset="2"/>
              </a:rPr>
              <a:t>had</a:t>
            </a:r>
            <a:r>
              <a:rPr lang="fi-FI" dirty="0">
                <a:sym typeface="Wingdings" panose="05000000000000000000" pitchFamily="2" charset="2"/>
              </a:rPr>
              <a:t> to </a:t>
            </a:r>
            <a:r>
              <a:rPr lang="fi-FI" dirty="0" err="1">
                <a:sym typeface="Wingdings" panose="05000000000000000000" pitchFamily="2" charset="2"/>
              </a:rPr>
              <a:t>avoid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taking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sides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between</a:t>
            </a:r>
            <a:r>
              <a:rPr lang="fi-FI" dirty="0">
                <a:sym typeface="Wingdings" panose="05000000000000000000" pitchFamily="2" charset="2"/>
              </a:rPr>
              <a:t> Austria-Hungary and </a:t>
            </a:r>
            <a:r>
              <a:rPr lang="fi-FI" dirty="0" err="1">
                <a:sym typeface="Wingdings" panose="05000000000000000000" pitchFamily="2" charset="2"/>
              </a:rPr>
              <a:t>Russia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smtClean="0">
                <a:sym typeface="Wingdings" panose="05000000000000000000" pitchFamily="2" charset="2"/>
              </a:rPr>
              <a:t>(</a:t>
            </a:r>
            <a:r>
              <a:rPr lang="fi-FI" dirty="0" err="1" smtClean="0">
                <a:sym typeface="Wingdings" panose="05000000000000000000" pitchFamily="2" charset="2"/>
              </a:rPr>
              <a:t>members</a:t>
            </a:r>
            <a:r>
              <a:rPr lang="fi-FI" dirty="0" smtClean="0">
                <a:sym typeface="Wingdings" panose="05000000000000000000" pitchFamily="2" charset="2"/>
              </a:rPr>
              <a:t> of </a:t>
            </a:r>
            <a:r>
              <a:rPr lang="fi-FI" dirty="0" err="1" smtClean="0">
                <a:sym typeface="Wingdings" panose="05000000000000000000" pitchFamily="2" charset="2"/>
              </a:rPr>
              <a:t>the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i="1" dirty="0" smtClean="0">
                <a:sym typeface="Wingdings" panose="05000000000000000000" pitchFamily="2" charset="2"/>
              </a:rPr>
              <a:t>Dreikaiserbund</a:t>
            </a:r>
            <a:r>
              <a:rPr lang="fi-FI" dirty="0">
                <a:sym typeface="Wingdings" panose="05000000000000000000" pitchFamily="2" charset="2"/>
              </a:rPr>
              <a:t>) </a:t>
            </a:r>
            <a:r>
              <a:rPr lang="fi-FI" dirty="0" err="1">
                <a:sym typeface="Wingdings" panose="05000000000000000000" pitchFamily="2" charset="2"/>
              </a:rPr>
              <a:t>or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either</a:t>
            </a:r>
            <a:r>
              <a:rPr lang="fi-FI" dirty="0">
                <a:sym typeface="Wingdings" panose="05000000000000000000" pitchFamily="2" charset="2"/>
              </a:rPr>
              <a:t> of </a:t>
            </a:r>
            <a:r>
              <a:rPr lang="fi-FI" dirty="0" err="1">
                <a:sym typeface="Wingdings" panose="05000000000000000000" pitchFamily="2" charset="2"/>
              </a:rPr>
              <a:t>them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might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seek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support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from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smtClean="0">
                <a:sym typeface="Wingdings" panose="05000000000000000000" pitchFamily="2" charset="2"/>
              </a:rPr>
              <a:t>France </a:t>
            </a:r>
          </a:p>
          <a:p>
            <a:r>
              <a:rPr lang="fi-FI" dirty="0" smtClean="0">
                <a:sym typeface="Wingdings" panose="05000000000000000000" pitchFamily="2" charset="2"/>
              </a:rPr>
              <a:t>&gt; Bismarck </a:t>
            </a:r>
            <a:r>
              <a:rPr lang="fi-FI" dirty="0" err="1" smtClean="0">
                <a:sym typeface="Wingdings" panose="05000000000000000000" pitchFamily="2" charset="2"/>
              </a:rPr>
              <a:t>encouraged</a:t>
            </a:r>
            <a:r>
              <a:rPr lang="fi-FI" dirty="0" smtClean="0">
                <a:sym typeface="Wingdings" panose="05000000000000000000" pitchFamily="2" charset="2"/>
              </a:rPr>
              <a:t> Britain to ’</a:t>
            </a:r>
            <a:r>
              <a:rPr lang="fi-FI" dirty="0" err="1" smtClean="0">
                <a:sym typeface="Wingdings" panose="05000000000000000000" pitchFamily="2" charset="2"/>
              </a:rPr>
              <a:t>take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lead</a:t>
            </a:r>
            <a:r>
              <a:rPr lang="fi-FI" dirty="0" smtClean="0">
                <a:sym typeface="Wingdings" panose="05000000000000000000" pitchFamily="2" charset="2"/>
              </a:rPr>
              <a:t> in </a:t>
            </a:r>
            <a:r>
              <a:rPr lang="fi-FI" dirty="0" err="1" smtClean="0">
                <a:sym typeface="Wingdings" panose="05000000000000000000" pitchFamily="2" charset="2"/>
              </a:rPr>
              <a:t>the</a:t>
            </a:r>
            <a:r>
              <a:rPr lang="fi-FI" dirty="0" smtClean="0">
                <a:sym typeface="Wingdings" panose="05000000000000000000" pitchFamily="2" charset="2"/>
              </a:rPr>
              <a:t> Eastern </a:t>
            </a:r>
            <a:r>
              <a:rPr lang="fi-FI" dirty="0" err="1" smtClean="0">
                <a:sym typeface="Wingdings" panose="05000000000000000000" pitchFamily="2" charset="2"/>
              </a:rPr>
              <a:t>Question</a:t>
            </a:r>
            <a:r>
              <a:rPr lang="fi-FI" dirty="0" smtClean="0">
                <a:sym typeface="Wingdings" panose="05000000000000000000" pitchFamily="2" charset="2"/>
              </a:rPr>
              <a:t>’ &gt; </a:t>
            </a:r>
            <a:r>
              <a:rPr lang="fi-FI" dirty="0" err="1" smtClean="0">
                <a:sym typeface="Wingdings" panose="05000000000000000000" pitchFamily="2" charset="2"/>
              </a:rPr>
              <a:t>could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oppose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Russia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instead</a:t>
            </a:r>
            <a:r>
              <a:rPr lang="fi-FI" dirty="0" smtClean="0">
                <a:sym typeface="Wingdings" panose="05000000000000000000" pitchFamily="2" charset="2"/>
              </a:rPr>
              <a:t> of Germany </a:t>
            </a:r>
            <a:r>
              <a:rPr lang="fi-FI" dirty="0" err="1" smtClean="0">
                <a:sym typeface="Wingdings" panose="05000000000000000000" pitchFamily="2" charset="2"/>
              </a:rPr>
              <a:t>itself</a:t>
            </a:r>
            <a:r>
              <a:rPr lang="fi-FI" dirty="0" smtClean="0">
                <a:sym typeface="Wingdings" panose="05000000000000000000" pitchFamily="2" charset="2"/>
              </a:rPr>
              <a:t>(!) </a:t>
            </a:r>
            <a:endParaRPr lang="fi-FI" dirty="0">
              <a:sym typeface="Wingdings" panose="05000000000000000000" pitchFamily="2" charset="2"/>
            </a:endParaRPr>
          </a:p>
          <a:p>
            <a:endParaRPr lang="fi-FI" dirty="0" smtClean="0">
              <a:sym typeface="Wingdings" panose="05000000000000000000" pitchFamily="2" charset="2"/>
            </a:endParaRPr>
          </a:p>
          <a:p>
            <a:endParaRPr lang="fi-FI" dirty="0" smtClean="0">
              <a:sym typeface="Wingdings" panose="05000000000000000000" pitchFamily="2" charset="2"/>
            </a:endParaRPr>
          </a:p>
          <a:p>
            <a:endParaRPr lang="fi-FI" dirty="0" smtClean="0">
              <a:sym typeface="Wingdings" panose="05000000000000000000" pitchFamily="2" charset="2"/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05259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Russian </a:t>
            </a:r>
            <a:r>
              <a:rPr lang="fi-FI" dirty="0" err="1" smtClean="0"/>
              <a:t>volunteers</a:t>
            </a:r>
            <a:r>
              <a:rPr lang="fi-FI" dirty="0" smtClean="0"/>
              <a:t> in Serbia </a:t>
            </a:r>
            <a:r>
              <a:rPr lang="fi-FI" dirty="0" err="1" smtClean="0"/>
              <a:t>fighting</a:t>
            </a:r>
            <a:r>
              <a:rPr lang="fi-FI" dirty="0" smtClean="0"/>
              <a:t> </a:t>
            </a:r>
            <a:r>
              <a:rPr lang="fi-FI" dirty="0" err="1" smtClean="0"/>
              <a:t>against</a:t>
            </a:r>
            <a:r>
              <a:rPr lang="fi-FI" dirty="0" smtClean="0"/>
              <a:t> </a:t>
            </a:r>
            <a:r>
              <a:rPr lang="fi-FI" dirty="0" err="1" smtClean="0"/>
              <a:t>the</a:t>
            </a:r>
            <a:r>
              <a:rPr lang="fi-FI" dirty="0" smtClean="0"/>
              <a:t> Turks for </a:t>
            </a:r>
            <a:r>
              <a:rPr lang="fi-FI" dirty="0" err="1" smtClean="0"/>
              <a:t>aiding</a:t>
            </a:r>
            <a:r>
              <a:rPr lang="fi-FI" dirty="0" smtClean="0"/>
              <a:t> </a:t>
            </a:r>
            <a:r>
              <a:rPr lang="fi-FI" dirty="0" err="1" smtClean="0"/>
              <a:t>the</a:t>
            </a:r>
            <a:r>
              <a:rPr lang="fi-FI" dirty="0" smtClean="0"/>
              <a:t> Christian </a:t>
            </a:r>
            <a:r>
              <a:rPr lang="fi-FI" dirty="0" err="1" smtClean="0"/>
              <a:t>Slavs</a:t>
            </a:r>
            <a:r>
              <a:rPr lang="fi-FI" dirty="0" smtClean="0"/>
              <a:t> (’</a:t>
            </a:r>
            <a:r>
              <a:rPr lang="fi-FI" dirty="0" err="1" smtClean="0"/>
              <a:t>Holy</a:t>
            </a:r>
            <a:r>
              <a:rPr lang="fi-FI" dirty="0" smtClean="0"/>
              <a:t> </a:t>
            </a:r>
            <a:r>
              <a:rPr lang="fi-FI" dirty="0" err="1" smtClean="0"/>
              <a:t>duty</a:t>
            </a:r>
            <a:r>
              <a:rPr lang="fi-FI" dirty="0" smtClean="0"/>
              <a:t>’) </a:t>
            </a:r>
          </a:p>
          <a:p>
            <a:r>
              <a:rPr lang="fi-FI" dirty="0" err="1" smtClean="0"/>
              <a:t>After</a:t>
            </a:r>
            <a:r>
              <a:rPr lang="fi-FI" dirty="0" smtClean="0"/>
              <a:t> Serbia </a:t>
            </a:r>
            <a:r>
              <a:rPr lang="fi-FI" dirty="0" err="1" smtClean="0"/>
              <a:t>was</a:t>
            </a:r>
            <a:r>
              <a:rPr lang="fi-FI" dirty="0" smtClean="0"/>
              <a:t> </a:t>
            </a:r>
            <a:r>
              <a:rPr lang="fi-FI" dirty="0" err="1" smtClean="0"/>
              <a:t>defeated</a:t>
            </a:r>
            <a:r>
              <a:rPr lang="fi-FI" dirty="0" smtClean="0"/>
              <a:t> </a:t>
            </a:r>
            <a:r>
              <a:rPr lang="fi-FI" dirty="0" err="1" smtClean="0"/>
              <a:t>by</a:t>
            </a:r>
            <a:r>
              <a:rPr lang="fi-FI" dirty="0" smtClean="0"/>
              <a:t> </a:t>
            </a:r>
            <a:r>
              <a:rPr lang="fi-FI" dirty="0" err="1" smtClean="0"/>
              <a:t>the</a:t>
            </a:r>
            <a:r>
              <a:rPr lang="fi-FI" dirty="0" smtClean="0"/>
              <a:t> Turks </a:t>
            </a:r>
            <a:r>
              <a:rPr lang="fi-FI" dirty="0" err="1" smtClean="0"/>
              <a:t>Russia</a:t>
            </a:r>
            <a:r>
              <a:rPr lang="fi-FI" dirty="0" smtClean="0"/>
              <a:t> </a:t>
            </a:r>
            <a:r>
              <a:rPr lang="fi-FI" dirty="0" err="1" smtClean="0"/>
              <a:t>declared</a:t>
            </a:r>
            <a:r>
              <a:rPr lang="fi-FI" dirty="0" smtClean="0"/>
              <a:t> </a:t>
            </a:r>
            <a:r>
              <a:rPr lang="fi-FI" dirty="0" err="1" smtClean="0"/>
              <a:t>war</a:t>
            </a:r>
            <a:r>
              <a:rPr lang="fi-FI" dirty="0" smtClean="0"/>
              <a:t> on </a:t>
            </a:r>
            <a:r>
              <a:rPr lang="fi-FI" dirty="0" err="1" smtClean="0"/>
              <a:t>Turkey</a:t>
            </a:r>
            <a:r>
              <a:rPr lang="fi-FI" dirty="0" smtClean="0"/>
              <a:t> (</a:t>
            </a:r>
            <a:r>
              <a:rPr lang="fi-FI" dirty="0" err="1" smtClean="0"/>
              <a:t>April</a:t>
            </a:r>
            <a:r>
              <a:rPr lang="fi-FI" dirty="0" smtClean="0"/>
              <a:t> 1877)</a:t>
            </a:r>
          </a:p>
          <a:p>
            <a:r>
              <a:rPr lang="fi-FI" dirty="0" smtClean="0">
                <a:sym typeface="Wingdings" panose="05000000000000000000" pitchFamily="2" charset="2"/>
              </a:rPr>
              <a:t> </a:t>
            </a:r>
            <a:r>
              <a:rPr lang="fi-FI" dirty="0" err="1" smtClean="0">
                <a:sym typeface="Wingdings" panose="05000000000000000000" pitchFamily="2" charset="2"/>
              </a:rPr>
              <a:t>Treaty</a:t>
            </a:r>
            <a:r>
              <a:rPr lang="fi-FI" dirty="0" smtClean="0">
                <a:sym typeface="Wingdings" panose="05000000000000000000" pitchFamily="2" charset="2"/>
              </a:rPr>
              <a:t> of San </a:t>
            </a:r>
            <a:r>
              <a:rPr lang="fi-FI" dirty="0" err="1" smtClean="0">
                <a:sym typeface="Wingdings" panose="05000000000000000000" pitchFamily="2" charset="2"/>
              </a:rPr>
              <a:t>Stephano</a:t>
            </a:r>
            <a:r>
              <a:rPr lang="fi-FI" dirty="0" smtClean="0">
                <a:sym typeface="Wingdings" panose="05000000000000000000" pitchFamily="2" charset="2"/>
              </a:rPr>
              <a:t> (</a:t>
            </a:r>
            <a:r>
              <a:rPr lang="fi-FI" dirty="0" err="1" smtClean="0">
                <a:sym typeface="Wingdings" panose="05000000000000000000" pitchFamily="2" charset="2"/>
              </a:rPr>
              <a:t>March</a:t>
            </a:r>
            <a:r>
              <a:rPr lang="fi-FI" dirty="0" smtClean="0">
                <a:sym typeface="Wingdings" panose="05000000000000000000" pitchFamily="2" charset="2"/>
              </a:rPr>
              <a:t> 1878): European </a:t>
            </a:r>
            <a:r>
              <a:rPr lang="fi-FI" dirty="0" err="1" smtClean="0">
                <a:sym typeface="Wingdings" panose="05000000000000000000" pitchFamily="2" charset="2"/>
              </a:rPr>
              <a:t>Turkey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was</a:t>
            </a:r>
            <a:r>
              <a:rPr lang="fi-FI" dirty="0" smtClean="0">
                <a:sym typeface="Wingdings" panose="05000000000000000000" pitchFamily="2" charset="2"/>
              </a:rPr>
              <a:t> to </a:t>
            </a:r>
            <a:r>
              <a:rPr lang="fi-FI" dirty="0" err="1" smtClean="0">
                <a:sym typeface="Wingdings" panose="05000000000000000000" pitchFamily="2" charset="2"/>
              </a:rPr>
              <a:t>be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reduced</a:t>
            </a:r>
            <a:r>
              <a:rPr lang="fi-FI" dirty="0" smtClean="0">
                <a:sym typeface="Wingdings" panose="05000000000000000000" pitchFamily="2" charset="2"/>
              </a:rPr>
              <a:t> to </a:t>
            </a:r>
            <a:r>
              <a:rPr lang="fi-FI" dirty="0" err="1" smtClean="0">
                <a:sym typeface="Wingdings" panose="05000000000000000000" pitchFamily="2" charset="2"/>
              </a:rPr>
              <a:t>small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unconnected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territories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by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the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creation</a:t>
            </a:r>
            <a:r>
              <a:rPr lang="fi-FI" dirty="0" smtClean="0">
                <a:sym typeface="Wingdings" panose="05000000000000000000" pitchFamily="2" charset="2"/>
              </a:rPr>
              <a:t> of a </a:t>
            </a:r>
            <a:r>
              <a:rPr lang="fi-FI" dirty="0" err="1" smtClean="0">
                <a:sym typeface="Wingdings" panose="05000000000000000000" pitchFamily="2" charset="2"/>
              </a:rPr>
              <a:t>Greater</a:t>
            </a:r>
            <a:r>
              <a:rPr lang="fi-FI" dirty="0" smtClean="0">
                <a:sym typeface="Wingdings" panose="05000000000000000000" pitchFamily="2" charset="2"/>
              </a:rPr>
              <a:t> Bulgaria (</a:t>
            </a:r>
            <a:r>
              <a:rPr lang="fi-FI" dirty="0" err="1" smtClean="0">
                <a:sym typeface="Wingdings" panose="05000000000000000000" pitchFamily="2" charset="2"/>
              </a:rPr>
              <a:t>under</a:t>
            </a:r>
            <a:r>
              <a:rPr lang="fi-FI" dirty="0" smtClean="0">
                <a:sym typeface="Wingdings" panose="05000000000000000000" pitchFamily="2" charset="2"/>
              </a:rPr>
              <a:t> Russian </a:t>
            </a:r>
            <a:r>
              <a:rPr lang="fi-FI" dirty="0" err="1" smtClean="0">
                <a:sym typeface="Wingdings" panose="05000000000000000000" pitchFamily="2" charset="2"/>
              </a:rPr>
              <a:t>occupation</a:t>
            </a:r>
            <a:r>
              <a:rPr lang="fi-FI" dirty="0" smtClean="0">
                <a:sym typeface="Wingdings" panose="05000000000000000000" pitchFamily="2" charset="2"/>
              </a:rPr>
              <a:t> for </a:t>
            </a:r>
            <a:r>
              <a:rPr lang="fi-FI" dirty="0" err="1" smtClean="0">
                <a:sym typeface="Wingdings" panose="05000000000000000000" pitchFamily="2" charset="2"/>
              </a:rPr>
              <a:t>two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years</a:t>
            </a:r>
            <a:r>
              <a:rPr lang="fi-FI" dirty="0" smtClean="0">
                <a:sym typeface="Wingdings" panose="05000000000000000000" pitchFamily="2" charset="2"/>
              </a:rPr>
              <a:t>)</a:t>
            </a:r>
          </a:p>
          <a:p>
            <a:r>
              <a:rPr lang="fi-FI" dirty="0" smtClean="0"/>
              <a:t> </a:t>
            </a:r>
            <a:r>
              <a:rPr lang="fi-FI" dirty="0" smtClean="0">
                <a:sym typeface="Wingdings" panose="05000000000000000000" pitchFamily="2" charset="2"/>
              </a:rPr>
              <a:t> Germany and Britain </a:t>
            </a:r>
            <a:r>
              <a:rPr lang="fi-FI" dirty="0" err="1" smtClean="0">
                <a:sym typeface="Wingdings" panose="05000000000000000000" pitchFamily="2" charset="2"/>
              </a:rPr>
              <a:t>persuaded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Russia</a:t>
            </a:r>
            <a:r>
              <a:rPr lang="fi-FI" dirty="0" smtClean="0">
                <a:sym typeface="Wingdings" panose="05000000000000000000" pitchFamily="2" charset="2"/>
              </a:rPr>
              <a:t> to </a:t>
            </a:r>
            <a:r>
              <a:rPr lang="fi-FI" dirty="0" err="1" smtClean="0">
                <a:sym typeface="Wingdings" panose="05000000000000000000" pitchFamily="2" charset="2"/>
              </a:rPr>
              <a:t>revise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the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pece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treaty</a:t>
            </a:r>
            <a:endParaRPr lang="fi-FI" dirty="0" smtClean="0">
              <a:sym typeface="Wingdings" panose="05000000000000000000" pitchFamily="2" charset="2"/>
            </a:endParaRPr>
          </a:p>
          <a:p>
            <a:r>
              <a:rPr lang="fi-FI" dirty="0" smtClean="0">
                <a:sym typeface="Wingdings" panose="05000000000000000000" pitchFamily="2" charset="2"/>
              </a:rPr>
              <a:t> A </a:t>
            </a:r>
            <a:r>
              <a:rPr lang="fi-FI" dirty="0" err="1" smtClean="0">
                <a:sym typeface="Wingdings" panose="05000000000000000000" pitchFamily="2" charset="2"/>
              </a:rPr>
              <a:t>threat</a:t>
            </a:r>
            <a:r>
              <a:rPr lang="fi-FI" dirty="0" smtClean="0">
                <a:sym typeface="Wingdings" panose="05000000000000000000" pitchFamily="2" charset="2"/>
              </a:rPr>
              <a:t> of </a:t>
            </a:r>
            <a:r>
              <a:rPr lang="fi-FI" dirty="0" err="1" smtClean="0">
                <a:sym typeface="Wingdings" panose="05000000000000000000" pitchFamily="2" charset="2"/>
              </a:rPr>
              <a:t>Austro</a:t>
            </a:r>
            <a:r>
              <a:rPr lang="fi-FI" dirty="0" smtClean="0">
                <a:sym typeface="Wingdings" panose="05000000000000000000" pitchFamily="2" charset="2"/>
              </a:rPr>
              <a:t>-British </a:t>
            </a:r>
            <a:r>
              <a:rPr lang="fi-FI" dirty="0" err="1" smtClean="0">
                <a:sym typeface="Wingdings" panose="05000000000000000000" pitchFamily="2" charset="2"/>
              </a:rPr>
              <a:t>hostility</a:t>
            </a:r>
            <a:r>
              <a:rPr lang="fi-FI" dirty="0" smtClean="0">
                <a:sym typeface="Wingdings" panose="05000000000000000000" pitchFamily="2" charset="2"/>
              </a:rPr>
              <a:t> and </a:t>
            </a:r>
            <a:r>
              <a:rPr lang="fi-FI" dirty="0" err="1" smtClean="0">
                <a:sym typeface="Wingdings" panose="05000000000000000000" pitchFamily="2" charset="2"/>
              </a:rPr>
              <a:t>even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war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forced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Russia</a:t>
            </a:r>
            <a:r>
              <a:rPr lang="fi-FI" dirty="0" smtClean="0">
                <a:sym typeface="Wingdings" panose="05000000000000000000" pitchFamily="2" charset="2"/>
              </a:rPr>
              <a:t> to </a:t>
            </a:r>
            <a:r>
              <a:rPr lang="fi-FI" dirty="0" err="1" smtClean="0">
                <a:sym typeface="Wingdings" panose="05000000000000000000" pitchFamily="2" charset="2"/>
              </a:rPr>
              <a:t>agreed</a:t>
            </a:r>
            <a:r>
              <a:rPr lang="fi-FI" dirty="0" smtClean="0">
                <a:sym typeface="Wingdings" panose="05000000000000000000" pitchFamily="2" charset="2"/>
              </a:rPr>
              <a:t> a revision of </a:t>
            </a:r>
            <a:r>
              <a:rPr lang="fi-FI" dirty="0" err="1" smtClean="0">
                <a:sym typeface="Wingdings" panose="05000000000000000000" pitchFamily="2" charset="2"/>
              </a:rPr>
              <a:t>the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err="1" smtClean="0">
                <a:sym typeface="Wingdings" panose="05000000000000000000" pitchFamily="2" charset="2"/>
              </a:rPr>
              <a:t>terms</a:t>
            </a:r>
            <a:r>
              <a:rPr lang="fi-FI" dirty="0" smtClean="0">
                <a:sym typeface="Wingdings" panose="05000000000000000000" pitchFamily="2" charset="2"/>
              </a:rPr>
              <a:t> 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01271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-te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</TotalTime>
  <Words>208</Words>
  <Application>Microsoft Office PowerPoint</Application>
  <PresentationFormat>Laajakuva</PresentationFormat>
  <Paragraphs>13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Wingdings</vt:lpstr>
      <vt:lpstr>Office Theme</vt:lpstr>
      <vt:lpstr>The Eastern Crisis, 1875-78 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Eastern Crisis, 1875-78</dc:title>
  <dc:creator>Alanko Jukka</dc:creator>
  <cp:lastModifiedBy>Alanko Jukka</cp:lastModifiedBy>
  <cp:revision>14</cp:revision>
  <dcterms:created xsi:type="dcterms:W3CDTF">2016-10-05T11:10:24Z</dcterms:created>
  <dcterms:modified xsi:type="dcterms:W3CDTF">2016-10-05T12:00:47Z</dcterms:modified>
</cp:coreProperties>
</file>