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8"/>
  </p:notesMasterIdLst>
  <p:sldIdLst>
    <p:sldId id="256" r:id="rId3"/>
    <p:sldId id="257" r:id="rId4"/>
    <p:sldId id="260" r:id="rId5"/>
    <p:sldId id="258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42"/>
    <p:restoredTop sz="94648"/>
  </p:normalViewPr>
  <p:slideViewPr>
    <p:cSldViewPr snapToGrid="0">
      <p:cViewPr>
        <p:scale>
          <a:sx n="75" d="100"/>
          <a:sy n="75" d="100"/>
        </p:scale>
        <p:origin x="528" y="14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27b85e8910_0_8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4" name="Google Shape;124;g127b85e8910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b85e8910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b85e8910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27b85e8910_0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27b85e8910_0_1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5325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27b85e8910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27b85e8910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27b85e8910_0_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27b85e8910_0_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defRPr sz="3600" b="1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sz="2500" b="1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ctr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>
                <a:solidFill>
                  <a:schemeClr val="lt1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51670" y="4414529"/>
            <a:ext cx="676581" cy="3724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5"/>
          <p:cNvSpPr txBox="1">
            <a:spLocks noGrp="1"/>
          </p:cNvSpPr>
          <p:nvPr>
            <p:ph type="body" idx="1"/>
          </p:nvPr>
        </p:nvSpPr>
        <p:spPr>
          <a:xfrm>
            <a:off x="301228" y="2955552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>
            <a:spLocks noGrp="1"/>
          </p:cNvSpPr>
          <p:nvPr>
            <p:ph type="pic" idx="2"/>
          </p:nvPr>
        </p:nvSpPr>
        <p:spPr>
          <a:xfrm>
            <a:off x="301397" y="1005160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5" name="Google Shape;65;p15"/>
          <p:cNvSpPr txBox="1">
            <a:spLocks noGrp="1"/>
          </p:cNvSpPr>
          <p:nvPr>
            <p:ph type="body" idx="3"/>
          </p:nvPr>
        </p:nvSpPr>
        <p:spPr>
          <a:xfrm>
            <a:off x="329207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>
            <a:spLocks noGrp="1"/>
          </p:cNvSpPr>
          <p:nvPr>
            <p:ph type="pic" idx="4"/>
          </p:nvPr>
        </p:nvSpPr>
        <p:spPr>
          <a:xfrm>
            <a:off x="329224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Google Shape;67;p15"/>
          <p:cNvSpPr txBox="1">
            <a:spLocks noGrp="1"/>
          </p:cNvSpPr>
          <p:nvPr>
            <p:ph type="body" idx="5"/>
          </p:nvPr>
        </p:nvSpPr>
        <p:spPr>
          <a:xfrm>
            <a:off x="6282928" y="2965077"/>
            <a:ext cx="2575200" cy="13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>
            <a:spLocks noGrp="1"/>
          </p:cNvSpPr>
          <p:nvPr>
            <p:ph type="pic" idx="6"/>
          </p:nvPr>
        </p:nvSpPr>
        <p:spPr>
          <a:xfrm>
            <a:off x="6283097" y="1014685"/>
            <a:ext cx="25752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312283" y="4609974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608229" y="1185277"/>
            <a:ext cx="4103700" cy="31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>
            <a:spLocks noGrp="1"/>
          </p:cNvSpPr>
          <p:nvPr>
            <p:ph type="pic" idx="2"/>
          </p:nvPr>
        </p:nvSpPr>
        <p:spPr>
          <a:xfrm>
            <a:off x="504757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660908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608229" y="273844"/>
            <a:ext cx="41241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7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sldNum" idx="12"/>
          </p:nvPr>
        </p:nvSpPr>
        <p:spPr>
          <a:xfrm>
            <a:off x="6457950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618445" y="273844"/>
            <a:ext cx="80490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8"/>
          <p:cNvSpPr/>
          <p:nvPr/>
        </p:nvSpPr>
        <p:spPr>
          <a:xfrm>
            <a:off x="3151764" y="1530032"/>
            <a:ext cx="1478100" cy="26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8"/>
          <p:cNvSpPr txBox="1">
            <a:spLocks noGrp="1"/>
          </p:cNvSpPr>
          <p:nvPr>
            <p:ph type="body" idx="1"/>
          </p:nvPr>
        </p:nvSpPr>
        <p:spPr>
          <a:xfrm>
            <a:off x="628650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2"/>
          </p:nvPr>
        </p:nvSpPr>
        <p:spPr>
          <a:xfrm>
            <a:off x="4890431" y="1147894"/>
            <a:ext cx="3776100" cy="312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None/>
              <a:defRPr sz="2300"/>
            </a:lvl1pPr>
            <a:lvl2pPr marL="914400" lvl="1" indent="-355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2pPr>
            <a:lvl3pPr marL="1371600" lvl="2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18"/>
          <p:cNvSpPr txBox="1">
            <a:spLocks noGrp="1"/>
          </p:cNvSpPr>
          <p:nvPr>
            <p:ph type="sldNum" idx="12"/>
          </p:nvPr>
        </p:nvSpPr>
        <p:spPr>
          <a:xfrm>
            <a:off x="6609080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>
            <a:spLocks noGrp="1"/>
          </p:cNvSpPr>
          <p:nvPr>
            <p:ph type="pic" idx="2"/>
          </p:nvPr>
        </p:nvSpPr>
        <p:spPr>
          <a:xfrm>
            <a:off x="0" y="0"/>
            <a:ext cx="4096500" cy="5143500"/>
          </a:xfrm>
          <a:prstGeom prst="rect">
            <a:avLst/>
          </a:prstGeom>
          <a:noFill/>
          <a:ln>
            <a:noFill/>
          </a:ln>
        </p:spPr>
      </p:sp>
      <p:sp>
        <p:nvSpPr>
          <p:cNvPr id="93" name="Google Shape;93;p19"/>
          <p:cNvSpPr txBox="1">
            <a:spLocks noGrp="1"/>
          </p:cNvSpPr>
          <p:nvPr>
            <p:ph type="title"/>
          </p:nvPr>
        </p:nvSpPr>
        <p:spPr>
          <a:xfrm>
            <a:off x="4267880" y="273844"/>
            <a:ext cx="4399500" cy="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19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4267881" y="1326111"/>
            <a:ext cx="4399500" cy="325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sldNum" idx="12"/>
          </p:nvPr>
        </p:nvSpPr>
        <p:spPr>
          <a:xfrm>
            <a:off x="6609080" y="462062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20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0"/>
          <p:cNvSpPr txBox="1">
            <a:spLocks noGrp="1"/>
          </p:cNvSpPr>
          <p:nvPr>
            <p:ph type="body" idx="1"/>
          </p:nvPr>
        </p:nvSpPr>
        <p:spPr>
          <a:xfrm>
            <a:off x="31007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20"/>
          <p:cNvSpPr>
            <a:spLocks noGrp="1"/>
          </p:cNvSpPr>
          <p:nvPr>
            <p:ph type="pic" idx="2"/>
          </p:nvPr>
        </p:nvSpPr>
        <p:spPr>
          <a:xfrm>
            <a:off x="31024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3" name="Google Shape;103;p20"/>
          <p:cNvSpPr txBox="1">
            <a:spLocks noGrp="1"/>
          </p:cNvSpPr>
          <p:nvPr>
            <p:ph type="body" idx="3"/>
          </p:nvPr>
        </p:nvSpPr>
        <p:spPr>
          <a:xfrm>
            <a:off x="2494515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20"/>
          <p:cNvSpPr>
            <a:spLocks noGrp="1"/>
          </p:cNvSpPr>
          <p:nvPr>
            <p:ph type="pic" idx="4"/>
          </p:nvPr>
        </p:nvSpPr>
        <p:spPr>
          <a:xfrm>
            <a:off x="2494685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20"/>
          <p:cNvSpPr txBox="1">
            <a:spLocks noGrp="1"/>
          </p:cNvSpPr>
          <p:nvPr>
            <p:ph type="body" idx="5"/>
          </p:nvPr>
        </p:nvSpPr>
        <p:spPr>
          <a:xfrm>
            <a:off x="4691898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20"/>
          <p:cNvSpPr>
            <a:spLocks noGrp="1"/>
          </p:cNvSpPr>
          <p:nvPr>
            <p:ph type="pic" idx="6"/>
          </p:nvPr>
        </p:nvSpPr>
        <p:spPr>
          <a:xfrm>
            <a:off x="4692067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7" name="Google Shape;107;p20"/>
          <p:cNvSpPr txBox="1">
            <a:spLocks noGrp="1"/>
          </p:cNvSpPr>
          <p:nvPr>
            <p:ph type="body" idx="7"/>
          </p:nvPr>
        </p:nvSpPr>
        <p:spPr>
          <a:xfrm>
            <a:off x="6896389" y="2879163"/>
            <a:ext cx="1961700" cy="14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20"/>
          <p:cNvSpPr>
            <a:spLocks noGrp="1"/>
          </p:cNvSpPr>
          <p:nvPr>
            <p:ph type="pic" idx="8"/>
          </p:nvPr>
        </p:nvSpPr>
        <p:spPr>
          <a:xfrm>
            <a:off x="6896559" y="1005160"/>
            <a:ext cx="1961700" cy="17811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0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ftr" idx="11"/>
          </p:nvPr>
        </p:nvSpPr>
        <p:spPr>
          <a:xfrm>
            <a:off x="307731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312283" y="185185"/>
            <a:ext cx="8546100" cy="72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"/>
          <p:cNvSpPr txBox="1"/>
          <p:nvPr/>
        </p:nvSpPr>
        <p:spPr>
          <a:xfrm>
            <a:off x="8666480" y="33220"/>
            <a:ext cx="413700" cy="15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1"/>
          <p:cNvSpPr txBox="1">
            <a:spLocks noGrp="1"/>
          </p:cNvSpPr>
          <p:nvPr>
            <p:ph type="body" idx="1"/>
          </p:nvPr>
        </p:nvSpPr>
        <p:spPr>
          <a:xfrm>
            <a:off x="289864" y="1664208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2"/>
          </p:nvPr>
        </p:nvSpPr>
        <p:spPr>
          <a:xfrm>
            <a:off x="4723346" y="1673733"/>
            <a:ext cx="4110000" cy="24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None/>
              <a:defRPr sz="1700"/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286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1"/>
          <p:cNvSpPr txBox="1">
            <a:spLocks noGrp="1"/>
          </p:cNvSpPr>
          <p:nvPr>
            <p:ph type="body" idx="3"/>
          </p:nvPr>
        </p:nvSpPr>
        <p:spPr>
          <a:xfrm>
            <a:off x="289845" y="1194343"/>
            <a:ext cx="41103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4"/>
          </p:nvPr>
        </p:nvSpPr>
        <p:spPr>
          <a:xfrm>
            <a:off x="4721517" y="1208110"/>
            <a:ext cx="4132500" cy="37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575757"/>
              </a:buClr>
              <a:buSzPts val="1800"/>
              <a:buFont typeface="Calibri"/>
              <a:buNone/>
              <a:defRPr sz="1800" b="1">
                <a:solidFill>
                  <a:srgbClr val="575757"/>
                </a:solidFill>
              </a:defRPr>
            </a:lvl1pPr>
            <a:lvl2pPr marL="914400" lvl="1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2pPr>
            <a:lvl3pPr marL="1371600" lvl="2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3pPr>
            <a:lvl4pPr marL="1828800" lvl="3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4pPr>
            <a:lvl5pPr marL="2286000" lvl="4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5pPr>
            <a:lvl6pPr marL="2743200" lvl="5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6pPr>
            <a:lvl7pPr marL="3200400" lvl="6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7pPr>
            <a:lvl8pPr marL="3657600" lvl="7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8pPr>
            <a:lvl9pPr marL="4114800" lvl="8" indent="-2730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700"/>
              <a:buChar char="•"/>
              <a:defRPr/>
            </a:lvl9pPr>
          </a:lstStyle>
          <a:p>
            <a:endParaRPr/>
          </a:p>
        </p:txBody>
      </p:sp>
      <p:cxnSp>
        <p:nvCxnSpPr>
          <p:cNvPr id="118" name="Google Shape;118;p21"/>
          <p:cNvCxnSpPr/>
          <p:nvPr/>
        </p:nvCxnSpPr>
        <p:spPr>
          <a:xfrm>
            <a:off x="288220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9" name="Google Shape;119;p21"/>
          <p:cNvCxnSpPr/>
          <p:nvPr/>
        </p:nvCxnSpPr>
        <p:spPr>
          <a:xfrm>
            <a:off x="4721703" y="1576541"/>
            <a:ext cx="4111800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20" name="Google Shape;120;p21"/>
          <p:cNvSpPr txBox="1">
            <a:spLocks noGrp="1"/>
          </p:cNvSpPr>
          <p:nvPr>
            <p:ph type="sldNum" idx="12"/>
          </p:nvPr>
        </p:nvSpPr>
        <p:spPr>
          <a:xfrm>
            <a:off x="6778869" y="462411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121" name="Google Shape;121;p21"/>
          <p:cNvSpPr txBox="1">
            <a:spLocks noGrp="1"/>
          </p:cNvSpPr>
          <p:nvPr>
            <p:ph type="ftr" idx="11"/>
          </p:nvPr>
        </p:nvSpPr>
        <p:spPr>
          <a:xfrm>
            <a:off x="312283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>
                <a:solidFill>
                  <a:srgbClr val="575757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3300"/>
              <a:buFont typeface="Calibri"/>
              <a:buNone/>
              <a:defRPr sz="33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7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0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65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•"/>
              <a:defRPr sz="1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6478371" y="4595812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08229" y="4595812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GB"/>
              <a:t>Forum Historia 5, luku 7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2"/>
          <p:cNvSpPr txBox="1">
            <a:spLocks noGrp="1"/>
          </p:cNvSpPr>
          <p:nvPr>
            <p:ph type="title"/>
          </p:nvPr>
        </p:nvSpPr>
        <p:spPr>
          <a:xfrm>
            <a:off x="628650" y="2162587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" dirty="0"/>
              <a:t>7. Kustaa Vaasasta vahva hallitsija</a:t>
            </a:r>
            <a:br>
              <a:rPr lang="fi" dirty="0"/>
            </a:br>
            <a:br>
              <a:rPr lang="fi" dirty="0"/>
            </a:br>
            <a:r>
              <a:rPr lang="fi" dirty="0"/>
              <a:t>Tietoisku: Tulkintoja Kustaa Vaasasta</a:t>
            </a:r>
            <a:endParaRPr dirty="0"/>
          </a:p>
        </p:txBody>
      </p:sp>
      <p:sp>
        <p:nvSpPr>
          <p:cNvPr id="127" name="Google Shape;127;p22"/>
          <p:cNvSpPr txBox="1">
            <a:spLocks noGrp="1"/>
          </p:cNvSpPr>
          <p:nvPr>
            <p:ph type="body" idx="2"/>
          </p:nvPr>
        </p:nvSpPr>
        <p:spPr>
          <a:xfrm>
            <a:off x="628650" y="1071242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fi"/>
              <a:t>5</a:t>
            </a:r>
            <a:endParaRPr/>
          </a:p>
        </p:txBody>
      </p:sp>
      <p:sp>
        <p:nvSpPr>
          <p:cNvPr id="128" name="Google Shape;128;p22"/>
          <p:cNvSpPr txBox="1">
            <a:spLocks noGrp="1"/>
          </p:cNvSpPr>
          <p:nvPr>
            <p:ph type="body" idx="1"/>
          </p:nvPr>
        </p:nvSpPr>
        <p:spPr>
          <a:xfrm>
            <a:off x="628650" y="664404"/>
            <a:ext cx="7886700" cy="4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</a:pPr>
            <a:r>
              <a:rPr lang="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Ruotsin itsenäisyyden isä?</a:t>
            </a:r>
            <a:endParaRPr dirty="0"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2343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41960" lvl="0" indent="-342900" algn="l" rtl="0">
              <a:spcBef>
                <a:spcPts val="80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Ruotsi kuului 1500-luvun alussa Tanskan hallitsemaan Kalmarin unioniin, mutta Ruotsissa kapinoitiin tanskalaisvaltaa vastaan.</a:t>
            </a:r>
            <a:endParaRPr sz="2400" dirty="0"/>
          </a:p>
          <a:p>
            <a:pPr marL="441960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Kustaa osallistui kapinointiin ja joutui vangiksi Tanskaan vuosiksi 1518-19, mutta vankeudesta paettuaan hän eli seuraavat vuodet maanpaossa.</a:t>
            </a:r>
            <a:endParaRPr sz="2400" dirty="0"/>
          </a:p>
          <a:p>
            <a:pPr marL="441960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Hän vältti tanskalaiskuningas Kristianin toimeenpaneman Tukholman verilöylyn vuonna 1520, minkä jälkeen Taalainmaan vuorimiehet ja talonpojat valitsivat hänet johtajakseen.</a:t>
            </a: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F08340-A55A-6403-5139-A54E3C846A2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 dirty="0"/>
              <a:t>Ruotsin itsenäisyyden isä?</a:t>
            </a:r>
            <a:endParaRPr dirty="0"/>
          </a:p>
        </p:txBody>
      </p:sp>
      <p:sp>
        <p:nvSpPr>
          <p:cNvPr id="134" name="Google Shape;134;p23"/>
          <p:cNvSpPr txBox="1">
            <a:spLocks noGrp="1"/>
          </p:cNvSpPr>
          <p:nvPr>
            <p:ph type="body" idx="1"/>
          </p:nvPr>
        </p:nvSpPr>
        <p:spPr>
          <a:xfrm>
            <a:off x="628650" y="1398950"/>
            <a:ext cx="7886700" cy="32343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41960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Kustaa sai hansakaupunkien Lyypekin ja Danzigin taloudellisen ja sotilaallisen tuen, jonka avulla tanskalaiset kukistettiin.</a:t>
            </a:r>
            <a:endParaRPr sz="2400" dirty="0"/>
          </a:p>
          <a:p>
            <a:pPr marL="441960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Kustaa Vaasa irrotti Ruotsin Kalmarin unionin yli satavuotisesta jäsenyydestä.</a:t>
            </a:r>
            <a:endParaRPr sz="2400" dirty="0"/>
          </a:p>
          <a:p>
            <a:pPr marL="441960" lvl="0" indent="-342900" algn="l" rtl="0">
              <a:spcBef>
                <a:spcPts val="0"/>
              </a:spcBef>
              <a:spcAft>
                <a:spcPts val="0"/>
              </a:spcAft>
              <a:buSzPct val="100000"/>
              <a:buFont typeface="Arial" panose="020B0604020202020204" pitchFamily="34" charset="0"/>
              <a:buChar char="•"/>
            </a:pPr>
            <a:r>
              <a:rPr lang="fi" sz="2400" dirty="0"/>
              <a:t>Häntä on pidetty isänmaan isänä (</a:t>
            </a:r>
            <a:r>
              <a:rPr lang="fi" sz="2400" i="1" dirty="0">
                <a:solidFill>
                  <a:srgbClr val="000000"/>
                </a:solidFill>
                <a:highlight>
                  <a:srgbClr val="FFFFFF"/>
                </a:highlight>
              </a:rPr>
              <a:t>pater patriae</a:t>
            </a:r>
            <a:r>
              <a:rPr lang="fi" sz="2400" dirty="0">
                <a:solidFill>
                  <a:srgbClr val="000000"/>
                </a:solidFill>
                <a:highlight>
                  <a:srgbClr val="FFFFFF"/>
                </a:highlight>
              </a:rPr>
              <a:t>) ja Ruotsin vapauden sankarina.</a:t>
            </a:r>
            <a:endParaRPr sz="2400" dirty="0">
              <a:solidFill>
                <a:srgbClr val="000000"/>
              </a:solidFill>
              <a:highlight>
                <a:srgbClr val="FFFFFF"/>
              </a:highlight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3F08340-A55A-6403-5139-A54E3C846A2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7</a:t>
            </a:r>
          </a:p>
        </p:txBody>
      </p:sp>
    </p:spTree>
    <p:extLst>
      <p:ext uri="{BB962C8B-B14F-4D97-AF65-F5344CB8AC3E}">
        <p14:creationId xmlns:p14="http://schemas.microsoft.com/office/powerpoint/2010/main" val="1974251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Moderni uudistaja?</a:t>
            </a:r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body" idx="1"/>
          </p:nvPr>
        </p:nvSpPr>
        <p:spPr>
          <a:xfrm>
            <a:off x="628650" y="1268044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Kustaa Vaasa loi Ruotsista ajalle tyypillisen, keskieurooppalaisen mallin mukaisen ruhtinasvaltion.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Hän toimeenpani reformaation ja teki Ruotsista luterilaisen maan.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Hän uudisti ja tehosti hallintoa ja verotusta ulottaen ne valtakunnan kaukaisimpiinkin kolkkiin.</a:t>
            </a:r>
            <a:endParaRPr sz="2400" dirty="0"/>
          </a:p>
          <a:p>
            <a:pPr lvl="1">
              <a:spcBef>
                <a:spcPts val="0"/>
              </a:spcBef>
            </a:pPr>
            <a:r>
              <a:rPr lang="fi" sz="2400" dirty="0"/>
              <a:t>Suomessa hän edisti uudisasutusta ja perusti Helsingin kaupungin.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Hän aloitti Ruotsia vaurastuttaneen kaivosteollisuuden: hopean, raudan ja kuparin tuotannon.</a:t>
            </a:r>
            <a:endParaRPr sz="2400" dirty="0"/>
          </a:p>
          <a:p>
            <a:pPr marL="3429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1771860-57F5-33DC-54BA-CFB0563A7A8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Forum Historia 5, luku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</p:spPr>
        <p:txBody>
          <a:bodyPr spcFirstLastPara="1" wrap="square" lIns="34275" tIns="17150" rIns="34275" bIns="1715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Vallanhimoinen barbaari?</a:t>
            </a:r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body" idx="1"/>
          </p:nvPr>
        </p:nvSpPr>
        <p:spPr>
          <a:xfrm>
            <a:off x="628650" y="1398942"/>
            <a:ext cx="7886700" cy="3054600"/>
          </a:xfrm>
          <a:prstGeom prst="rect">
            <a:avLst/>
          </a:prstGeom>
        </p:spPr>
        <p:txBody>
          <a:bodyPr spcFirstLastPara="1" wrap="square" lIns="34275" tIns="17150" rIns="34275" bIns="17150" anchor="t" anchorCtr="0">
            <a:noAutofit/>
          </a:bodyPr>
          <a:lstStyle/>
          <a:p>
            <a:pPr marL="425450" lvl="0" indent="-342900" algn="l" rtl="0">
              <a:spcBef>
                <a:spcPts val="80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Kustaa Vaasa muutti Ruotsin vaalikuninkuuden perinnölliseksi kuninkuudeksi.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Oman ja suvun vallan varmistaminen leimasi kaikkia Kustaa Vaasan toimia: kolme hänen pojistaan hallitsikin Ruotsia vuorollaan.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Hän keräsi valtavan omaisuuden esimerkiksi haalimalla vastustajiensa maatiloja itselleen.</a:t>
            </a:r>
            <a:endParaRPr sz="2400" dirty="0"/>
          </a:p>
          <a:p>
            <a:pPr marL="425450" lvl="0" indent="-342900" algn="l" rtl="0">
              <a:spcBef>
                <a:spcPts val="0"/>
              </a:spcBef>
              <a:spcAft>
                <a:spcPts val="0"/>
              </a:spcAft>
              <a:buSzPts val="2300"/>
              <a:buFont typeface="Arial" panose="020B0604020202020204" pitchFamily="34" charset="0"/>
              <a:buChar char="•"/>
            </a:pPr>
            <a:r>
              <a:rPr lang="fi" sz="2400" dirty="0"/>
              <a:t>Kustaa Vaasan toteuttaman reformaation myötä luostarien ja kirkkojen kulttuuri- ja sivistysperinnettä tuhottiin.</a:t>
            </a:r>
            <a:endParaRPr sz="2400" dirty="0"/>
          </a:p>
          <a:p>
            <a:pPr marL="800100" lvl="0" indent="-342900" algn="l" rtl="0">
              <a:spcBef>
                <a:spcPts val="8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sz="24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F2950C3-7A39-2167-07F2-EF66F9E9004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Forum Historia 5, </a:t>
            </a:r>
            <a:r>
              <a:rPr lang="en-GB" dirty="0" err="1"/>
              <a:t>luku</a:t>
            </a:r>
            <a:r>
              <a:rPr lang="en-GB" dirty="0"/>
              <a:t> 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253</Words>
  <Application>Microsoft Macintosh PowerPoint</Application>
  <PresentationFormat>On-screen Show (16:9)</PresentationFormat>
  <Paragraphs>26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Simple Light</vt:lpstr>
      <vt:lpstr>Office-teema</vt:lpstr>
      <vt:lpstr>7. Kustaa Vaasasta vahva hallitsija  Tietoisku: Tulkintoja Kustaa Vaasasta</vt:lpstr>
      <vt:lpstr>Ruotsin itsenäisyyden isä?</vt:lpstr>
      <vt:lpstr>Ruotsin itsenäisyyden isä?</vt:lpstr>
      <vt:lpstr>Moderni uudistaja?</vt:lpstr>
      <vt:lpstr>Vallanhimoinen barbaari?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 Kustaa Vaasasta vahva hallitsija  Tietoisku: Tulkintoja Kustaa Vaasasta</dc:title>
  <cp:lastModifiedBy>Haapakangas, Sanna E</cp:lastModifiedBy>
  <cp:revision>3</cp:revision>
  <dcterms:modified xsi:type="dcterms:W3CDTF">2022-06-09T16:41:36Z</dcterms:modified>
</cp:coreProperties>
</file>