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bGtt1Q8T0h/hMnz8zWFeQJMJe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F2E43D-0059-415B-98A9-55043E74A4BF}" v="5" dt="2021-01-27T10:11:37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2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4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4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6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6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en-US"/>
              <a:t>Kestoimperfekti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en-US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en-US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-340242"/>
            <a:ext cx="20281125" cy="14056242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3460819" y="9418320"/>
            <a:ext cx="10923181" cy="3202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919"/>
              <a:buFont typeface="Calibri"/>
              <a:buNone/>
            </a:pPr>
            <a:r>
              <a:rPr lang="en-US" sz="5400" dirty="0"/>
              <a:t>What </a:t>
            </a:r>
            <a:r>
              <a:rPr lang="en-US" sz="5400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were</a:t>
            </a:r>
            <a:r>
              <a:rPr lang="en-US" sz="5400" dirty="0"/>
              <a:t> these people </a:t>
            </a:r>
            <a:r>
              <a:rPr lang="en-US" sz="5400" b="1" dirty="0"/>
              <a:t>doing</a:t>
            </a:r>
            <a:r>
              <a:rPr lang="en-US" sz="5400" dirty="0"/>
              <a:t> </a:t>
            </a:r>
            <a:br>
              <a:rPr lang="en-US" sz="5400" dirty="0"/>
            </a:br>
            <a:r>
              <a:rPr lang="en-US" sz="5400" dirty="0"/>
              <a:t>when you opened the door to the kitchen?</a:t>
            </a:r>
            <a:endParaRPr sz="7200"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bg1"/>
                </a:solidFill>
              </a:rPr>
              <a:t>New Insights Module 1 Grammar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8EBBDE79-B0AB-429D-8CA3-1242CABDAE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Kuva</a:t>
            </a:r>
            <a:r>
              <a:rPr lang="en-US" dirty="0"/>
              <a:t>: © Pauli Salmi	 </a:t>
            </a:r>
            <a:fld id="{00000000-1234-1234-1234-123412341234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en-US" dirty="0" err="1"/>
              <a:t>Kestoimperfekti</a:t>
            </a:r>
            <a:r>
              <a:rPr lang="en-US" dirty="0"/>
              <a:t> - </a:t>
            </a:r>
            <a:r>
              <a:rPr lang="en-US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Muodostus</a:t>
            </a:r>
            <a:endParaRPr dirty="0"/>
          </a:p>
        </p:txBody>
      </p:sp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96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en-US" b="1" dirty="0" err="1">
                <a:solidFill>
                  <a:schemeClr val="bg2"/>
                </a:solidFill>
              </a:rPr>
              <a:t>Mistä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kahdesta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osasta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kestoimperfekti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muodostuu</a:t>
            </a:r>
            <a:r>
              <a:rPr lang="en-US" b="1" dirty="0">
                <a:solidFill>
                  <a:schemeClr val="bg2"/>
                </a:solidFill>
              </a:rPr>
              <a:t>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I </a:t>
            </a: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was working </a:t>
            </a:r>
            <a:r>
              <a:rPr lang="en-US" dirty="0"/>
              <a:t>on my project in my room.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Dad was cooking for us that night.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We were expecting something spectacular.</a:t>
            </a:r>
            <a:endParaRPr dirty="0"/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was</a:t>
            </a:r>
            <a:r>
              <a:rPr lang="en-US" b="1" dirty="0">
                <a:solidFill>
                  <a:schemeClr val="bg2"/>
                </a:solidFill>
              </a:rPr>
              <a:t>/were</a:t>
            </a:r>
            <a:r>
              <a:rPr lang="en-US" dirty="0">
                <a:solidFill>
                  <a:schemeClr val="bg2"/>
                </a:solidFill>
              </a:rPr>
              <a:t> + </a:t>
            </a:r>
            <a:r>
              <a:rPr lang="en-US" b="1" dirty="0" err="1">
                <a:solidFill>
                  <a:schemeClr val="bg2"/>
                </a:solidFill>
              </a:rPr>
              <a:t>ing</a:t>
            </a:r>
            <a:r>
              <a:rPr lang="en-US" dirty="0" err="1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/>
                </a:solidFill>
              </a:rPr>
              <a:t>I / she / he / it was; you / we / they were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ing</a:t>
            </a:r>
            <a:r>
              <a:rPr lang="en-US" dirty="0" err="1">
                <a:solidFill>
                  <a:schemeClr val="bg2"/>
                </a:solidFill>
              </a:rPr>
              <a:t>-muodon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oikeinkirjoitus</a:t>
            </a:r>
            <a:r>
              <a:rPr lang="en-US" dirty="0">
                <a:solidFill>
                  <a:schemeClr val="bg2"/>
                </a:solidFill>
              </a:rPr>
              <a:t>: </a:t>
            </a:r>
            <a:r>
              <a:rPr lang="en-US" dirty="0" err="1">
                <a:solidFill>
                  <a:schemeClr val="bg2"/>
                </a:solidFill>
              </a:rPr>
              <a:t>katso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kestopreesens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C5634B44-671E-4731-9F21-A0ED95AB225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en-US" dirty="0" err="1"/>
              <a:t>Kestoimperfekti</a:t>
            </a:r>
            <a:r>
              <a:rPr lang="en-US" dirty="0"/>
              <a:t> - </a:t>
            </a:r>
            <a:r>
              <a:rPr lang="en-US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Kielto</a:t>
            </a:r>
            <a:r>
              <a:rPr lang="en-US" dirty="0"/>
              <a:t> ja </a:t>
            </a:r>
            <a:r>
              <a:rPr lang="en-US" dirty="0" err="1"/>
              <a:t>kysymys</a:t>
            </a:r>
            <a:br>
              <a:rPr lang="en-US" dirty="0"/>
            </a:br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1800000" y="2880000"/>
            <a:ext cx="21031199" cy="9852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en-US" b="1" dirty="0" err="1">
                <a:solidFill>
                  <a:schemeClr val="bg2"/>
                </a:solidFill>
              </a:rPr>
              <a:t>Miten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kielteinen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lause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ilmaistaan</a:t>
            </a:r>
            <a:r>
              <a:rPr lang="en-US" b="1" dirty="0">
                <a:solidFill>
                  <a:schemeClr val="bg2"/>
                </a:solidFill>
              </a:rPr>
              <a:t>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en-US" b="1" dirty="0" err="1">
                <a:solidFill>
                  <a:schemeClr val="bg2"/>
                </a:solidFill>
              </a:rPr>
              <a:t>Mikä</a:t>
            </a:r>
            <a:r>
              <a:rPr lang="en-US" b="1" dirty="0">
                <a:solidFill>
                  <a:schemeClr val="bg2"/>
                </a:solidFill>
              </a:rPr>
              <a:t> on </a:t>
            </a:r>
            <a:r>
              <a:rPr lang="en-US" b="1" dirty="0" err="1">
                <a:solidFill>
                  <a:schemeClr val="bg2"/>
                </a:solidFill>
              </a:rPr>
              <a:t>kysymyslauseen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sanajärjestys</a:t>
            </a:r>
            <a:r>
              <a:rPr lang="en-US" b="1" dirty="0">
                <a:solidFill>
                  <a:schemeClr val="bg2"/>
                </a:solidFill>
              </a:rPr>
              <a:t>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dirty="0"/>
              <a:t>They weren’t doing anything special.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dirty="0"/>
              <a:t>Nothing was working as it should.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dirty="0"/>
              <a:t>What were you thinking?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dirty="0"/>
              <a:t>Why was mum talking in whispers?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2"/>
                </a:solidFill>
              </a:rPr>
              <a:t>Kielteinen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lause</a:t>
            </a:r>
            <a:r>
              <a:rPr lang="en-US" dirty="0">
                <a:solidFill>
                  <a:schemeClr val="bg2"/>
                </a:solidFill>
              </a:rPr>
              <a:t>: 	</a:t>
            </a:r>
            <a:r>
              <a:rPr lang="en-US" b="1" dirty="0">
                <a:solidFill>
                  <a:schemeClr val="bg2"/>
                </a:solidFill>
              </a:rPr>
              <a:t>was/were</a:t>
            </a:r>
            <a:r>
              <a:rPr lang="en-US" dirty="0">
                <a:solidFill>
                  <a:schemeClr val="bg2"/>
                </a:solidFill>
              </a:rPr>
              <a:t> + </a:t>
            </a:r>
            <a:r>
              <a:rPr lang="en-US" b="1" dirty="0">
                <a:solidFill>
                  <a:schemeClr val="bg2"/>
                </a:solidFill>
              </a:rPr>
              <a:t>not </a:t>
            </a:r>
            <a:r>
              <a:rPr lang="en-US" dirty="0">
                <a:solidFill>
                  <a:schemeClr val="bg2"/>
                </a:solidFill>
              </a:rPr>
              <a:t>+ </a:t>
            </a:r>
            <a:r>
              <a:rPr lang="en-US" b="1" dirty="0" err="1">
                <a:solidFill>
                  <a:schemeClr val="bg2"/>
                </a:solidFill>
              </a:rPr>
              <a:t>ing</a:t>
            </a:r>
            <a:r>
              <a:rPr lang="en-US" dirty="0" err="1">
                <a:solidFill>
                  <a:schemeClr val="bg2"/>
                </a:solidFill>
              </a:rPr>
              <a:t>-muoto</a:t>
            </a:r>
            <a:endParaRPr lang="en-US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bg2"/>
                </a:solidFill>
              </a:rPr>
              <a:t>Jos </a:t>
            </a:r>
            <a:r>
              <a:rPr lang="en-US" dirty="0" err="1">
                <a:solidFill>
                  <a:schemeClr val="bg2"/>
                </a:solidFill>
              </a:rPr>
              <a:t>lauseessa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jokin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muu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kielteinen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sana</a:t>
            </a:r>
            <a:r>
              <a:rPr lang="en-US" dirty="0">
                <a:solidFill>
                  <a:schemeClr val="bg2"/>
                </a:solidFill>
              </a:rPr>
              <a:t>, </a:t>
            </a:r>
            <a:r>
              <a:rPr lang="en-US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not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jää</a:t>
            </a:r>
            <a:r>
              <a:rPr lang="en-US" dirty="0">
                <a:solidFill>
                  <a:schemeClr val="bg2"/>
                </a:solidFill>
              </a:rPr>
              <a:t> pois.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2"/>
                </a:solidFill>
              </a:rPr>
              <a:t>Kysymyslause</a:t>
            </a:r>
            <a:r>
              <a:rPr lang="en-US" dirty="0">
                <a:solidFill>
                  <a:schemeClr val="bg2"/>
                </a:solidFill>
              </a:rPr>
              <a:t>:</a:t>
            </a:r>
            <a:r>
              <a:rPr lang="en-US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		?-</a:t>
            </a:r>
            <a:r>
              <a:rPr lang="en-US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sana</a:t>
            </a:r>
            <a:r>
              <a:rPr lang="en-US" dirty="0">
                <a:solidFill>
                  <a:schemeClr val="bg2"/>
                </a:solidFill>
              </a:rPr>
              <a:t> + </a:t>
            </a:r>
            <a:r>
              <a:rPr lang="en-US" b="1" dirty="0">
                <a:solidFill>
                  <a:schemeClr val="bg2"/>
                </a:solidFill>
              </a:rPr>
              <a:t>was/were</a:t>
            </a:r>
            <a:r>
              <a:rPr lang="en-US" dirty="0">
                <a:solidFill>
                  <a:schemeClr val="bg2"/>
                </a:solidFill>
              </a:rPr>
              <a:t> + </a:t>
            </a:r>
            <a:r>
              <a:rPr lang="en-US" dirty="0" err="1">
                <a:solidFill>
                  <a:schemeClr val="bg2"/>
                </a:solidFill>
              </a:rPr>
              <a:t>subjekti</a:t>
            </a:r>
            <a:r>
              <a:rPr lang="en-US" dirty="0">
                <a:solidFill>
                  <a:schemeClr val="bg2"/>
                </a:solidFill>
              </a:rPr>
              <a:t> + </a:t>
            </a:r>
            <a:r>
              <a:rPr lang="en-US" b="1" dirty="0" err="1">
                <a:solidFill>
                  <a:schemeClr val="bg2"/>
                </a:solidFill>
              </a:rPr>
              <a:t>ing</a:t>
            </a:r>
            <a:r>
              <a:rPr lang="en-US" dirty="0" err="1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5550" dirty="0"/>
          </a:p>
        </p:txBody>
      </p:sp>
      <p:sp>
        <p:nvSpPr>
          <p:cNvPr id="108" name="Google Shape;108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0D3E5A5-E1F0-4E93-A481-F95967187AB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en-US" dirty="0" err="1"/>
              <a:t>Kestoimperfekti</a:t>
            </a:r>
            <a:r>
              <a:rPr lang="en-US" dirty="0"/>
              <a:t> - </a:t>
            </a:r>
            <a:r>
              <a:rPr lang="en-US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Käyttö</a:t>
            </a:r>
            <a:endParaRPr dirty="0"/>
          </a:p>
        </p:txBody>
      </p:sp>
      <p:sp>
        <p:nvSpPr>
          <p:cNvPr id="114" name="Google Shape;114;p5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199" cy="8911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</a:pPr>
            <a:r>
              <a:rPr lang="en-US" b="1" dirty="0" err="1">
                <a:solidFill>
                  <a:schemeClr val="bg2"/>
                </a:solidFill>
              </a:rPr>
              <a:t>Kumpi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näiden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lauseiden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tekemisistä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kestää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pitempään</a:t>
            </a:r>
            <a:r>
              <a:rPr lang="en-US" b="1" dirty="0">
                <a:solidFill>
                  <a:schemeClr val="bg2"/>
                </a:solidFill>
              </a:rPr>
              <a:t>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Dave </a:t>
            </a:r>
            <a:r>
              <a:rPr lang="en-US" b="1" dirty="0"/>
              <a:t>was walking</a:t>
            </a:r>
            <a:r>
              <a:rPr lang="en-US" dirty="0"/>
              <a:t> home when he </a:t>
            </a:r>
            <a:r>
              <a:rPr lang="en-US" b="1" dirty="0"/>
              <a:t>heard</a:t>
            </a:r>
            <a:r>
              <a:rPr lang="en-US" dirty="0"/>
              <a:t> a piercing noise.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When you </a:t>
            </a:r>
            <a:r>
              <a:rPr lang="en-US" b="1" dirty="0"/>
              <a:t>opened</a:t>
            </a:r>
            <a:r>
              <a:rPr lang="en-US" dirty="0"/>
              <a:t> the door, what </a:t>
            </a:r>
            <a:r>
              <a:rPr lang="en-US" b="1" dirty="0"/>
              <a:t>were</a:t>
            </a:r>
            <a:r>
              <a:rPr lang="en-US" dirty="0"/>
              <a:t> they </a:t>
            </a:r>
            <a:r>
              <a:rPr lang="en-US" b="1" dirty="0"/>
              <a:t>doing</a:t>
            </a:r>
            <a:r>
              <a:rPr lang="en-US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We </a:t>
            </a:r>
            <a:r>
              <a:rPr lang="en-US" b="1" dirty="0"/>
              <a:t>saw</a:t>
            </a:r>
            <a:r>
              <a:rPr lang="en-US" dirty="0"/>
              <a:t> straight away that they </a:t>
            </a:r>
            <a:r>
              <a:rPr lang="en-US" b="1" dirty="0"/>
              <a:t>weren’t looking</a:t>
            </a:r>
            <a:r>
              <a:rPr lang="en-US" dirty="0"/>
              <a:t> happy.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</a:pPr>
            <a:endParaRPr lang="en-US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2"/>
                </a:solidFill>
              </a:rPr>
              <a:t>Kestomuoto</a:t>
            </a:r>
            <a:r>
              <a:rPr lang="en-US" dirty="0">
                <a:solidFill>
                  <a:schemeClr val="bg2"/>
                </a:solidFill>
              </a:rPr>
              <a:t> on </a:t>
            </a:r>
            <a:r>
              <a:rPr lang="en-US" dirty="0" err="1">
                <a:solidFill>
                  <a:schemeClr val="bg2"/>
                </a:solidFill>
              </a:rPr>
              <a:t>usein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pitempiaikaista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taustakuvausta</a:t>
            </a:r>
            <a:r>
              <a:rPr lang="en-US" dirty="0">
                <a:solidFill>
                  <a:schemeClr val="bg2"/>
                </a:solidFill>
              </a:rPr>
              <a:t> (</a:t>
            </a:r>
            <a:r>
              <a:rPr lang="en-US" dirty="0" err="1">
                <a:solidFill>
                  <a:schemeClr val="bg2"/>
                </a:solidFill>
              </a:rPr>
              <a:t>oli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tekemässä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jne</a:t>
            </a:r>
            <a:r>
              <a:rPr lang="en-US" dirty="0">
                <a:solidFill>
                  <a:schemeClr val="bg2"/>
                </a:solidFill>
              </a:rPr>
              <a:t>), </a:t>
            </a:r>
            <a:r>
              <a:rPr lang="en-US" dirty="0" err="1">
                <a:solidFill>
                  <a:schemeClr val="bg2"/>
                </a:solidFill>
              </a:rPr>
              <a:t>kun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jotain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muuta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>
                <a:solidFill>
                  <a:schemeClr val="bg2"/>
                </a:solidFill>
              </a:rPr>
              <a:t>tapahtui</a:t>
            </a:r>
            <a:r>
              <a:rPr lang="en-US" dirty="0">
                <a:solidFill>
                  <a:schemeClr val="bg2"/>
                </a:solidFill>
              </a:rPr>
              <a:t> (</a:t>
            </a:r>
            <a:r>
              <a:rPr lang="en-US" dirty="0" err="1">
                <a:solidFill>
                  <a:schemeClr val="bg2"/>
                </a:solidFill>
              </a:rPr>
              <a:t>yleisimperfekti</a:t>
            </a:r>
            <a:r>
              <a:rPr lang="en-US" dirty="0">
                <a:solidFill>
                  <a:schemeClr val="bg2"/>
                </a:solidFill>
              </a:rPr>
              <a:t>).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5" name="Google Shape;115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AB1E671B-A1B8-4768-B4D2-C1C8A8522F8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en-US" dirty="0" err="1"/>
              <a:t>Practise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121" name="Google Shape;121;p6"/>
          <p:cNvSpPr txBox="1">
            <a:spLocks noGrp="1"/>
          </p:cNvSpPr>
          <p:nvPr>
            <p:ph type="body" idx="1"/>
          </p:nvPr>
        </p:nvSpPr>
        <p:spPr>
          <a:xfrm>
            <a:off x="1800000" y="3240000"/>
            <a:ext cx="21031199" cy="9578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1. </a:t>
            </a:r>
            <a:r>
              <a:rPr lang="en-US" dirty="0" err="1"/>
              <a:t>Luin</a:t>
            </a:r>
            <a:r>
              <a:rPr lang="en-US" dirty="0"/>
              <a:t> </a:t>
            </a:r>
            <a:r>
              <a:rPr lang="en-US" dirty="0" err="1"/>
              <a:t>kirjaa</a:t>
            </a:r>
            <a:r>
              <a:rPr lang="en-US" dirty="0"/>
              <a:t>, </a:t>
            </a:r>
            <a:r>
              <a:rPr lang="en-US" dirty="0" err="1"/>
              <a:t>mutta</a:t>
            </a:r>
            <a:r>
              <a:rPr lang="en-US" dirty="0"/>
              <a:t> </a:t>
            </a:r>
            <a:r>
              <a:rPr lang="en-US" dirty="0" err="1"/>
              <a:t>ystäväni</a:t>
            </a:r>
            <a:r>
              <a:rPr lang="en-US" dirty="0"/>
              <a:t> </a:t>
            </a:r>
            <a:r>
              <a:rPr lang="en-US" dirty="0" err="1"/>
              <a:t>katselivat</a:t>
            </a:r>
            <a:r>
              <a:rPr lang="en-US" dirty="0"/>
              <a:t> TV-</a:t>
            </a:r>
            <a:r>
              <a:rPr lang="en-US" dirty="0" err="1"/>
              <a:t>sarjaa</a:t>
            </a:r>
            <a:r>
              <a:rPr lang="en-US" dirty="0"/>
              <a:t>. 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2"/>
                </a:solidFill>
              </a:rPr>
              <a:t>I was reading a book but my friends were watching a TV 			series.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2. Miriam </a:t>
            </a:r>
            <a:r>
              <a:rPr lang="en-US" dirty="0" err="1"/>
              <a:t>ajatteli</a:t>
            </a:r>
            <a:r>
              <a:rPr lang="en-US" dirty="0"/>
              <a:t> </a:t>
            </a:r>
            <a:r>
              <a:rPr lang="en-US" dirty="0" err="1"/>
              <a:t>asioiden</a:t>
            </a:r>
            <a:r>
              <a:rPr lang="en-US" dirty="0"/>
              <a:t> </a:t>
            </a:r>
            <a:r>
              <a:rPr lang="en-US" dirty="0" err="1"/>
              <a:t>sujuvan</a:t>
            </a:r>
            <a:r>
              <a:rPr lang="en-US" dirty="0"/>
              <a:t> </a:t>
            </a:r>
            <a:r>
              <a:rPr lang="en-US" dirty="0" err="1"/>
              <a:t>hyvin</a:t>
            </a:r>
            <a:r>
              <a:rPr lang="en-US" dirty="0"/>
              <a:t>.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2"/>
                </a:solidFill>
              </a:rPr>
              <a:t>Miriam thought (that) things were going well.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3. </a:t>
            </a:r>
            <a:r>
              <a:rPr lang="en-US" dirty="0" err="1"/>
              <a:t>Mutta</a:t>
            </a:r>
            <a:r>
              <a:rPr lang="en-US" dirty="0"/>
              <a:t> </a:t>
            </a:r>
            <a:r>
              <a:rPr lang="en-US" dirty="0" err="1"/>
              <a:t>hän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ottanut</a:t>
            </a:r>
            <a:r>
              <a:rPr lang="en-US" dirty="0"/>
              <a:t> </a:t>
            </a:r>
            <a:r>
              <a:rPr lang="en-US" dirty="0" err="1"/>
              <a:t>vaaraa</a:t>
            </a:r>
            <a:r>
              <a:rPr lang="en-US" dirty="0"/>
              <a:t> </a:t>
            </a:r>
            <a:r>
              <a:rPr lang="en-US" dirty="0" err="1"/>
              <a:t>todesta</a:t>
            </a:r>
            <a:r>
              <a:rPr lang="en-US" dirty="0"/>
              <a:t>.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2"/>
                </a:solidFill>
              </a:rPr>
              <a:t>But she wasn’t taking the danger seriously.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4. </a:t>
            </a:r>
            <a:r>
              <a:rPr lang="en-US" dirty="0" err="1"/>
              <a:t>Miksi</a:t>
            </a:r>
            <a:r>
              <a:rPr lang="en-US" dirty="0"/>
              <a:t> </a:t>
            </a:r>
            <a:r>
              <a:rPr lang="en-US" dirty="0" err="1"/>
              <a:t>muut</a:t>
            </a:r>
            <a:r>
              <a:rPr lang="en-US" dirty="0"/>
              <a:t> </a:t>
            </a:r>
            <a:r>
              <a:rPr lang="en-US" dirty="0" err="1"/>
              <a:t>olivat</a:t>
            </a:r>
            <a:r>
              <a:rPr lang="en-US" dirty="0"/>
              <a:t> </a:t>
            </a:r>
            <a:r>
              <a:rPr lang="en-US" dirty="0" err="1"/>
              <a:t>juoksemassa</a:t>
            </a:r>
            <a:r>
              <a:rPr lang="en-US" dirty="0"/>
              <a:t> pois?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2"/>
                </a:solidFill>
              </a:rPr>
              <a:t>Why were the others running away?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22" name="Google Shape;122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8EFE575C-AA6D-466E-A18D-DD1216636E8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en-US"/>
              <a:t>Practise.</a:t>
            </a:r>
            <a:endParaRPr/>
          </a:p>
        </p:txBody>
      </p:sp>
      <p:sp>
        <p:nvSpPr>
          <p:cNvPr id="128" name="Google Shape;128;p7"/>
          <p:cNvSpPr txBox="1">
            <a:spLocks noGrp="1"/>
          </p:cNvSpPr>
          <p:nvPr>
            <p:ph type="body" idx="1"/>
          </p:nvPr>
        </p:nvSpPr>
        <p:spPr>
          <a:xfrm>
            <a:off x="1800000" y="3240000"/>
            <a:ext cx="21031199" cy="98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5. Olin </a:t>
            </a:r>
            <a:r>
              <a:rPr lang="en-US" sz="6500" dirty="0" err="1"/>
              <a:t>lukemassa</a:t>
            </a:r>
            <a:r>
              <a:rPr lang="en-US" sz="6500" dirty="0"/>
              <a:t> </a:t>
            </a:r>
            <a:r>
              <a:rPr lang="en-US" sz="6500" dirty="0" err="1"/>
              <a:t>kokeisiin</a:t>
            </a:r>
            <a:r>
              <a:rPr lang="en-US" sz="6500" dirty="0"/>
              <a:t>, </a:t>
            </a:r>
            <a:r>
              <a:rPr lang="en-US" sz="6500" dirty="0" err="1"/>
              <a:t>kun</a:t>
            </a:r>
            <a:r>
              <a:rPr lang="en-US" sz="6500" dirty="0"/>
              <a:t> </a:t>
            </a:r>
            <a:r>
              <a:rPr lang="en-US" sz="6500" dirty="0" err="1"/>
              <a:t>valot</a:t>
            </a:r>
            <a:r>
              <a:rPr lang="en-US" sz="6500" dirty="0"/>
              <a:t> </a:t>
            </a:r>
            <a:r>
              <a:rPr lang="en-US" sz="6500" dirty="0" err="1"/>
              <a:t>sammuivat</a:t>
            </a:r>
            <a:r>
              <a:rPr lang="en-US" sz="6500" dirty="0"/>
              <a:t>.</a:t>
            </a:r>
            <a:endParaRPr sz="6500"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		</a:t>
            </a:r>
            <a:r>
              <a:rPr lang="en-US" sz="6500" dirty="0">
                <a:solidFill>
                  <a:schemeClr val="bg2"/>
                </a:solidFill>
              </a:rPr>
              <a:t>I was studying for a test when the lights went </a:t>
            </a:r>
            <a:r>
              <a:rPr lang="en-US" sz="65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o</a:t>
            </a:r>
            <a:r>
              <a:rPr lang="en-US" sz="6500" dirty="0">
                <a:solidFill>
                  <a:schemeClr val="bg2"/>
                </a:solidFill>
              </a:rPr>
              <a:t>ut. </a:t>
            </a:r>
            <a:endParaRPr sz="65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6. He </a:t>
            </a:r>
            <a:r>
              <a:rPr lang="en-US" sz="6500" dirty="0" err="1"/>
              <a:t>eivät</a:t>
            </a:r>
            <a:r>
              <a:rPr lang="en-US" sz="6500" dirty="0"/>
              <a:t> </a:t>
            </a:r>
            <a:r>
              <a:rPr lang="en-US" sz="6500" dirty="0" err="1"/>
              <a:t>odottaneet</a:t>
            </a:r>
            <a:r>
              <a:rPr lang="en-US" sz="6500" dirty="0"/>
              <a:t> </a:t>
            </a:r>
            <a:r>
              <a:rPr lang="en-US" sz="6500" dirty="0" err="1"/>
              <a:t>ihmettä</a:t>
            </a:r>
            <a:r>
              <a:rPr lang="en-US" sz="6500" dirty="0"/>
              <a:t>, </a:t>
            </a:r>
            <a:r>
              <a:rPr lang="en-US" sz="6500" dirty="0" err="1"/>
              <a:t>mutta</a:t>
            </a:r>
            <a:r>
              <a:rPr lang="en-US" sz="6500" dirty="0"/>
              <a:t> </a:t>
            </a:r>
            <a:r>
              <a:rPr lang="en-US" sz="6500" dirty="0" err="1"/>
              <a:t>koetulokset</a:t>
            </a:r>
            <a:r>
              <a:rPr lang="en-US" sz="6500" dirty="0"/>
              <a:t> </a:t>
            </a:r>
            <a:r>
              <a:rPr lang="en-US" sz="6500" dirty="0" err="1"/>
              <a:t>olivat</a:t>
            </a:r>
            <a:r>
              <a:rPr lang="en-US" sz="6500" dirty="0"/>
              <a:t> </a:t>
            </a:r>
            <a:r>
              <a:rPr lang="en-US" sz="6500" dirty="0" err="1"/>
              <a:t>silti</a:t>
            </a:r>
            <a:r>
              <a:rPr lang="en-US" sz="6500" dirty="0"/>
              <a:t> 	</a:t>
            </a:r>
            <a:r>
              <a:rPr lang="en-US" sz="6500" dirty="0" err="1"/>
              <a:t>pettymys</a:t>
            </a:r>
            <a:r>
              <a:rPr lang="en-US" sz="6500" dirty="0"/>
              <a:t>.</a:t>
            </a:r>
            <a:endParaRPr sz="6500"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		</a:t>
            </a:r>
            <a:r>
              <a:rPr lang="en-US" sz="6500" dirty="0">
                <a:solidFill>
                  <a:schemeClr val="bg2"/>
                </a:solidFill>
              </a:rPr>
              <a:t>They weren’t expecting a miracle but the test results were 			still a disappointment.</a:t>
            </a:r>
            <a:endParaRPr sz="65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7. </a:t>
            </a:r>
            <a:r>
              <a:rPr lang="en-US" sz="6500" dirty="0" err="1"/>
              <a:t>Miksi</a:t>
            </a:r>
            <a:r>
              <a:rPr lang="en-US" sz="6500" dirty="0"/>
              <a:t> </a:t>
            </a:r>
            <a:r>
              <a:rPr lang="en-US" sz="6500" dirty="0" err="1"/>
              <a:t>isovanhempasi</a:t>
            </a:r>
            <a:r>
              <a:rPr lang="en-US" sz="6500" dirty="0"/>
              <a:t> </a:t>
            </a:r>
            <a:r>
              <a:rPr lang="en-US" sz="6500" dirty="0" err="1"/>
              <a:t>eivät</a:t>
            </a:r>
            <a:r>
              <a:rPr lang="en-US" sz="6500" dirty="0"/>
              <a:t> </a:t>
            </a:r>
            <a:r>
              <a:rPr lang="en-US" sz="6500" dirty="0" err="1"/>
              <a:t>olleet</a:t>
            </a:r>
            <a:r>
              <a:rPr lang="en-US" sz="6500" dirty="0"/>
              <a:t> </a:t>
            </a:r>
            <a:r>
              <a:rPr lang="en-US" sz="6500" dirty="0" err="1"/>
              <a:t>tulossa</a:t>
            </a:r>
            <a:r>
              <a:rPr lang="en-US" sz="6500" dirty="0"/>
              <a:t> </a:t>
            </a:r>
            <a:r>
              <a:rPr lang="en-US" sz="6500" dirty="0" err="1"/>
              <a:t>päivälliselle</a:t>
            </a:r>
            <a:r>
              <a:rPr lang="en-US" sz="6500" dirty="0"/>
              <a:t>?</a:t>
            </a:r>
            <a:endParaRPr sz="6500"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		</a:t>
            </a:r>
            <a:r>
              <a:rPr lang="en-US" sz="6500" dirty="0">
                <a:solidFill>
                  <a:schemeClr val="bg2"/>
                </a:solidFill>
              </a:rPr>
              <a:t>Why weren’t your grandparents coming for dinner?</a:t>
            </a:r>
            <a:endParaRPr sz="65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8. </a:t>
            </a:r>
            <a:r>
              <a:rPr lang="en-US" sz="6500" dirty="0" err="1"/>
              <a:t>Kuka</a:t>
            </a:r>
            <a:r>
              <a:rPr lang="en-US" sz="6500" dirty="0"/>
              <a:t> </a:t>
            </a:r>
            <a:r>
              <a:rPr lang="en-US" sz="6500" dirty="0" err="1"/>
              <a:t>autteli</a:t>
            </a:r>
            <a:r>
              <a:rPr lang="en-US" sz="6500" dirty="0"/>
              <a:t> </a:t>
            </a:r>
            <a:r>
              <a:rPr lang="en-US" sz="6500" dirty="0" err="1"/>
              <a:t>sinua</a:t>
            </a:r>
            <a:r>
              <a:rPr lang="en-US" sz="6500" dirty="0"/>
              <a:t> </a:t>
            </a:r>
            <a:r>
              <a:rPr lang="en-US" sz="6500" dirty="0" err="1"/>
              <a:t>puutarhassa</a:t>
            </a:r>
            <a:r>
              <a:rPr lang="en-US" sz="6500" dirty="0"/>
              <a:t>?</a:t>
            </a:r>
            <a:endParaRPr sz="6500"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en-US" sz="6500" dirty="0"/>
              <a:t>		</a:t>
            </a:r>
            <a:r>
              <a:rPr lang="en-US" sz="6500" dirty="0">
                <a:solidFill>
                  <a:schemeClr val="bg2"/>
                </a:solidFill>
              </a:rPr>
              <a:t>Who</a:t>
            </a:r>
            <a:r>
              <a:rPr lang="en-US" sz="65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was helping</a:t>
            </a:r>
            <a:r>
              <a:rPr lang="en-US" sz="6500" dirty="0">
                <a:solidFill>
                  <a:schemeClr val="bg2"/>
                </a:solidFill>
              </a:rPr>
              <a:t> you in the garden?</a:t>
            </a:r>
            <a:endParaRPr sz="65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5550" dirty="0"/>
          </a:p>
        </p:txBody>
      </p:sp>
      <p:sp>
        <p:nvSpPr>
          <p:cNvPr id="129" name="Google Shape;129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New Insights Module 1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1E70CD0-5585-48EF-A241-CC5DD2D996E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</TotalTime>
  <Words>440</Words>
  <Application>Microsoft Office PowerPoint</Application>
  <PresentationFormat>Mukautettu</PresentationFormat>
  <Paragraphs>59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Kestoimperfekti</vt:lpstr>
      <vt:lpstr>What were these people doing  when you opened the door to the kitchen?</vt:lpstr>
      <vt:lpstr>Kestoimperfekti - Muodostus</vt:lpstr>
      <vt:lpstr>Kestoimperfekti - Kielto ja kysymys </vt:lpstr>
      <vt:lpstr>Kestoimperfekti - Käyttö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Kestoimperfekti</dc:title>
  <dc:creator>Väänänen Anna</dc:creator>
  <cp:lastModifiedBy>Sarra Keppola</cp:lastModifiedBy>
  <cp:revision>5</cp:revision>
  <dcterms:created xsi:type="dcterms:W3CDTF">2020-05-05T09:10:38Z</dcterms:created>
  <dcterms:modified xsi:type="dcterms:W3CDTF">2021-09-09T10:58:51Z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