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2FC82-AF48-47BA-AB7B-CB44DC3C8674}" type="datetimeFigureOut">
              <a:rPr lang="fi-FI" smtClean="0"/>
              <a:t>21.9.2016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D3517-30D1-4130-AF50-128E1E8C02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784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21.9.2016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 smtClean="0"/>
              <a:t>Valtioneuvosto (hallitus)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5517232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fi-FI" altLang="fi-FI" sz="2000" b="1" dirty="0" smtClean="0"/>
              <a:t>Tärkeimmät tehtävät</a:t>
            </a:r>
          </a:p>
          <a:p>
            <a:pPr marL="118872" indent="0">
              <a:buNone/>
            </a:pPr>
            <a:endParaRPr lang="fi-FI" altLang="fi-FI" sz="2000" b="1" dirty="0" smtClean="0"/>
          </a:p>
          <a:p>
            <a:pPr marL="576072" indent="-457200">
              <a:buFont typeface="+mj-lt"/>
              <a:buAutoNum type="arabicPeriod"/>
            </a:pPr>
            <a:r>
              <a:rPr lang="fi-FI" altLang="fi-FI" sz="2000" dirty="0" smtClean="0"/>
              <a:t>johtaa valtion keskushallintoa (ministeriöt)</a:t>
            </a:r>
          </a:p>
          <a:p>
            <a:pPr marL="576072" indent="-457200">
              <a:buFont typeface="+mj-lt"/>
              <a:buAutoNum type="arabicPeriod"/>
            </a:pPr>
            <a:r>
              <a:rPr lang="fi-FI" altLang="fi-FI" sz="2000" dirty="0" smtClean="0"/>
              <a:t>käyttää ylintä toimeenpanovaltaa ja antaa </a:t>
            </a:r>
            <a:r>
              <a:rPr lang="fi-FI" altLang="fi-FI" sz="2000" i="1" dirty="0" smtClean="0"/>
              <a:t>asetuksia</a:t>
            </a:r>
            <a:r>
              <a:rPr lang="fi-FI" altLang="fi-FI" sz="2000" dirty="0" smtClean="0"/>
              <a:t> presidentin kanssa</a:t>
            </a:r>
          </a:p>
          <a:p>
            <a:pPr marL="576072" indent="-457200">
              <a:buFont typeface="+mj-lt"/>
              <a:buAutoNum type="arabicPeriod"/>
            </a:pPr>
            <a:r>
              <a:rPr lang="fi-FI" altLang="fi-FI" sz="2000" dirty="0" smtClean="0"/>
              <a:t>valmistella lakeja ja valtion budjetti (</a:t>
            </a:r>
            <a:r>
              <a:rPr lang="fi-FI" altLang="fi-FI" sz="2000" i="1" dirty="0" smtClean="0"/>
              <a:t>hallituksen esitykset</a:t>
            </a:r>
            <a:r>
              <a:rPr lang="fi-FI" altLang="fi-FI" sz="2000" dirty="0" smtClean="0"/>
              <a:t>)</a:t>
            </a:r>
          </a:p>
          <a:p>
            <a:pPr marL="576072" indent="-457200">
              <a:buFont typeface="+mj-lt"/>
              <a:buAutoNum type="arabicPeriod"/>
            </a:pPr>
            <a:r>
              <a:rPr lang="fi-FI" altLang="fi-FI" sz="2000" dirty="0" smtClean="0"/>
              <a:t>johtaa pääministerin johdolla Suomen ulkopolitiikkaa yhdessä presidentin kanssa (erit. EU-politiikka)</a:t>
            </a:r>
          </a:p>
          <a:p>
            <a:pPr marL="576072" indent="-457200">
              <a:buFont typeface="+mj-lt"/>
              <a:buAutoNum type="arabicPeriod"/>
            </a:pPr>
            <a:endParaRPr lang="fi-FI" altLang="fi-FI" sz="2000" dirty="0"/>
          </a:p>
          <a:p>
            <a:pPr marL="118872" indent="0">
              <a:buNone/>
            </a:pPr>
            <a:r>
              <a:rPr lang="fi-FI" altLang="fi-FI" sz="2000" b="1" dirty="0" smtClean="0"/>
              <a:t>Tehtävä: Miksi pääministeriä voidaan pitää Suomen poliittisena johtajana?</a:t>
            </a:r>
          </a:p>
          <a:p>
            <a:pPr marL="118872" indent="0">
              <a:buNone/>
            </a:pPr>
            <a:endParaRPr lang="fi-FI" altLang="fi-FI" sz="2000" b="1" dirty="0"/>
          </a:p>
          <a:p>
            <a:pPr marL="118872" indent="0">
              <a:buNone/>
            </a:pPr>
            <a:endParaRPr lang="fi-FI" altLang="fi-FI" sz="20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18050" y="188640"/>
            <a:ext cx="8918446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Clr>
                <a:schemeClr val="accent1">
                  <a:lumMod val="60000"/>
                  <a:lumOff val="40000"/>
                </a:schemeClr>
              </a:buClr>
            </a:pPr>
            <a:r>
              <a:rPr lang="fi-FI" altLang="fi-FI" sz="2000" b="1" dirty="0" smtClean="0"/>
              <a:t>Hallituksen muodostaminen</a:t>
            </a:r>
            <a:endParaRPr lang="fi-FI" altLang="fi-FI" sz="2000" b="1" dirty="0"/>
          </a:p>
          <a:p>
            <a:pPr lvl="1" indent="-457200"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fi-FI" altLang="fi-FI" sz="2000" dirty="0" smtClean="0"/>
              <a:t>Eduskuntavaalien jälkeen eniten ääniä saaneen puolueen puheenjohtaja aloittaa hallitustunnustelut</a:t>
            </a:r>
          </a:p>
          <a:p>
            <a:pPr lvl="1" indent="-457200"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fi-FI" altLang="fi-FI" sz="2000" dirty="0"/>
              <a:t>E</a:t>
            </a:r>
            <a:r>
              <a:rPr lang="fi-FI" altLang="fi-FI" sz="2000" dirty="0" smtClean="0"/>
              <a:t>duskuntaryhmien neuvottelut hallitusohjelmasta ja hallituskokoonpanosta (käytännössä tavoitteena </a:t>
            </a:r>
            <a:r>
              <a:rPr lang="fi-FI" altLang="fi-FI" sz="2000" i="1" dirty="0" smtClean="0"/>
              <a:t>enemmistöhallitus</a:t>
            </a:r>
            <a:r>
              <a:rPr lang="fi-FI" altLang="fi-FI" sz="2000" dirty="0" smtClean="0"/>
              <a:t>) </a:t>
            </a:r>
            <a:r>
              <a:rPr lang="fi-FI" altLang="fi-FI" sz="2000" i="1" dirty="0" smtClean="0"/>
              <a:t>hallitustunnustelijan</a:t>
            </a:r>
            <a:r>
              <a:rPr lang="fi-FI" altLang="fi-FI" sz="2000" dirty="0" smtClean="0"/>
              <a:t> johdolla</a:t>
            </a:r>
          </a:p>
          <a:p>
            <a:pPr lvl="1" indent="-457200"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fi-FI" altLang="fi-FI" sz="2000" dirty="0"/>
              <a:t>P</a:t>
            </a:r>
            <a:r>
              <a:rPr lang="fi-FI" altLang="fi-FI" sz="2000" dirty="0" smtClean="0"/>
              <a:t>residentti ilmoittaa eduskunnalle pääministeriehdokkaan (hallitustunnustelija)</a:t>
            </a:r>
          </a:p>
          <a:p>
            <a:pPr lvl="1" indent="-457200"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fi-FI" altLang="fi-FI" sz="2000" dirty="0" smtClean="0"/>
              <a:t>Eduskunta äänestää (</a:t>
            </a:r>
            <a:r>
              <a:rPr lang="fi-FI" altLang="fi-FI" sz="2000" dirty="0" err="1" smtClean="0"/>
              <a:t>max</a:t>
            </a:r>
            <a:r>
              <a:rPr lang="fi-FI" altLang="fi-FI" sz="2000" dirty="0" smtClean="0"/>
              <a:t>. 3 kertaa) enemmistöpäätöksellä pääministerin</a:t>
            </a:r>
          </a:p>
          <a:p>
            <a:pPr lvl="1" indent="-457200"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fi-FI" altLang="fi-FI" sz="2000" dirty="0" smtClean="0"/>
              <a:t>Presidentti nimittää pääministerin ja tämän ehdotuksesta muut ministerit (”rehellisiksi ja taitaviksi tunnettuja Suomen kansalaisia”)</a:t>
            </a:r>
          </a:p>
          <a:p>
            <a:pPr lvl="1" indent="-457200">
              <a:buClr>
                <a:schemeClr val="accent1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fi-FI" altLang="fi-FI" sz="2000" dirty="0" smtClean="0"/>
              <a:t>Uusi hallitus antaa </a:t>
            </a:r>
            <a:r>
              <a:rPr lang="fi-FI" altLang="fi-FI" sz="2000" i="1" dirty="0" smtClean="0"/>
              <a:t>hallitusohjelman</a:t>
            </a:r>
            <a:r>
              <a:rPr lang="fi-FI" altLang="fi-FI" sz="2000" dirty="0" smtClean="0"/>
              <a:t> tiedonantona eduskunnalle -&gt; Luottamusäänestys parlamentarismin hengessä</a:t>
            </a:r>
          </a:p>
          <a:p>
            <a:pPr marL="0" lvl="1">
              <a:buClr>
                <a:schemeClr val="accent1">
                  <a:lumMod val="60000"/>
                  <a:lumOff val="40000"/>
                </a:schemeClr>
              </a:buClr>
            </a:pPr>
            <a:endParaRPr lang="fi-FI" altLang="fi-FI" sz="2000" dirty="0"/>
          </a:p>
          <a:p>
            <a:pPr marL="0" lvl="1">
              <a:buClr>
                <a:schemeClr val="accent1">
                  <a:lumMod val="60000"/>
                  <a:lumOff val="40000"/>
                </a:schemeClr>
              </a:buClr>
            </a:pPr>
            <a:r>
              <a:rPr lang="fi-FI" altLang="fi-FI" sz="2000" b="1" dirty="0" smtClean="0"/>
              <a:t>Hallituksen eroaminen</a:t>
            </a:r>
          </a:p>
          <a:p>
            <a:pPr marL="342900" lvl="1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r>
              <a:rPr lang="fi-FI" altLang="fi-FI" sz="2000" dirty="0" smtClean="0"/>
              <a:t>Eduskuntavaalien jälkeen</a:t>
            </a:r>
          </a:p>
          <a:p>
            <a:pPr marL="342900" lvl="1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r>
              <a:rPr lang="fi-FI" altLang="fi-FI" sz="2000" dirty="0" smtClean="0"/>
              <a:t>Presidentti myöntää eron pyynnöstä vaalikauden aikana</a:t>
            </a:r>
          </a:p>
          <a:p>
            <a:pPr marL="800100" lvl="2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r>
              <a:rPr lang="fi-FI" altLang="fi-FI" sz="2000" dirty="0" smtClean="0"/>
              <a:t>Parlamentarismi ei toteudu hallituksen tai yksittäisen ministerin kohdalla</a:t>
            </a:r>
          </a:p>
          <a:p>
            <a:pPr marL="800100" lvl="2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r>
              <a:rPr lang="fi-FI" altLang="fi-FI" sz="2000" dirty="0" smtClean="0"/>
              <a:t>Pääministeri eroaa</a:t>
            </a:r>
          </a:p>
          <a:p>
            <a:pPr marL="342900" lvl="1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endParaRPr lang="fi-FI" altLang="fi-FI" sz="2000" dirty="0" smtClean="0"/>
          </a:p>
          <a:p>
            <a:pPr marL="342900" lvl="1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endParaRPr lang="fi-FI" altLang="fi-FI" sz="2000" dirty="0" smtClean="0"/>
          </a:p>
          <a:p>
            <a:pPr marL="800100" lvl="2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endParaRPr lang="fi-FI" altLang="fi-FI" sz="2000" dirty="0" smtClean="0"/>
          </a:p>
          <a:p>
            <a:pPr marL="0" lvl="1">
              <a:buClr>
                <a:schemeClr val="accent1">
                  <a:lumMod val="60000"/>
                  <a:lumOff val="40000"/>
                </a:schemeClr>
              </a:buClr>
            </a:pPr>
            <a:endParaRPr lang="fi-FI" altLang="fi-FI" sz="2000" dirty="0"/>
          </a:p>
          <a:p>
            <a:pPr marL="342900" lvl="1" indent="-342900">
              <a:buClr>
                <a:schemeClr val="accent1">
                  <a:lumMod val="60000"/>
                  <a:lumOff val="40000"/>
                </a:schemeClr>
              </a:buClr>
              <a:buFontTx/>
              <a:buChar char="-"/>
            </a:pPr>
            <a:endParaRPr lang="fi-FI" altLang="fi-FI" sz="2000" dirty="0"/>
          </a:p>
          <a:p>
            <a:pPr lvl="1">
              <a:buClr>
                <a:schemeClr val="accent1">
                  <a:lumMod val="60000"/>
                  <a:lumOff val="40000"/>
                </a:schemeClr>
              </a:buClr>
            </a:pPr>
            <a:endParaRPr lang="fi-FI" altLang="fi-FI" sz="2000" dirty="0"/>
          </a:p>
        </p:txBody>
      </p:sp>
    </p:spTree>
    <p:extLst>
      <p:ext uri="{BB962C8B-B14F-4D97-AF65-F5344CB8AC3E}">
        <p14:creationId xmlns:p14="http://schemas.microsoft.com/office/powerpoint/2010/main" val="32970417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215522" y="44624"/>
            <a:ext cx="89289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/>
              <a:t>Hallituksen kokoukset ja päätöksenteko</a:t>
            </a:r>
          </a:p>
          <a:p>
            <a:endParaRPr lang="fi-FI" dirty="0" smtClean="0"/>
          </a:p>
          <a:p>
            <a:pPr marL="285750" indent="-285750">
              <a:buFontTx/>
              <a:buChar char="-"/>
            </a:pPr>
            <a:r>
              <a:rPr lang="fi-FI" dirty="0" smtClean="0"/>
              <a:t>Muodollinen päätöksenteko </a:t>
            </a:r>
            <a:r>
              <a:rPr lang="fi-FI" i="1" dirty="0" smtClean="0"/>
              <a:t>yleisistunnossa </a:t>
            </a:r>
            <a:r>
              <a:rPr lang="fi-FI" dirty="0" smtClean="0"/>
              <a:t>(to) ja </a:t>
            </a:r>
            <a:r>
              <a:rPr lang="fi-FI" i="1" dirty="0" smtClean="0"/>
              <a:t>presidentin esittelyssä </a:t>
            </a:r>
            <a:r>
              <a:rPr lang="fi-FI" dirty="0" smtClean="0"/>
              <a:t>(pe)</a:t>
            </a:r>
          </a:p>
          <a:p>
            <a:pPr marL="285750" indent="-285750">
              <a:buFontTx/>
              <a:buChar char="-"/>
            </a:pPr>
            <a:r>
              <a:rPr lang="fi-FI" dirty="0" smtClean="0"/>
              <a:t>Todellisuudessa päätökset tehdään jo epävirallisissa valmisteluistunnoissa</a:t>
            </a:r>
          </a:p>
          <a:p>
            <a:pPr marL="742950" lvl="1" indent="-285750">
              <a:buFontTx/>
              <a:buChar char="-"/>
            </a:pPr>
            <a:r>
              <a:rPr lang="fi-FI" dirty="0" smtClean="0"/>
              <a:t>ministeriöissä</a:t>
            </a:r>
          </a:p>
          <a:p>
            <a:pPr marL="742950" lvl="1" indent="-285750">
              <a:buFontTx/>
              <a:buChar char="-"/>
            </a:pPr>
            <a:r>
              <a:rPr lang="fi-FI" i="1" dirty="0"/>
              <a:t>h</a:t>
            </a:r>
            <a:r>
              <a:rPr lang="fi-FI" i="1" dirty="0" smtClean="0"/>
              <a:t>allituksen iltakoulussa </a:t>
            </a:r>
            <a:r>
              <a:rPr lang="fi-FI" dirty="0" smtClean="0"/>
              <a:t>(ke)</a:t>
            </a:r>
          </a:p>
          <a:p>
            <a:pPr marL="742950" lvl="1" indent="-285750">
              <a:buFontTx/>
              <a:buChar char="-"/>
            </a:pPr>
            <a:r>
              <a:rPr lang="fi-FI" i="1" u="sng" dirty="0" smtClean="0"/>
              <a:t>ministerivaliokunnissa</a:t>
            </a:r>
            <a:r>
              <a:rPr lang="fi-FI" dirty="0" smtClean="0"/>
              <a:t> -&gt; Huom. pieni 2-5 ministerin sisäpiiri </a:t>
            </a:r>
          </a:p>
          <a:p>
            <a:pPr marL="742950" lvl="1" indent="-285750">
              <a:buFontTx/>
              <a:buChar char="-"/>
            </a:pPr>
            <a:endParaRPr lang="fi-FI" dirty="0"/>
          </a:p>
          <a:p>
            <a:pPr marL="342900" indent="-342900">
              <a:buFont typeface="+mj-lt"/>
              <a:buAutoNum type="arabicPeriod"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8874767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695</TotalTime>
  <Words>174</Words>
  <Application>Microsoft Office PowerPoint</Application>
  <PresentationFormat>Näytössä katseltava diaesitys (4:3)</PresentationFormat>
  <Paragraphs>33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10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Valtioneuvosto (hallitus)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Niemi Mikko</cp:lastModifiedBy>
  <cp:revision>99</cp:revision>
  <cp:lastPrinted>2015-08-11T10:22:42Z</cp:lastPrinted>
  <dcterms:created xsi:type="dcterms:W3CDTF">2013-07-30T12:06:37Z</dcterms:created>
  <dcterms:modified xsi:type="dcterms:W3CDTF">2016-09-21T12:55:43Z</dcterms:modified>
</cp:coreProperties>
</file>