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3" r:id="rId3"/>
    <p:sldId id="298" r:id="rId4"/>
    <p:sldId id="301" r:id="rId5"/>
    <p:sldId id="312" r:id="rId6"/>
    <p:sldId id="313" r:id="rId7"/>
    <p:sldId id="271" r:id="rId8"/>
    <p:sldId id="308" r:id="rId9"/>
    <p:sldId id="324" r:id="rId10"/>
    <p:sldId id="297" r:id="rId11"/>
    <p:sldId id="323" r:id="rId12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Animointiversio</a:t>
            </a:r>
            <a:r>
              <a:rPr lang="fi-FI" dirty="0" smtClean="0"/>
              <a:t> 1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38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Animointiversio</a:t>
            </a:r>
            <a:r>
              <a:rPr lang="fi-FI" dirty="0" smtClean="0"/>
              <a:t> 1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388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1570186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1"/>
                </a:solidFill>
              </a:rPr>
              <a:t>Yleisperfekti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3600" dirty="0" smtClean="0">
                <a:solidFill>
                  <a:schemeClr val="accent1"/>
                </a:solidFill>
              </a:rPr>
              <a:t>Huomaa ero yleisimperfektin ja -perfektin käytössä!</a:t>
            </a:r>
            <a:endParaRPr lang="fi-FI" sz="3600" dirty="0">
              <a:solidFill>
                <a:schemeClr val="accent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>
          <a:xfrm>
            <a:off x="395536" y="2006463"/>
            <a:ext cx="8568952" cy="409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 smtClean="0"/>
              <a:t>Vertaa suomen ja englannin aikamuotoja: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Aleksis Kivi </a:t>
            </a:r>
            <a:r>
              <a:rPr lang="fi-FI" sz="2800" b="1" dirty="0" smtClean="0">
                <a:solidFill>
                  <a:schemeClr val="accent1"/>
                </a:solidFill>
              </a:rPr>
              <a:t>kirjoitti / on kirjoittanut </a:t>
            </a:r>
            <a:r>
              <a:rPr lang="fi-FI" sz="2800" i="1" dirty="0" smtClean="0">
                <a:solidFill>
                  <a:schemeClr val="accent1"/>
                </a:solidFill>
              </a:rPr>
              <a:t>Seitsemän veljestä.</a:t>
            </a:r>
            <a:endParaRPr lang="fi-FI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	</a:t>
            </a:r>
            <a:r>
              <a:rPr lang="fi-FI" sz="2800" dirty="0" smtClean="0"/>
              <a:t>Aleksis Kivi </a:t>
            </a:r>
            <a:r>
              <a:rPr lang="fi-FI" sz="2800" b="1" dirty="0" err="1" smtClean="0"/>
              <a:t>wrote</a:t>
            </a:r>
            <a:r>
              <a:rPr lang="fi-FI" sz="2800" dirty="0" smtClean="0"/>
              <a:t> ’The </a:t>
            </a:r>
            <a:r>
              <a:rPr lang="fi-FI" sz="2800" dirty="0" err="1" smtClean="0"/>
              <a:t>Seven</a:t>
            </a:r>
            <a:r>
              <a:rPr lang="fi-FI" sz="2800" dirty="0" smtClean="0"/>
              <a:t> Brothers’.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Tämä talo </a:t>
            </a:r>
            <a:r>
              <a:rPr lang="fi-FI" sz="2800" b="1" dirty="0" smtClean="0">
                <a:solidFill>
                  <a:schemeClr val="accent1"/>
                </a:solidFill>
              </a:rPr>
              <a:t>rakennettiin / on rakennettu </a:t>
            </a:r>
            <a:r>
              <a:rPr lang="fi-FI" sz="2800" dirty="0" smtClean="0">
                <a:solidFill>
                  <a:schemeClr val="accent1"/>
                </a:solidFill>
              </a:rPr>
              <a:t>1800-luvulla.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accent1"/>
                </a:solidFill>
              </a:rPr>
              <a:t>	</a:t>
            </a:r>
            <a:r>
              <a:rPr lang="fi-FI" sz="2800" dirty="0" err="1" smtClean="0"/>
              <a:t>This</a:t>
            </a:r>
            <a:r>
              <a:rPr lang="fi-FI" sz="2800" dirty="0" smtClean="0"/>
              <a:t> </a:t>
            </a:r>
            <a:r>
              <a:rPr lang="fi-FI" sz="2800" dirty="0" err="1" smtClean="0"/>
              <a:t>house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was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built</a:t>
            </a:r>
            <a:r>
              <a:rPr lang="fi-FI" sz="2800" b="1" dirty="0" smtClean="0"/>
              <a:t> </a:t>
            </a:r>
            <a:r>
              <a:rPr lang="fi-FI" sz="2800" dirty="0" smtClean="0"/>
              <a:t>in the 19th </a:t>
            </a:r>
            <a:r>
              <a:rPr lang="fi-FI" sz="2800" dirty="0" err="1" smtClean="0"/>
              <a:t>century</a:t>
            </a:r>
            <a:r>
              <a:rPr lang="fi-FI" sz="2800" dirty="0" smtClean="0"/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Mistä </a:t>
            </a:r>
            <a:r>
              <a:rPr lang="fi-FI" sz="2800" b="1" dirty="0" smtClean="0">
                <a:solidFill>
                  <a:schemeClr val="accent1"/>
                </a:solidFill>
              </a:rPr>
              <a:t>ostit / olet ostanut </a:t>
            </a:r>
            <a:r>
              <a:rPr lang="fi-FI" sz="2800" dirty="0" smtClean="0">
                <a:solidFill>
                  <a:schemeClr val="accent1"/>
                </a:solidFill>
              </a:rPr>
              <a:t>tuon  takin?</a:t>
            </a:r>
          </a:p>
          <a:p>
            <a:pPr marL="0" indent="0">
              <a:buNone/>
            </a:pPr>
            <a:r>
              <a:rPr lang="fi-FI" sz="2800" i="1" dirty="0" smtClean="0"/>
              <a:t>	</a:t>
            </a:r>
            <a:r>
              <a:rPr lang="fi-FI" sz="2800" dirty="0" err="1" smtClean="0"/>
              <a:t>Where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did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you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buy</a:t>
            </a:r>
            <a:r>
              <a:rPr lang="fi-FI" sz="2800" b="1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</a:t>
            </a:r>
            <a:r>
              <a:rPr lang="fi-FI" sz="2800" dirty="0" err="1" smtClean="0"/>
              <a:t>jacket</a:t>
            </a:r>
            <a:r>
              <a:rPr lang="fi-FI" sz="2800" dirty="0" smtClean="0"/>
              <a:t>?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>
                <a:solidFill>
                  <a:schemeClr val="accent1"/>
                </a:solidFill>
              </a:rPr>
              <a:t>	</a:t>
            </a:r>
            <a:endParaRPr lang="fi-FI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130622"/>
            <a:ext cx="9029622" cy="1570186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Yleisperfekti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sz="3600" dirty="0" smtClean="0">
                <a:solidFill>
                  <a:schemeClr val="accent1"/>
                </a:solidFill>
              </a:rPr>
              <a:t>Huomaa ero yleisimperfektin ja -perfektin käytössä!</a:t>
            </a:r>
            <a:endParaRPr lang="fi-FI" sz="3600" dirty="0">
              <a:solidFill>
                <a:schemeClr val="accent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"/>
          </p:nvPr>
        </p:nvSpPr>
        <p:spPr>
          <a:xfrm>
            <a:off x="251520" y="1556792"/>
            <a:ext cx="9073008" cy="445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200" dirty="0" smtClean="0"/>
              <a:t>Aleksis </a:t>
            </a:r>
            <a:r>
              <a:rPr lang="fi-FI" sz="2200" dirty="0"/>
              <a:t>Kivi </a:t>
            </a:r>
            <a:r>
              <a:rPr lang="fi-FI" sz="2200" b="1" dirty="0" err="1"/>
              <a:t>wrote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Seven</a:t>
            </a:r>
            <a:r>
              <a:rPr lang="fi-FI" sz="2200" dirty="0"/>
              <a:t> Brothers.</a:t>
            </a:r>
          </a:p>
          <a:p>
            <a:pPr marL="0" indent="0">
              <a:buNone/>
            </a:pPr>
            <a:r>
              <a:rPr lang="fi-FI" sz="2200" dirty="0">
                <a:solidFill>
                  <a:schemeClr val="accent1"/>
                </a:solidFill>
              </a:rPr>
              <a:t>	</a:t>
            </a:r>
            <a:r>
              <a:rPr lang="fi-FI" sz="2200" dirty="0" err="1"/>
              <a:t>This</a:t>
            </a:r>
            <a:r>
              <a:rPr lang="fi-FI" sz="2200" dirty="0"/>
              <a:t> </a:t>
            </a:r>
            <a:r>
              <a:rPr lang="fi-FI" sz="2200" dirty="0" err="1"/>
              <a:t>house</a:t>
            </a:r>
            <a:r>
              <a:rPr lang="fi-FI" sz="2200" dirty="0"/>
              <a:t> </a:t>
            </a:r>
            <a:r>
              <a:rPr lang="fi-FI" sz="2200" b="1" dirty="0" err="1"/>
              <a:t>was</a:t>
            </a:r>
            <a:r>
              <a:rPr lang="fi-FI" sz="2200" b="1" dirty="0"/>
              <a:t> </a:t>
            </a:r>
            <a:r>
              <a:rPr lang="fi-FI" sz="2200" b="1" dirty="0" err="1"/>
              <a:t>built</a:t>
            </a:r>
            <a:r>
              <a:rPr lang="fi-FI" sz="2200" b="1" dirty="0"/>
              <a:t> </a:t>
            </a:r>
            <a:r>
              <a:rPr lang="fi-FI" sz="2200" dirty="0"/>
              <a:t>in </a:t>
            </a:r>
            <a:r>
              <a:rPr lang="fi-FI" sz="2200" dirty="0" err="1"/>
              <a:t>the</a:t>
            </a:r>
            <a:r>
              <a:rPr lang="fi-FI" sz="2200" dirty="0"/>
              <a:t> 19th </a:t>
            </a:r>
            <a:r>
              <a:rPr lang="fi-FI" sz="2200" dirty="0" err="1"/>
              <a:t>century</a:t>
            </a:r>
            <a:r>
              <a:rPr lang="fi-FI" sz="2200" dirty="0"/>
              <a:t>.</a:t>
            </a:r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dirty="0" err="1"/>
              <a:t>Where</a:t>
            </a:r>
            <a:r>
              <a:rPr lang="fi-FI" sz="2200" dirty="0"/>
              <a:t> </a:t>
            </a:r>
            <a:r>
              <a:rPr lang="fi-FI" sz="2200" b="1" dirty="0" err="1"/>
              <a:t>did</a:t>
            </a:r>
            <a:r>
              <a:rPr lang="fi-FI" sz="2200" b="1" dirty="0"/>
              <a:t> </a:t>
            </a:r>
            <a:r>
              <a:rPr lang="fi-FI" sz="2200" b="1" dirty="0" err="1"/>
              <a:t>you</a:t>
            </a:r>
            <a:r>
              <a:rPr lang="fi-FI" sz="2200" b="1" dirty="0"/>
              <a:t> </a:t>
            </a:r>
            <a:r>
              <a:rPr lang="fi-FI" sz="2200" b="1" dirty="0" err="1"/>
              <a:t>buy</a:t>
            </a:r>
            <a:r>
              <a:rPr lang="fi-FI" sz="2200" b="1" dirty="0"/>
              <a:t> </a:t>
            </a:r>
            <a:r>
              <a:rPr lang="fi-FI" sz="2200" dirty="0" err="1"/>
              <a:t>that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</a:t>
            </a:r>
          </a:p>
          <a:p>
            <a:r>
              <a:rPr lang="fi-FI" sz="2800" dirty="0" smtClean="0"/>
              <a:t>Imperfekti kertoo menneisyydessä päättyneestä tekemisestä. Lauseessa </a:t>
            </a:r>
            <a:r>
              <a:rPr lang="fi-FI" sz="2800" dirty="0"/>
              <a:t>on usein menneen ajan </a:t>
            </a:r>
            <a:r>
              <a:rPr lang="fi-FI" sz="2800" dirty="0" smtClean="0"/>
              <a:t> ajanmääre</a:t>
            </a:r>
            <a:r>
              <a:rPr lang="fi-FI" sz="2800" dirty="0" smtClean="0"/>
              <a:t>.</a:t>
            </a:r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200" dirty="0" err="1" smtClean="0"/>
              <a:t>Where</a:t>
            </a:r>
            <a:r>
              <a:rPr lang="fi-FI" sz="2200" dirty="0" smtClean="0"/>
              <a:t> </a:t>
            </a:r>
            <a:r>
              <a:rPr lang="fi-FI" sz="2200" b="1" dirty="0" err="1"/>
              <a:t>did</a:t>
            </a:r>
            <a:r>
              <a:rPr lang="fi-FI" sz="2200" dirty="0"/>
              <a:t>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b="1" dirty="0" err="1"/>
              <a:t>buy</a:t>
            </a:r>
            <a:r>
              <a:rPr lang="fi-FI" sz="2200" dirty="0"/>
              <a:t> </a:t>
            </a:r>
            <a:r>
              <a:rPr lang="fi-FI" sz="2200" dirty="0" err="1"/>
              <a:t>that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  </a:t>
            </a:r>
            <a:r>
              <a:rPr lang="fi-FI" sz="2200" dirty="0">
                <a:solidFill>
                  <a:srgbClr val="2DA2BF"/>
                </a:solidFill>
              </a:rPr>
              <a:t>(ostohetki)</a:t>
            </a:r>
            <a:endParaRPr lang="fi-FI" sz="2200" dirty="0"/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b="1" dirty="0" err="1"/>
              <a:t>Have</a:t>
            </a:r>
            <a:r>
              <a:rPr lang="fi-FI" sz="2200" dirty="0"/>
              <a:t> </a:t>
            </a:r>
            <a:r>
              <a:rPr lang="fi-FI" sz="2200" dirty="0" err="1"/>
              <a:t>you</a:t>
            </a:r>
            <a:r>
              <a:rPr lang="fi-FI" sz="2200" dirty="0"/>
              <a:t> </a:t>
            </a:r>
            <a:r>
              <a:rPr lang="fi-FI" sz="2200" b="1" dirty="0" err="1"/>
              <a:t>bought</a:t>
            </a:r>
            <a:r>
              <a:rPr lang="fi-FI" sz="2200" dirty="0"/>
              <a:t> a </a:t>
            </a:r>
            <a:r>
              <a:rPr lang="fi-FI" sz="2200" dirty="0" err="1"/>
              <a:t>new</a:t>
            </a:r>
            <a:r>
              <a:rPr lang="fi-FI" sz="2200" dirty="0"/>
              <a:t> </a:t>
            </a:r>
            <a:r>
              <a:rPr lang="fi-FI" sz="2200" dirty="0" err="1"/>
              <a:t>jacket</a:t>
            </a:r>
            <a:r>
              <a:rPr lang="fi-FI" sz="2200" dirty="0"/>
              <a:t>? </a:t>
            </a:r>
            <a:r>
              <a:rPr lang="fi-FI" sz="2200" dirty="0">
                <a:solidFill>
                  <a:srgbClr val="2DA2BF"/>
                </a:solidFill>
              </a:rPr>
              <a:t>(uusi takki on nähtävillä)</a:t>
            </a:r>
            <a:endParaRPr lang="fi-FI" sz="2200" dirty="0"/>
          </a:p>
          <a:p>
            <a:r>
              <a:rPr lang="fi-FI" sz="2800" dirty="0" smtClean="0"/>
              <a:t>Perfektimuodolla on yhteys nykyhetkeen. </a:t>
            </a: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r>
              <a:rPr lang="fi-FI" i="1" dirty="0">
                <a:solidFill>
                  <a:schemeClr val="accent1"/>
                </a:solidFill>
              </a:rPr>
              <a:t>	</a:t>
            </a:r>
            <a:endParaRPr lang="fi-FI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2302" y="413792"/>
            <a:ext cx="8229600" cy="1143000"/>
          </a:xfrm>
        </p:spPr>
        <p:txBody>
          <a:bodyPr>
            <a:noAutofit/>
          </a:bodyPr>
          <a:lstStyle/>
          <a:p>
            <a:r>
              <a:rPr lang="fi-FI" sz="4000" dirty="0" smtClean="0"/>
              <a:t>Kaksi perfektiä: </a:t>
            </a:r>
            <a:r>
              <a:rPr lang="fi-FI" sz="3200" b="0" dirty="0" smtClean="0"/>
              <a:t>Mitä eroa muodoilla on?</a:t>
            </a:r>
            <a:endParaRPr lang="fi-FI" sz="32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2606" y="1556792"/>
            <a:ext cx="4464496" cy="482453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Yleisperfekti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He </a:t>
            </a:r>
            <a:r>
              <a:rPr lang="fi-FI" sz="2800" b="1" dirty="0" err="1" smtClean="0">
                <a:solidFill>
                  <a:schemeClr val="tx1"/>
                </a:solidFill>
              </a:rPr>
              <a:t>has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read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this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book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many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times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i-FI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I </a:t>
            </a:r>
            <a:r>
              <a:rPr lang="fi-FI" sz="2800" b="1" dirty="0" err="1" smtClean="0">
                <a:solidFill>
                  <a:schemeClr val="tx1"/>
                </a:solidFill>
              </a:rPr>
              <a:t>have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polished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my </a:t>
            </a:r>
            <a:r>
              <a:rPr lang="fi-FI" sz="2800" dirty="0" err="1" smtClean="0">
                <a:solidFill>
                  <a:schemeClr val="tx1"/>
                </a:solidFill>
              </a:rPr>
              <a:t>shoes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Look </a:t>
            </a:r>
            <a:r>
              <a:rPr lang="fi-FI" sz="2800" dirty="0" err="1" smtClean="0">
                <a:solidFill>
                  <a:schemeClr val="tx1"/>
                </a:solidFill>
              </a:rPr>
              <a:t>how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shine</a:t>
            </a:r>
            <a:r>
              <a:rPr lang="fi-FI" sz="2800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have</a:t>
            </a:r>
            <a:r>
              <a:rPr lang="fi-FI" sz="2800" b="1" dirty="0" smtClean="0">
                <a:solidFill>
                  <a:schemeClr val="tx1"/>
                </a:solidFill>
              </a:rPr>
              <a:t> studied </a:t>
            </a:r>
            <a:r>
              <a:rPr lang="fi-FI" sz="2800" dirty="0" smtClean="0">
                <a:solidFill>
                  <a:schemeClr val="tx1"/>
                </a:solidFill>
              </a:rPr>
              <a:t>Italian and Spanish.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4427984" y="1547276"/>
            <a:ext cx="4716016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/>
              <a:t>Kestoperfekti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He </a:t>
            </a:r>
            <a:r>
              <a:rPr lang="fi-FI" sz="2800" b="1" dirty="0" err="1">
                <a:solidFill>
                  <a:schemeClr val="tx1"/>
                </a:solidFill>
              </a:rPr>
              <a:t>has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been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reading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this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800" dirty="0" err="1">
                <a:solidFill>
                  <a:schemeClr val="tx1"/>
                </a:solidFill>
              </a:rPr>
              <a:t>book</a:t>
            </a:r>
            <a:r>
              <a:rPr lang="fi-FI" sz="2800" dirty="0">
                <a:solidFill>
                  <a:schemeClr val="tx1"/>
                </a:solidFill>
              </a:rPr>
              <a:t> for a </a:t>
            </a:r>
            <a:r>
              <a:rPr lang="fi-FI" sz="2800" dirty="0" err="1">
                <a:solidFill>
                  <a:schemeClr val="tx1"/>
                </a:solidFill>
              </a:rPr>
              <a:t>week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now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endParaRPr lang="fi-FI" sz="2800" dirty="0"/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I </a:t>
            </a:r>
            <a:r>
              <a:rPr lang="fi-FI" sz="2800" b="1" dirty="0" err="1">
                <a:solidFill>
                  <a:schemeClr val="tx1"/>
                </a:solidFill>
              </a:rPr>
              <a:t>have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been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polishing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my </a:t>
            </a:r>
            <a:r>
              <a:rPr lang="fi-FI" sz="2800" dirty="0" err="1">
                <a:solidFill>
                  <a:schemeClr val="tx1"/>
                </a:solidFill>
              </a:rPr>
              <a:t>shoes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but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they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still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don’t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shine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endParaRPr lang="fi-FI" sz="2800" dirty="0"/>
          </a:p>
          <a:p>
            <a:pPr marL="0" indent="0">
              <a:buNone/>
            </a:pPr>
            <a:r>
              <a:rPr lang="fi-FI" sz="2800" dirty="0" err="1">
                <a:solidFill>
                  <a:schemeClr val="tx1"/>
                </a:solidFill>
              </a:rPr>
              <a:t>We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have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been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studying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800" dirty="0" err="1">
                <a:solidFill>
                  <a:schemeClr val="tx1"/>
                </a:solidFill>
              </a:rPr>
              <a:t>French</a:t>
            </a:r>
            <a:r>
              <a:rPr lang="fi-FI" sz="2800" dirty="0">
                <a:solidFill>
                  <a:schemeClr val="tx1"/>
                </a:solidFill>
              </a:rPr>
              <a:t> for </a:t>
            </a:r>
            <a:r>
              <a:rPr lang="fi-FI" sz="2800" dirty="0" err="1">
                <a:solidFill>
                  <a:schemeClr val="tx1"/>
                </a:solidFill>
              </a:rPr>
              <a:t>some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time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now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4427984" y="1700808"/>
            <a:ext cx="0" cy="4382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fi-FI" sz="4000" dirty="0" smtClean="0"/>
              <a:t>Perfekti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96855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fi-FI" sz="3000" b="1" dirty="0" smtClean="0">
                <a:solidFill>
                  <a:schemeClr val="tx1"/>
                </a:solidFill>
              </a:rPr>
              <a:t>Yleisperfekti</a:t>
            </a:r>
            <a:r>
              <a:rPr lang="fi-FI" sz="3000" dirty="0" smtClean="0">
                <a:solidFill>
                  <a:schemeClr val="tx1"/>
                </a:solidFill>
              </a:rPr>
              <a:t> </a:t>
            </a:r>
            <a:r>
              <a:rPr lang="fi-FI" sz="3000" dirty="0">
                <a:solidFill>
                  <a:schemeClr val="tx1"/>
                </a:solidFill>
              </a:rPr>
              <a:t>kuvaa tapahtumaa, joka on </a:t>
            </a:r>
            <a:r>
              <a:rPr lang="fi-FI" sz="3000" dirty="0" smtClean="0">
                <a:solidFill>
                  <a:schemeClr val="tx1"/>
                </a:solidFill>
              </a:rPr>
              <a:t>hiljattain päättynyt </a:t>
            </a:r>
            <a:r>
              <a:rPr lang="fi-FI" sz="3000" dirty="0">
                <a:solidFill>
                  <a:schemeClr val="tx1"/>
                </a:solidFill>
              </a:rPr>
              <a:t>tai jolla on selvä yhteys nykyhetkeen.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000" dirty="0" smtClean="0"/>
              <a:t>He </a:t>
            </a:r>
            <a:r>
              <a:rPr lang="fi-FI" sz="3000" b="1" dirty="0" err="1"/>
              <a:t>has</a:t>
            </a:r>
            <a:r>
              <a:rPr lang="fi-FI" sz="3000" b="1" dirty="0"/>
              <a:t> </a:t>
            </a:r>
            <a:r>
              <a:rPr lang="fi-FI" sz="3000" b="1" dirty="0" err="1"/>
              <a:t>read</a:t>
            </a:r>
            <a:r>
              <a:rPr lang="fi-FI" sz="3000" b="1" dirty="0"/>
              <a:t> </a:t>
            </a:r>
            <a:r>
              <a:rPr lang="fi-FI" sz="3000" dirty="0" err="1"/>
              <a:t>this</a:t>
            </a:r>
            <a:r>
              <a:rPr lang="fi-FI" sz="3000" dirty="0"/>
              <a:t> </a:t>
            </a:r>
            <a:r>
              <a:rPr lang="fi-FI" sz="3000" dirty="0" err="1"/>
              <a:t>book</a:t>
            </a:r>
            <a:r>
              <a:rPr lang="fi-FI" sz="3000" dirty="0"/>
              <a:t> </a:t>
            </a:r>
            <a:r>
              <a:rPr lang="fi-FI" sz="3000" dirty="0" err="1"/>
              <a:t>many</a:t>
            </a:r>
            <a:r>
              <a:rPr lang="fi-FI" sz="3000" dirty="0"/>
              <a:t> </a:t>
            </a:r>
            <a:r>
              <a:rPr lang="fi-FI" sz="3000" dirty="0" err="1"/>
              <a:t>times</a:t>
            </a:r>
            <a:r>
              <a:rPr lang="fi-FI" sz="30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fi-FI" sz="3000" dirty="0" smtClean="0">
              <a:solidFill>
                <a:srgbClr val="2DA2BF"/>
              </a:solidFill>
            </a:endParaRPr>
          </a:p>
          <a:p>
            <a:pPr>
              <a:lnSpc>
                <a:spcPct val="120000"/>
              </a:lnSpc>
            </a:pPr>
            <a:r>
              <a:rPr lang="fi-FI" sz="3000" b="1" dirty="0" smtClean="0">
                <a:solidFill>
                  <a:schemeClr val="tx1"/>
                </a:solidFill>
              </a:rPr>
              <a:t>Kestoperfekti</a:t>
            </a:r>
            <a:r>
              <a:rPr lang="fi-FI" sz="3000" dirty="0" smtClean="0">
                <a:solidFill>
                  <a:schemeClr val="tx1"/>
                </a:solidFill>
              </a:rPr>
              <a:t> </a:t>
            </a:r>
            <a:r>
              <a:rPr lang="fi-FI" sz="3000" dirty="0">
                <a:solidFill>
                  <a:schemeClr val="tx1"/>
                </a:solidFill>
              </a:rPr>
              <a:t>kuvaa pidempikestoista </a:t>
            </a:r>
            <a:r>
              <a:rPr lang="fi-FI" sz="3000" dirty="0" smtClean="0">
                <a:solidFill>
                  <a:schemeClr val="tx1"/>
                </a:solidFill>
              </a:rPr>
              <a:t>tapahtumaa</a:t>
            </a:r>
            <a:r>
              <a:rPr lang="fi-FI" sz="3000" dirty="0">
                <a:solidFill>
                  <a:schemeClr val="tx1"/>
                </a:solidFill>
              </a:rPr>
              <a:t>. Sen tekeminen on vielä käynnissä </a:t>
            </a:r>
            <a:r>
              <a:rPr lang="fi-FI" sz="3000" dirty="0" smtClean="0">
                <a:solidFill>
                  <a:schemeClr val="tx1"/>
                </a:solidFill>
              </a:rPr>
              <a:t>tai on </a:t>
            </a:r>
            <a:r>
              <a:rPr lang="fi-FI" sz="3000" dirty="0">
                <a:solidFill>
                  <a:schemeClr val="tx1"/>
                </a:solidFill>
              </a:rPr>
              <a:t>jäänyt  kesken.</a:t>
            </a:r>
            <a:endParaRPr lang="fi-FI" sz="3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3000" dirty="0" smtClean="0"/>
              <a:t>He </a:t>
            </a:r>
            <a:r>
              <a:rPr lang="fi-FI" sz="3000" b="1" dirty="0" err="1"/>
              <a:t>has</a:t>
            </a:r>
            <a:r>
              <a:rPr lang="fi-FI" sz="3000" b="1" dirty="0"/>
              <a:t> </a:t>
            </a:r>
            <a:r>
              <a:rPr lang="fi-FI" sz="3000" b="1" dirty="0" err="1"/>
              <a:t>been</a:t>
            </a:r>
            <a:r>
              <a:rPr lang="fi-FI" sz="3000" b="1" dirty="0"/>
              <a:t> </a:t>
            </a:r>
            <a:r>
              <a:rPr lang="fi-FI" sz="3000" b="1" dirty="0" err="1"/>
              <a:t>reading</a:t>
            </a:r>
            <a:r>
              <a:rPr lang="fi-FI" sz="3000" b="1" dirty="0"/>
              <a:t> </a:t>
            </a:r>
            <a:r>
              <a:rPr lang="fi-FI" sz="3000" dirty="0" err="1"/>
              <a:t>this</a:t>
            </a:r>
            <a:r>
              <a:rPr lang="fi-FI" sz="3000" dirty="0"/>
              <a:t> </a:t>
            </a:r>
            <a:r>
              <a:rPr lang="fi-FI" sz="3000" dirty="0" err="1"/>
              <a:t>book</a:t>
            </a:r>
            <a:r>
              <a:rPr lang="fi-FI" sz="3000" dirty="0"/>
              <a:t> for a </a:t>
            </a:r>
            <a:r>
              <a:rPr lang="fi-FI" sz="3000" dirty="0" err="1"/>
              <a:t>week</a:t>
            </a:r>
            <a:r>
              <a:rPr lang="fi-FI" sz="3000" dirty="0"/>
              <a:t> </a:t>
            </a:r>
            <a:r>
              <a:rPr lang="fi-FI" sz="3000" dirty="0" err="1"/>
              <a:t>now</a:t>
            </a:r>
            <a:r>
              <a:rPr lang="fi-FI" sz="30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i="1" dirty="0">
                <a:solidFill>
                  <a:schemeClr val="tx1"/>
                </a:solidFill>
              </a:rPr>
              <a:t>	</a:t>
            </a:r>
            <a:endParaRPr lang="fi-FI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Yleisperfekti </a:t>
            </a:r>
            <a:br>
              <a:rPr lang="fi-FI" sz="4000" b="1" dirty="0" smtClean="0">
                <a:solidFill>
                  <a:schemeClr val="accent1"/>
                </a:solidFill>
              </a:rPr>
            </a:br>
            <a:r>
              <a:rPr lang="fi-FI" sz="3200" dirty="0" smtClean="0">
                <a:solidFill>
                  <a:schemeClr val="accent1"/>
                </a:solidFill>
              </a:rPr>
              <a:t>Muodostus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8640960" cy="48245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800" dirty="0" smtClean="0"/>
              <a:t>Yleisperfekti muodostetaan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800" dirty="0"/>
              <a:t> </a:t>
            </a:r>
            <a:r>
              <a:rPr lang="fi-FI" sz="2800" dirty="0" smtClean="0"/>
              <a:t>   apuverbillä </a:t>
            </a:r>
            <a:r>
              <a:rPr lang="fi-FI" sz="2800" b="1" dirty="0" err="1"/>
              <a:t>have</a:t>
            </a:r>
            <a:r>
              <a:rPr lang="fi-FI" sz="2800" b="1" dirty="0"/>
              <a:t>/</a:t>
            </a:r>
            <a:r>
              <a:rPr lang="fi-FI" sz="2800" b="1" dirty="0" err="1"/>
              <a:t>has</a:t>
            </a:r>
            <a:r>
              <a:rPr lang="fi-FI" sz="2800" dirty="0"/>
              <a:t> ja </a:t>
            </a:r>
            <a:r>
              <a:rPr lang="fi-FI" sz="2800" b="1" dirty="0"/>
              <a:t>pääverbin 3. muodolla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 smtClean="0"/>
              <a:t>	</a:t>
            </a:r>
            <a:r>
              <a:rPr lang="fi-FI" sz="2200" dirty="0" smtClean="0"/>
              <a:t>I </a:t>
            </a:r>
            <a:r>
              <a:rPr lang="fi-FI" sz="2200" b="1" dirty="0" err="1" smtClean="0"/>
              <a:t>have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walked</a:t>
            </a:r>
            <a:r>
              <a:rPr lang="fi-FI" sz="2200" b="1" dirty="0" smtClean="0"/>
              <a:t> </a:t>
            </a:r>
            <a:r>
              <a:rPr lang="fi-FI" sz="2200" dirty="0" smtClean="0"/>
              <a:t>a </a:t>
            </a:r>
            <a:r>
              <a:rPr lang="fi-FI" sz="2200" dirty="0" err="1" smtClean="0"/>
              <a:t>mile</a:t>
            </a:r>
            <a:r>
              <a:rPr lang="fi-FI" sz="2200" dirty="0" smtClean="0"/>
              <a:t> </a:t>
            </a:r>
            <a:r>
              <a:rPr lang="fi-FI" sz="2200" dirty="0" err="1" smtClean="0"/>
              <a:t>so</a:t>
            </a:r>
            <a:r>
              <a:rPr lang="fi-FI" sz="2200" dirty="0" smtClean="0"/>
              <a:t> </a:t>
            </a:r>
            <a:r>
              <a:rPr lang="fi-FI" sz="2200" dirty="0" err="1" smtClean="0"/>
              <a:t>far</a:t>
            </a:r>
            <a:r>
              <a:rPr lang="fi-FI" sz="22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200" dirty="0" smtClean="0"/>
              <a:t>	</a:t>
            </a:r>
            <a:r>
              <a:rPr lang="fi-FI" sz="2200" dirty="0" err="1" smtClean="0"/>
              <a:t>Where</a:t>
            </a:r>
            <a:r>
              <a:rPr lang="fi-FI" sz="2200" dirty="0" smtClean="0"/>
              <a:t> </a:t>
            </a:r>
            <a:r>
              <a:rPr lang="fi-FI" sz="2200" b="1" dirty="0" err="1" smtClean="0"/>
              <a:t>have</a:t>
            </a:r>
            <a:r>
              <a:rPr lang="fi-FI" sz="2200" dirty="0" smtClean="0"/>
              <a:t> </a:t>
            </a:r>
            <a:r>
              <a:rPr lang="fi-FI" sz="2200" dirty="0" err="1" smtClean="0"/>
              <a:t>you</a:t>
            </a:r>
            <a:r>
              <a:rPr lang="fi-FI" sz="2200" dirty="0" smtClean="0"/>
              <a:t> </a:t>
            </a:r>
            <a:r>
              <a:rPr lang="fi-FI" sz="2200" b="1" dirty="0" err="1" smtClean="0"/>
              <a:t>put</a:t>
            </a:r>
            <a:r>
              <a:rPr lang="fi-FI" sz="2200" dirty="0" smtClean="0"/>
              <a:t> </a:t>
            </a:r>
            <a:r>
              <a:rPr lang="fi-FI" sz="2200" dirty="0" err="1" smtClean="0"/>
              <a:t>the</a:t>
            </a:r>
            <a:r>
              <a:rPr lang="fi-FI" sz="2200" dirty="0" smtClean="0"/>
              <a:t> </a:t>
            </a:r>
            <a:r>
              <a:rPr lang="fi-FI" sz="2200" dirty="0" err="1" smtClean="0"/>
              <a:t>scissors</a:t>
            </a:r>
            <a:r>
              <a:rPr lang="fi-FI" sz="2200" dirty="0" smtClean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200" dirty="0" smtClean="0"/>
              <a:t>	</a:t>
            </a:r>
            <a:r>
              <a:rPr lang="fi-FI" sz="2200" dirty="0" err="1" smtClean="0"/>
              <a:t>Liam</a:t>
            </a:r>
            <a:r>
              <a:rPr lang="fi-FI" sz="2200" dirty="0" smtClean="0"/>
              <a:t> </a:t>
            </a:r>
            <a:r>
              <a:rPr lang="fi-FI" sz="2200" b="1" dirty="0" err="1" smtClean="0"/>
              <a:t>has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played</a:t>
            </a:r>
            <a:r>
              <a:rPr lang="fi-FI" sz="2200" b="1" dirty="0" smtClean="0"/>
              <a:t> </a:t>
            </a:r>
            <a:r>
              <a:rPr lang="fi-FI" sz="2200" dirty="0" err="1" smtClean="0"/>
              <a:t>badminton</a:t>
            </a:r>
            <a:r>
              <a:rPr lang="fi-FI" sz="2200" dirty="0" smtClean="0"/>
              <a:t> for </a:t>
            </a:r>
            <a:r>
              <a:rPr lang="fi-FI" sz="2200" dirty="0" err="1" smtClean="0"/>
              <a:t>ten</a:t>
            </a:r>
            <a:r>
              <a:rPr lang="fi-FI" sz="2200" dirty="0" smtClean="0"/>
              <a:t> </a:t>
            </a:r>
            <a:r>
              <a:rPr lang="fi-FI" sz="2200" dirty="0" err="1" smtClean="0"/>
              <a:t>years</a:t>
            </a:r>
            <a:r>
              <a:rPr lang="fi-FI" sz="22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2200" dirty="0" smtClean="0"/>
              <a:t>	</a:t>
            </a:r>
            <a:r>
              <a:rPr lang="fi-FI" sz="2200" dirty="0" err="1" smtClean="0"/>
              <a:t>We</a:t>
            </a:r>
            <a:r>
              <a:rPr lang="fi-FI" sz="2200" dirty="0" smtClean="0"/>
              <a:t> </a:t>
            </a:r>
            <a:r>
              <a:rPr lang="fi-FI" sz="2200" b="1" dirty="0" err="1" smtClean="0"/>
              <a:t>have</a:t>
            </a:r>
            <a:r>
              <a:rPr lang="fi-FI" sz="2200" b="1" dirty="0" smtClean="0"/>
              <a:t> </a:t>
            </a:r>
            <a:r>
              <a:rPr lang="fi-FI" sz="2200" b="1" dirty="0" err="1" smtClean="0"/>
              <a:t>had</a:t>
            </a:r>
            <a:r>
              <a:rPr lang="fi-FI" sz="2200" b="1" dirty="0" smtClean="0"/>
              <a:t> </a:t>
            </a:r>
            <a:r>
              <a:rPr lang="fi-FI" sz="2200" dirty="0" smtClean="0"/>
              <a:t>an </a:t>
            </a:r>
            <a:r>
              <a:rPr lang="fi-FI" sz="2200" dirty="0" err="1" smtClean="0"/>
              <a:t>interesting</a:t>
            </a:r>
            <a:r>
              <a:rPr lang="fi-FI" sz="2200" dirty="0" smtClean="0"/>
              <a:t> </a:t>
            </a:r>
            <a:r>
              <a:rPr lang="fi-FI" sz="2200" dirty="0" err="1" smtClean="0"/>
              <a:t>day</a:t>
            </a:r>
            <a:r>
              <a:rPr lang="fi-FI" sz="2200" dirty="0" smtClean="0"/>
              <a:t> </a:t>
            </a:r>
            <a:r>
              <a:rPr lang="fi-FI" sz="2200" dirty="0" err="1" smtClean="0"/>
              <a:t>today</a:t>
            </a:r>
            <a:r>
              <a:rPr lang="fi-FI" sz="22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>
              <a:lnSpc>
                <a:spcPct val="110000"/>
              </a:lnSpc>
            </a:pPr>
            <a:r>
              <a:rPr lang="fi-FI" sz="2800" dirty="0" smtClean="0"/>
              <a:t>Säännöllisillä verbeillä pääte on </a:t>
            </a:r>
            <a:r>
              <a:rPr lang="fi-FI" sz="2800" b="1" dirty="0"/>
              <a:t>-</a:t>
            </a:r>
            <a:r>
              <a:rPr lang="fi-FI" sz="2800" b="1" dirty="0" smtClean="0"/>
              <a:t>ed</a:t>
            </a:r>
            <a:r>
              <a:rPr lang="fi-FI" sz="2800" dirty="0" smtClean="0"/>
              <a:t>.</a:t>
            </a:r>
            <a:endParaRPr lang="fi-FI" sz="2800" dirty="0"/>
          </a:p>
          <a:p>
            <a:pPr>
              <a:lnSpc>
                <a:spcPct val="110000"/>
              </a:lnSpc>
            </a:pPr>
            <a:r>
              <a:rPr lang="fi-FI" sz="2800" dirty="0" smtClean="0"/>
              <a:t>Lyhennettyjen muotojen </a:t>
            </a:r>
            <a:r>
              <a:rPr lang="fi-FI" sz="2800" b="1" dirty="0" smtClean="0"/>
              <a:t>’</a:t>
            </a:r>
            <a:r>
              <a:rPr lang="fi-FI" sz="2800" b="1" dirty="0" err="1" smtClean="0"/>
              <a:t>ve</a:t>
            </a:r>
            <a:r>
              <a:rPr lang="fi-FI" sz="2800" dirty="0" err="1" smtClean="0"/>
              <a:t>/</a:t>
            </a:r>
            <a:r>
              <a:rPr lang="fi-FI" sz="2800" b="1" dirty="0" err="1" smtClean="0"/>
              <a:t>’s</a:t>
            </a:r>
            <a:r>
              <a:rPr lang="fi-FI" sz="2800" dirty="0" smtClean="0"/>
              <a:t> käyttö on yleistä.</a:t>
            </a: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24909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1"/>
                </a:solidFill>
              </a:rPr>
              <a:t>Yleisperfekti </a:t>
            </a:r>
            <a:br>
              <a:rPr lang="fi-FI" sz="4000" b="1" dirty="0">
                <a:solidFill>
                  <a:schemeClr val="accent1"/>
                </a:solidFill>
              </a:rPr>
            </a:br>
            <a:r>
              <a:rPr lang="fi-FI" sz="3200" dirty="0">
                <a:solidFill>
                  <a:schemeClr val="accent1"/>
                </a:solidFill>
              </a:rPr>
              <a:t>Muodostus</a:t>
            </a:r>
            <a:endParaRPr lang="fi-FI" sz="3200" dirty="0"/>
          </a:p>
        </p:txBody>
      </p:sp>
      <p:sp>
        <p:nvSpPr>
          <p:cNvPr id="3" name="Tekstiruutu 2"/>
          <p:cNvSpPr txBox="1"/>
          <p:nvPr/>
        </p:nvSpPr>
        <p:spPr>
          <a:xfrm>
            <a:off x="488887" y="1700808"/>
            <a:ext cx="7914334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800" dirty="0" smtClean="0"/>
              <a:t>Yleisperfektin kieltomuoto muodostetaan</a:t>
            </a:r>
          </a:p>
          <a:p>
            <a:pPr>
              <a:lnSpc>
                <a:spcPct val="110000"/>
              </a:lnSpc>
            </a:pPr>
            <a:r>
              <a:rPr lang="fi-FI" sz="2800" b="1" dirty="0"/>
              <a:t> </a:t>
            </a:r>
            <a:r>
              <a:rPr lang="fi-FI" sz="2800" b="1" dirty="0" smtClean="0"/>
              <a:t>    </a:t>
            </a:r>
            <a:r>
              <a:rPr lang="fi-FI" sz="2800" b="1" dirty="0" err="1" smtClean="0"/>
              <a:t>have</a:t>
            </a:r>
            <a:r>
              <a:rPr lang="fi-FI" sz="2800" b="1" dirty="0" smtClean="0"/>
              <a:t> </a:t>
            </a:r>
            <a:r>
              <a:rPr lang="fi-FI" sz="2800" b="1" dirty="0" err="1"/>
              <a:t>not</a:t>
            </a:r>
            <a:r>
              <a:rPr lang="fi-FI" sz="2800" b="1" dirty="0"/>
              <a:t> / </a:t>
            </a:r>
            <a:r>
              <a:rPr lang="fi-FI" sz="2800" b="1" dirty="0" err="1"/>
              <a:t>has</a:t>
            </a:r>
            <a:r>
              <a:rPr lang="fi-FI" sz="2800" b="1" dirty="0"/>
              <a:t> </a:t>
            </a:r>
            <a:r>
              <a:rPr lang="fi-FI" sz="2800" b="1" dirty="0" err="1"/>
              <a:t>not</a:t>
            </a:r>
            <a:r>
              <a:rPr lang="fi-FI" sz="2800" b="1" dirty="0"/>
              <a:t> </a:t>
            </a:r>
            <a:r>
              <a:rPr lang="fi-FI" sz="2800" dirty="0"/>
              <a:t>+</a:t>
            </a:r>
            <a:r>
              <a:rPr lang="fi-FI" sz="2800" b="1" dirty="0"/>
              <a:t> pääverbin 3. muoto</a:t>
            </a:r>
          </a:p>
          <a:p>
            <a:pPr lvl="2">
              <a:lnSpc>
                <a:spcPct val="110000"/>
              </a:lnSpc>
            </a:pPr>
            <a:r>
              <a:rPr lang="fi-FI" sz="2200" dirty="0" smtClean="0"/>
              <a:t>I </a:t>
            </a:r>
            <a:r>
              <a:rPr lang="fi-FI" sz="2200" b="1" dirty="0" err="1"/>
              <a:t>have</a:t>
            </a:r>
            <a:r>
              <a:rPr lang="fi-FI" sz="2200" b="1" dirty="0"/>
              <a:t> </a:t>
            </a:r>
            <a:r>
              <a:rPr lang="fi-FI" sz="2200" b="1" dirty="0" err="1"/>
              <a:t>not</a:t>
            </a:r>
            <a:r>
              <a:rPr lang="fi-FI" sz="2200" b="1" dirty="0"/>
              <a:t> </a:t>
            </a:r>
            <a:r>
              <a:rPr lang="fi-FI" sz="2200" dirty="0"/>
              <a:t>/ </a:t>
            </a:r>
            <a:r>
              <a:rPr lang="fi-FI" sz="2200" b="1" dirty="0" err="1"/>
              <a:t>haven’t</a:t>
            </a:r>
            <a:r>
              <a:rPr lang="fi-FI" sz="2200" b="1" dirty="0"/>
              <a:t> </a:t>
            </a:r>
            <a:r>
              <a:rPr lang="fi-FI" sz="2200" b="1" dirty="0" err="1"/>
              <a:t>cleaned</a:t>
            </a:r>
            <a:r>
              <a:rPr lang="fi-FI" sz="2200" b="1" dirty="0"/>
              <a:t> </a:t>
            </a:r>
            <a:r>
              <a:rPr lang="fi-FI" sz="2200" dirty="0"/>
              <a:t>my room.</a:t>
            </a:r>
          </a:p>
          <a:p>
            <a:pPr lvl="2">
              <a:lnSpc>
                <a:spcPct val="110000"/>
              </a:lnSpc>
            </a:pPr>
            <a:r>
              <a:rPr lang="fi-FI" sz="2200" dirty="0"/>
              <a:t>School </a:t>
            </a:r>
            <a:r>
              <a:rPr lang="fi-FI" sz="2200" b="1" dirty="0" err="1"/>
              <a:t>has</a:t>
            </a:r>
            <a:r>
              <a:rPr lang="fi-FI" sz="2200" b="1" dirty="0"/>
              <a:t> </a:t>
            </a:r>
            <a:r>
              <a:rPr lang="fi-FI" sz="2200" b="1" dirty="0" err="1"/>
              <a:t>not</a:t>
            </a:r>
            <a:r>
              <a:rPr lang="fi-FI" sz="2200" b="1" dirty="0"/>
              <a:t> </a:t>
            </a:r>
            <a:r>
              <a:rPr lang="fi-FI" sz="2200" dirty="0"/>
              <a:t>/ </a:t>
            </a:r>
            <a:r>
              <a:rPr lang="fi-FI" sz="2200" b="1" dirty="0" err="1"/>
              <a:t>hasn’t</a:t>
            </a:r>
            <a:r>
              <a:rPr lang="fi-FI" sz="2200" b="1" dirty="0"/>
              <a:t> </a:t>
            </a:r>
            <a:r>
              <a:rPr lang="fi-FI" sz="2200" b="1" dirty="0" err="1"/>
              <a:t>started</a:t>
            </a:r>
            <a:r>
              <a:rPr lang="fi-FI" sz="2200" b="1" dirty="0"/>
              <a:t> </a:t>
            </a:r>
            <a:r>
              <a:rPr lang="fi-FI" sz="2200" dirty="0" err="1"/>
              <a:t>yet</a:t>
            </a:r>
            <a:r>
              <a:rPr lang="fi-FI" sz="2200" dirty="0"/>
              <a:t>.</a:t>
            </a:r>
          </a:p>
          <a:p>
            <a:pPr lvl="2">
              <a:lnSpc>
                <a:spcPct val="110000"/>
              </a:lnSpc>
            </a:pPr>
            <a:r>
              <a:rPr lang="fi-FI" sz="2200" dirty="0"/>
              <a:t>Lisa </a:t>
            </a:r>
            <a:r>
              <a:rPr lang="fi-FI" sz="2200" b="1" dirty="0" err="1"/>
              <a:t>has</a:t>
            </a:r>
            <a:r>
              <a:rPr lang="fi-FI" sz="2200" b="1" dirty="0"/>
              <a:t> </a:t>
            </a:r>
            <a:r>
              <a:rPr lang="fi-FI" sz="2200" b="1" dirty="0" err="1"/>
              <a:t>not</a:t>
            </a:r>
            <a:r>
              <a:rPr lang="fi-FI" sz="2200" b="1" dirty="0"/>
              <a:t> </a:t>
            </a:r>
            <a:r>
              <a:rPr lang="fi-FI" sz="2200" dirty="0"/>
              <a:t>/ </a:t>
            </a:r>
            <a:r>
              <a:rPr lang="fi-FI" sz="2200" b="1" dirty="0" err="1"/>
              <a:t>hasn’t</a:t>
            </a:r>
            <a:r>
              <a:rPr lang="fi-FI" sz="2200" b="1" dirty="0"/>
              <a:t> </a:t>
            </a:r>
            <a:r>
              <a:rPr lang="fi-FI" sz="2200" b="1" dirty="0" err="1"/>
              <a:t>fed</a:t>
            </a:r>
            <a:r>
              <a:rPr lang="fi-FI" sz="2200" b="1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hamster</a:t>
            </a:r>
            <a:r>
              <a:rPr lang="fi-FI" sz="2200" dirty="0"/>
              <a:t>, </a:t>
            </a:r>
            <a:r>
              <a:rPr lang="fi-FI" sz="2200" dirty="0" err="1"/>
              <a:t>has</a:t>
            </a:r>
            <a:r>
              <a:rPr lang="fi-FI" sz="2200" dirty="0"/>
              <a:t> </a:t>
            </a:r>
            <a:r>
              <a:rPr lang="fi-FI" sz="2200" dirty="0" err="1"/>
              <a:t>she</a:t>
            </a:r>
            <a:r>
              <a:rPr lang="fi-FI" sz="2200" dirty="0"/>
              <a:t>?</a:t>
            </a:r>
          </a:p>
          <a:p>
            <a:pPr lvl="2">
              <a:lnSpc>
                <a:spcPct val="110000"/>
              </a:lnSpc>
            </a:pPr>
            <a:r>
              <a:rPr lang="fi-FI" sz="2200" dirty="0"/>
              <a:t>My </a:t>
            </a:r>
            <a:r>
              <a:rPr lang="fi-FI" sz="2200" dirty="0" err="1"/>
              <a:t>friends</a:t>
            </a:r>
            <a:r>
              <a:rPr lang="fi-FI" sz="2200" dirty="0"/>
              <a:t> </a:t>
            </a:r>
            <a:r>
              <a:rPr lang="fi-FI" sz="2200" b="1" dirty="0" err="1"/>
              <a:t>have</a:t>
            </a:r>
            <a:r>
              <a:rPr lang="fi-FI" sz="2200" b="1" dirty="0"/>
              <a:t> </a:t>
            </a:r>
            <a:r>
              <a:rPr lang="fi-FI" sz="2200" b="1" dirty="0" err="1"/>
              <a:t>never</a:t>
            </a:r>
            <a:r>
              <a:rPr lang="fi-FI" sz="2200" b="1" dirty="0"/>
              <a:t> </a:t>
            </a:r>
            <a:r>
              <a:rPr lang="fi-FI" sz="2200" b="1" dirty="0" err="1"/>
              <a:t>been</a:t>
            </a:r>
            <a:r>
              <a:rPr lang="fi-FI" sz="2200" b="1" dirty="0"/>
              <a:t> </a:t>
            </a:r>
            <a:r>
              <a:rPr lang="fi-FI" sz="2200" dirty="0"/>
              <a:t>to Canada. </a:t>
            </a:r>
          </a:p>
          <a:p>
            <a:pPr>
              <a:lnSpc>
                <a:spcPct val="110000"/>
              </a:lnSpc>
            </a:pPr>
            <a:r>
              <a:rPr lang="fi-FI" sz="2400" i="1" dirty="0"/>
              <a:t>    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Lyhennetyt muodot </a:t>
            </a:r>
            <a:r>
              <a:rPr lang="fi-FI" sz="2800" b="1" dirty="0" err="1"/>
              <a:t>haven’t</a:t>
            </a:r>
            <a:r>
              <a:rPr lang="fi-FI" sz="2800" b="1" dirty="0"/>
              <a:t> / </a:t>
            </a:r>
            <a:r>
              <a:rPr lang="fi-FI" sz="2800" b="1" dirty="0" err="1"/>
              <a:t>hasn’t</a:t>
            </a:r>
            <a:r>
              <a:rPr lang="fi-FI" sz="2800" b="1" dirty="0"/>
              <a:t> </a:t>
            </a:r>
            <a:r>
              <a:rPr lang="fi-FI" sz="2800" dirty="0"/>
              <a:t>ovat yleisiä.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Muista! Lauseessa voi olla vain yksi </a:t>
            </a:r>
            <a:r>
              <a:rPr lang="fi-FI" sz="2800" dirty="0" smtClean="0"/>
              <a:t>kieltosana.</a:t>
            </a:r>
            <a:endParaRPr lang="fi-FI" sz="2800" dirty="0"/>
          </a:p>
          <a:p>
            <a:pPr>
              <a:lnSpc>
                <a:spcPct val="110000"/>
              </a:lnSpc>
            </a:pP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7248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b="1" dirty="0">
                <a:solidFill>
                  <a:schemeClr val="accent1"/>
                </a:solidFill>
              </a:rPr>
              <a:t>Yleisperfekti </a:t>
            </a:r>
            <a:br>
              <a:rPr lang="fi-FI" sz="4000" b="1" dirty="0">
                <a:solidFill>
                  <a:schemeClr val="accent1"/>
                </a:solidFill>
              </a:rPr>
            </a:br>
            <a:r>
              <a:rPr lang="fi-FI" sz="3200" dirty="0">
                <a:solidFill>
                  <a:schemeClr val="accent1"/>
                </a:solidFill>
              </a:rPr>
              <a:t>Muodostus</a:t>
            </a:r>
            <a:endParaRPr lang="fi-FI" sz="3200" dirty="0"/>
          </a:p>
        </p:txBody>
      </p:sp>
      <p:sp>
        <p:nvSpPr>
          <p:cNvPr id="3" name="Tekstiruutu 2"/>
          <p:cNvSpPr txBox="1"/>
          <p:nvPr/>
        </p:nvSpPr>
        <p:spPr>
          <a:xfrm>
            <a:off x="323528" y="1700808"/>
            <a:ext cx="7914334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800" dirty="0" smtClean="0"/>
              <a:t>Yleisperfektin kysymys muodostetaan</a:t>
            </a:r>
          </a:p>
          <a:p>
            <a:pPr>
              <a:lnSpc>
                <a:spcPct val="110000"/>
              </a:lnSpc>
            </a:pPr>
            <a:r>
              <a:rPr lang="fi-FI" sz="2800" b="1" dirty="0"/>
              <a:t> </a:t>
            </a:r>
            <a:r>
              <a:rPr lang="fi-FI" sz="2800" b="1" dirty="0" smtClean="0"/>
              <a:t>   </a:t>
            </a:r>
            <a:r>
              <a:rPr lang="fi-FI" sz="2800" b="1" dirty="0" err="1" smtClean="0"/>
              <a:t>have</a:t>
            </a:r>
            <a:r>
              <a:rPr lang="fi-FI" sz="2800" b="1" dirty="0" smtClean="0"/>
              <a:t> </a:t>
            </a:r>
            <a:r>
              <a:rPr lang="fi-FI" sz="2800" b="1" dirty="0"/>
              <a:t>/ </a:t>
            </a:r>
            <a:r>
              <a:rPr lang="fi-FI" sz="2800" b="1" dirty="0" err="1"/>
              <a:t>has</a:t>
            </a:r>
            <a:r>
              <a:rPr lang="fi-FI" sz="2800" b="1" dirty="0"/>
              <a:t> + </a:t>
            </a:r>
            <a:r>
              <a:rPr lang="fi-FI" sz="2800" b="1" dirty="0">
                <a:solidFill>
                  <a:schemeClr val="accent1"/>
                </a:solidFill>
              </a:rPr>
              <a:t>SUBJEKTI</a:t>
            </a:r>
            <a:r>
              <a:rPr lang="fi-FI" sz="2800" b="1" dirty="0"/>
              <a:t> + pääverbin 3. </a:t>
            </a:r>
            <a:r>
              <a:rPr lang="fi-FI" sz="2800" b="1" dirty="0" smtClean="0"/>
              <a:t>muoto</a:t>
            </a:r>
          </a:p>
          <a:p>
            <a:pPr lvl="1">
              <a:lnSpc>
                <a:spcPct val="110000"/>
              </a:lnSpc>
            </a:pPr>
            <a:r>
              <a:rPr lang="fi-FI" sz="2200" b="1" dirty="0" err="1"/>
              <a:t>Has</a:t>
            </a:r>
            <a:r>
              <a:rPr lang="fi-FI" sz="2200" dirty="0"/>
              <a:t> </a:t>
            </a:r>
            <a:r>
              <a:rPr lang="fi-FI" sz="2200" b="1" dirty="0">
                <a:solidFill>
                  <a:schemeClr val="accent1"/>
                </a:solidFill>
              </a:rPr>
              <a:t>Jenny</a:t>
            </a:r>
            <a:r>
              <a:rPr lang="fi-FI" sz="2200" dirty="0"/>
              <a:t> </a:t>
            </a:r>
            <a:r>
              <a:rPr lang="fi-FI" sz="2200" b="1" dirty="0" err="1"/>
              <a:t>locked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door</a:t>
            </a:r>
            <a:r>
              <a:rPr lang="fi-FI" sz="2200" dirty="0"/>
              <a:t>?		</a:t>
            </a:r>
          </a:p>
          <a:p>
            <a:pPr lvl="1">
              <a:lnSpc>
                <a:spcPct val="110000"/>
              </a:lnSpc>
            </a:pPr>
            <a:r>
              <a:rPr lang="fi-FI" sz="2200" b="1" dirty="0" err="1"/>
              <a:t>Have</a:t>
            </a:r>
            <a:r>
              <a:rPr lang="fi-FI" sz="2200" dirty="0"/>
              <a:t> </a:t>
            </a:r>
            <a:r>
              <a:rPr lang="fi-FI" sz="2200" b="1" dirty="0" err="1">
                <a:solidFill>
                  <a:schemeClr val="accent1"/>
                </a:solidFill>
              </a:rPr>
              <a:t>you</a:t>
            </a:r>
            <a:r>
              <a:rPr lang="fi-FI" sz="2200" dirty="0">
                <a:solidFill>
                  <a:schemeClr val="accent1"/>
                </a:solidFill>
              </a:rPr>
              <a:t> </a:t>
            </a:r>
            <a:r>
              <a:rPr lang="fi-FI" sz="2200" dirty="0" err="1"/>
              <a:t>ever</a:t>
            </a:r>
            <a:r>
              <a:rPr lang="fi-FI" sz="2200" dirty="0"/>
              <a:t> </a:t>
            </a:r>
            <a:r>
              <a:rPr lang="fi-FI" sz="2200" b="1" dirty="0" err="1"/>
              <a:t>been</a:t>
            </a:r>
            <a:r>
              <a:rPr lang="fi-FI" sz="2200" dirty="0"/>
              <a:t> to North Korea?	</a:t>
            </a:r>
          </a:p>
          <a:p>
            <a:pPr lvl="1">
              <a:lnSpc>
                <a:spcPct val="110000"/>
              </a:lnSpc>
            </a:pPr>
            <a:r>
              <a:rPr lang="fi-FI" sz="2200" dirty="0"/>
              <a:t>For </a:t>
            </a:r>
            <a:r>
              <a:rPr lang="fi-FI" sz="2200" dirty="0" err="1"/>
              <a:t>how</a:t>
            </a:r>
            <a:r>
              <a:rPr lang="fi-FI" sz="2200" dirty="0"/>
              <a:t> long </a:t>
            </a:r>
            <a:r>
              <a:rPr lang="fi-FI" sz="2200" b="1" dirty="0" err="1"/>
              <a:t>have</a:t>
            </a:r>
            <a:r>
              <a:rPr lang="fi-FI" sz="2200" dirty="0"/>
              <a:t> </a:t>
            </a:r>
            <a:r>
              <a:rPr lang="fi-FI" sz="2200" b="1" dirty="0" err="1">
                <a:solidFill>
                  <a:schemeClr val="accent1"/>
                </a:solidFill>
              </a:rPr>
              <a:t>they</a:t>
            </a:r>
            <a:r>
              <a:rPr lang="fi-FI" sz="2200" dirty="0">
                <a:solidFill>
                  <a:schemeClr val="accent1"/>
                </a:solidFill>
              </a:rPr>
              <a:t> </a:t>
            </a:r>
            <a:r>
              <a:rPr lang="fi-FI" sz="2200" b="1" dirty="0" err="1"/>
              <a:t>been</a:t>
            </a:r>
            <a:r>
              <a:rPr lang="fi-FI" sz="2200" dirty="0"/>
              <a:t> on </a:t>
            </a:r>
            <a:r>
              <a:rPr lang="fi-FI" sz="2200" dirty="0" err="1"/>
              <a:t>holiday</a:t>
            </a:r>
            <a:r>
              <a:rPr lang="fi-FI" sz="2200" dirty="0"/>
              <a:t>?</a:t>
            </a:r>
          </a:p>
          <a:p>
            <a:pPr>
              <a:lnSpc>
                <a:spcPct val="110000"/>
              </a:lnSpc>
            </a:pP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8687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4000" dirty="0" err="1" smtClean="0"/>
              <a:t>Activate</a:t>
            </a:r>
            <a:r>
              <a:rPr lang="fi-FI" sz="4000" dirty="0" smtClean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12776"/>
            <a:ext cx="857929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Käännä.</a:t>
            </a:r>
          </a:p>
          <a:p>
            <a:pPr marL="0" indent="0">
              <a:buNone/>
            </a:pPr>
            <a:r>
              <a:rPr lang="fi-FI" sz="2800" dirty="0" smtClean="0"/>
              <a:t>1. Naapurimme ovat pesseet ja vahanneet autonsa.</a:t>
            </a:r>
          </a:p>
          <a:p>
            <a:pPr marL="0" indent="0"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Our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neighbours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have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washed</a:t>
            </a:r>
            <a:r>
              <a:rPr lang="fi-FI" sz="2800" dirty="0" smtClean="0">
                <a:solidFill>
                  <a:schemeClr val="tx1"/>
                </a:solidFill>
              </a:rPr>
              <a:t> and </a:t>
            </a:r>
            <a:r>
              <a:rPr lang="fi-FI" sz="2800" dirty="0" err="1" smtClean="0">
                <a:solidFill>
                  <a:schemeClr val="tx1"/>
                </a:solidFill>
              </a:rPr>
              <a:t>waxed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their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car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2. </a:t>
            </a:r>
            <a:r>
              <a:rPr lang="fi-FI" sz="2800" dirty="0" err="1" smtClean="0">
                <a:solidFill>
                  <a:srgbClr val="2DA2BF"/>
                </a:solidFill>
              </a:rPr>
              <a:t>Carol</a:t>
            </a:r>
            <a:r>
              <a:rPr lang="fi-FI" sz="2800" dirty="0" smtClean="0">
                <a:solidFill>
                  <a:srgbClr val="2DA2BF"/>
                </a:solidFill>
              </a:rPr>
              <a:t> on ollut puhelimessa jo tunnin.</a:t>
            </a:r>
          </a:p>
          <a:p>
            <a:pPr marL="0" indent="0"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Carol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been</a:t>
            </a:r>
            <a:r>
              <a:rPr lang="fi-FI" sz="2800" dirty="0" smtClean="0">
                <a:solidFill>
                  <a:schemeClr val="tx1"/>
                </a:solidFill>
              </a:rPr>
              <a:t> on the </a:t>
            </a:r>
            <a:r>
              <a:rPr lang="fi-FI" sz="2800" dirty="0" err="1" smtClean="0">
                <a:solidFill>
                  <a:schemeClr val="tx1"/>
                </a:solidFill>
              </a:rPr>
              <a:t>phone</a:t>
            </a:r>
            <a:r>
              <a:rPr lang="fi-FI" sz="2800" dirty="0" smtClean="0">
                <a:solidFill>
                  <a:schemeClr val="tx1"/>
                </a:solidFill>
              </a:rPr>
              <a:t> for an </a:t>
            </a:r>
            <a:r>
              <a:rPr lang="fi-FI" sz="2800" dirty="0" err="1" smtClean="0">
                <a:solidFill>
                  <a:schemeClr val="tx1"/>
                </a:solidFill>
              </a:rPr>
              <a:t>hour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already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3. Jack ei ole kastellut kasvejaan.</a:t>
            </a:r>
          </a:p>
          <a:p>
            <a:pPr marL="0" indent="0"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Jack </a:t>
            </a:r>
            <a:r>
              <a:rPr lang="fi-FI" sz="2800" dirty="0" err="1" smtClean="0">
                <a:solidFill>
                  <a:schemeClr val="tx1"/>
                </a:solidFill>
              </a:rPr>
              <a:t>hasn’t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watered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his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plants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4. </a:t>
            </a:r>
            <a:r>
              <a:rPr lang="fi-FI" sz="2800" dirty="0" err="1" smtClean="0">
                <a:solidFill>
                  <a:srgbClr val="2DA2BF"/>
                </a:solidFill>
              </a:rPr>
              <a:t>Sarah</a:t>
            </a:r>
            <a:r>
              <a:rPr lang="fi-FI" sz="2800" dirty="0" smtClean="0">
                <a:solidFill>
                  <a:srgbClr val="2DA2BF"/>
                </a:solidFill>
              </a:rPr>
              <a:t> ei ole tyhjentänyt roskista.</a:t>
            </a:r>
          </a:p>
          <a:p>
            <a:pPr marL="0" indent="0"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Sarah </a:t>
            </a:r>
            <a:r>
              <a:rPr lang="fi-FI" sz="2800" dirty="0" err="1" smtClean="0">
                <a:solidFill>
                  <a:schemeClr val="tx1"/>
                </a:solidFill>
              </a:rPr>
              <a:t>hasn’t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emptied</a:t>
            </a:r>
            <a:r>
              <a:rPr lang="fi-FI" sz="2800" dirty="0" smtClean="0">
                <a:solidFill>
                  <a:schemeClr val="tx1"/>
                </a:solidFill>
              </a:rPr>
              <a:t> the bin.</a:t>
            </a:r>
          </a:p>
        </p:txBody>
      </p:sp>
    </p:spTree>
    <p:extLst>
      <p:ext uri="{BB962C8B-B14F-4D97-AF65-F5344CB8AC3E}">
        <p14:creationId xmlns:p14="http://schemas.microsoft.com/office/powerpoint/2010/main" val="31357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36712"/>
            <a:ext cx="857929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5. Jason ja Helen eivät ole koskaan ajaneet </a:t>
            </a:r>
            <a:r>
              <a:rPr lang="fi-FI" sz="2800" dirty="0" err="1">
                <a:solidFill>
                  <a:srgbClr val="2DA2BF"/>
                </a:solidFill>
              </a:rPr>
              <a:t>Lamborghinilla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dirty="0">
                <a:solidFill>
                  <a:schemeClr val="tx1"/>
                </a:solidFill>
              </a:rPr>
              <a:t>Jason and Helen </a:t>
            </a:r>
            <a:r>
              <a:rPr lang="fi-FI" sz="2800" dirty="0" err="1">
                <a:solidFill>
                  <a:schemeClr val="tx1"/>
                </a:solidFill>
              </a:rPr>
              <a:t>have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never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driven</a:t>
            </a:r>
            <a:r>
              <a:rPr lang="fi-FI" sz="2800" dirty="0">
                <a:solidFill>
                  <a:schemeClr val="tx1"/>
                </a:solidFill>
              </a:rPr>
              <a:t> a </a:t>
            </a:r>
            <a:r>
              <a:rPr lang="fi-FI" sz="2800" dirty="0" err="1">
                <a:solidFill>
                  <a:schemeClr val="tx1"/>
                </a:solidFill>
              </a:rPr>
              <a:t>Lamborghini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6. En ole koskaan valehdellut sinulle.</a:t>
            </a:r>
            <a:endParaRPr lang="fi-FI" sz="2800" dirty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I </a:t>
            </a:r>
            <a:r>
              <a:rPr lang="fi-FI" sz="2800" dirty="0" err="1" smtClean="0">
                <a:solidFill>
                  <a:schemeClr val="tx1"/>
                </a:solidFill>
              </a:rPr>
              <a:t>have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never</a:t>
            </a:r>
            <a:r>
              <a:rPr lang="fi-FI" sz="2800" dirty="0" smtClean="0">
                <a:solidFill>
                  <a:schemeClr val="tx1"/>
                </a:solidFill>
              </a:rPr>
              <a:t> lied to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7. Onko </a:t>
            </a:r>
            <a:r>
              <a:rPr lang="fi-FI" sz="2800" dirty="0" err="1" smtClean="0">
                <a:solidFill>
                  <a:srgbClr val="2DA2BF"/>
                </a:solidFill>
              </a:rPr>
              <a:t>Elaine</a:t>
            </a:r>
            <a:r>
              <a:rPr lang="fi-FI" sz="2800" dirty="0" smtClean="0">
                <a:solidFill>
                  <a:srgbClr val="2DA2BF"/>
                </a:solidFill>
              </a:rPr>
              <a:t> maannut sängyssä koko päivän?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Has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Elaine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been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lying</a:t>
            </a:r>
            <a:r>
              <a:rPr lang="fi-FI" sz="2800" dirty="0" smtClean="0">
                <a:solidFill>
                  <a:schemeClr val="tx1"/>
                </a:solidFill>
              </a:rPr>
              <a:t> in </a:t>
            </a:r>
            <a:r>
              <a:rPr lang="fi-FI" sz="2800" dirty="0" err="1" smtClean="0">
                <a:solidFill>
                  <a:schemeClr val="tx1"/>
                </a:solidFill>
              </a:rPr>
              <a:t>bed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whole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day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8</a:t>
            </a:r>
            <a:r>
              <a:rPr lang="fi-FI" sz="2800" dirty="0" smtClean="0">
                <a:solidFill>
                  <a:srgbClr val="2DA2BF"/>
                </a:solidFill>
              </a:rPr>
              <a:t>. Eikö hän ole vielä pukeutunutkaan?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Hasn’t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she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even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got(ten</a:t>
            </a:r>
            <a:r>
              <a:rPr lang="fi-FI" sz="2800" dirty="0" smtClean="0">
                <a:solidFill>
                  <a:schemeClr val="tx1"/>
                </a:solidFill>
              </a:rPr>
              <a:t>) </a:t>
            </a:r>
            <a:r>
              <a:rPr lang="fi-FI" sz="2800" dirty="0" err="1" smtClean="0">
                <a:solidFill>
                  <a:schemeClr val="tx1"/>
                </a:solidFill>
              </a:rPr>
              <a:t>dressed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yet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836712"/>
            <a:ext cx="857929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9. Minne olet vienyt hammastahnan?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>
                <a:solidFill>
                  <a:schemeClr val="tx1"/>
                </a:solidFill>
              </a:rPr>
              <a:t>Where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have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you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taken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toothpaste</a:t>
            </a:r>
            <a:r>
              <a:rPr lang="fi-FI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10. Olemme nyt saavuttaneet huipun.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>
                <a:solidFill>
                  <a:schemeClr val="tx1"/>
                </a:solidFill>
              </a:rPr>
              <a:t>We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have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now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reached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the</a:t>
            </a:r>
            <a:r>
              <a:rPr lang="fi-FI" sz="2800" dirty="0">
                <a:solidFill>
                  <a:schemeClr val="tx1"/>
                </a:solidFill>
              </a:rPr>
              <a:t> top.</a:t>
            </a:r>
          </a:p>
          <a:p>
            <a:pPr marL="0" indent="0">
              <a:buNone/>
            </a:pPr>
            <a:endParaRPr lang="fi-FI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3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273</Words>
  <Application>Microsoft Office PowerPoint</Application>
  <PresentationFormat>Näytössä katseltava diaesitys (4:3)</PresentationFormat>
  <Paragraphs>95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PowerPoint-esitys</vt:lpstr>
      <vt:lpstr>Kaksi perfektiä: Mitä eroa muodoilla on?</vt:lpstr>
      <vt:lpstr>Perfekti</vt:lpstr>
      <vt:lpstr>Yleisperfekti  Muodostus</vt:lpstr>
      <vt:lpstr>Yleisperfekti  Muodostus</vt:lpstr>
      <vt:lpstr>Yleisperfekti  Muodostus</vt:lpstr>
      <vt:lpstr> Activate  </vt:lpstr>
      <vt:lpstr>PowerPoint-esitys</vt:lpstr>
      <vt:lpstr>PowerPoint-esitys</vt:lpstr>
      <vt:lpstr>Yleisperfekti Huomaa ero yleisimperfektin ja -perfektin käytössä!</vt:lpstr>
      <vt:lpstr>Yleisperfekti Huomaa ero yleisimperfektin ja -perfektin käytössä!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Karapalo Elina</cp:lastModifiedBy>
  <cp:revision>131</cp:revision>
  <cp:lastPrinted>2016-05-26T05:27:03Z</cp:lastPrinted>
  <dcterms:created xsi:type="dcterms:W3CDTF">2015-09-28T06:29:35Z</dcterms:created>
  <dcterms:modified xsi:type="dcterms:W3CDTF">2016-09-06T11:58:00Z</dcterms:modified>
</cp:coreProperties>
</file>