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8288000" cy="10287000"/>
  <p:notesSz cx="6858000" cy="9144000"/>
  <p:embeddedFontLst>
    <p:embeddedFont>
      <p:font typeface="Source Sans Pro" panose="020B0503030403020204" pitchFamily="34" charset="0"/>
      <p:regular r:id="rId11"/>
      <p:bold r:id="rId12"/>
    </p:embeddedFont>
    <p:embeddedFont>
      <p:font typeface="Source Sans Pro Bold" panose="020B0703030403020204" charset="0"/>
      <p:regular r:id="rId13"/>
      <p:bold r:id="rId14"/>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B19F48B-0FAB-42B1-B8DD-6BB8B969825B}" v="51" dt="2026-05-14T12:24:52.72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22" autoAdjust="0"/>
  </p:normalViewPr>
  <p:slideViewPr>
    <p:cSldViewPr>
      <p:cViewPr varScale="1">
        <p:scale>
          <a:sx n="38" d="100"/>
          <a:sy n="38" d="100"/>
        </p:scale>
        <p:origin x="132" y="4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3.fntdata"/><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font" Target="fonts/font2.fntdata"/><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1.fntdata"/><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4.fntdata"/></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urgita jurgita" userId="f8bb957ffaa34f8f" providerId="LiveId" clId="{06B0E722-A902-42D3-85AC-5968C8B632B2}"/>
    <pc:docChg chg="custSel modSld">
      <pc:chgData name="jurgita jurgita" userId="f8bb957ffaa34f8f" providerId="LiveId" clId="{06B0E722-A902-42D3-85AC-5968C8B632B2}" dt="2026-05-14T12:24:52.727" v="79"/>
      <pc:docMkLst>
        <pc:docMk/>
      </pc:docMkLst>
      <pc:sldChg chg="modSp mod">
        <pc:chgData name="jurgita jurgita" userId="f8bb957ffaa34f8f" providerId="LiveId" clId="{06B0E722-A902-42D3-85AC-5968C8B632B2}" dt="2026-05-14T08:48:05.732" v="3" actId="20577"/>
        <pc:sldMkLst>
          <pc:docMk/>
          <pc:sldMk cId="0" sldId="257"/>
        </pc:sldMkLst>
        <pc:spChg chg="mod">
          <ac:chgData name="jurgita jurgita" userId="f8bb957ffaa34f8f" providerId="LiveId" clId="{06B0E722-A902-42D3-85AC-5968C8B632B2}" dt="2026-05-14T08:48:05.732" v="3" actId="20577"/>
          <ac:spMkLst>
            <pc:docMk/>
            <pc:sldMk cId="0" sldId="257"/>
            <ac:spMk id="2" creationId="{00000000-0000-0000-0000-000000000000}"/>
          </ac:spMkLst>
        </pc:spChg>
      </pc:sldChg>
      <pc:sldChg chg="modSp mod">
        <pc:chgData name="jurgita jurgita" userId="f8bb957ffaa34f8f" providerId="LiveId" clId="{06B0E722-A902-42D3-85AC-5968C8B632B2}" dt="2026-05-14T08:48:39.172" v="6"/>
        <pc:sldMkLst>
          <pc:docMk/>
          <pc:sldMk cId="0" sldId="258"/>
        </pc:sldMkLst>
        <pc:spChg chg="mod">
          <ac:chgData name="jurgita jurgita" userId="f8bb957ffaa34f8f" providerId="LiveId" clId="{06B0E722-A902-42D3-85AC-5968C8B632B2}" dt="2026-05-14T08:48:39.172" v="6"/>
          <ac:spMkLst>
            <pc:docMk/>
            <pc:sldMk cId="0" sldId="258"/>
            <ac:spMk id="2" creationId="{00000000-0000-0000-0000-000000000000}"/>
          </ac:spMkLst>
        </pc:spChg>
      </pc:sldChg>
      <pc:sldChg chg="modSp mod">
        <pc:chgData name="jurgita jurgita" userId="f8bb957ffaa34f8f" providerId="LiveId" clId="{06B0E722-A902-42D3-85AC-5968C8B632B2}" dt="2026-05-14T08:50:14.474" v="19" actId="113"/>
        <pc:sldMkLst>
          <pc:docMk/>
          <pc:sldMk cId="0" sldId="259"/>
        </pc:sldMkLst>
        <pc:spChg chg="mod">
          <ac:chgData name="jurgita jurgita" userId="f8bb957ffaa34f8f" providerId="LiveId" clId="{06B0E722-A902-42D3-85AC-5968C8B632B2}" dt="2026-05-14T08:50:14.474" v="19" actId="113"/>
          <ac:spMkLst>
            <pc:docMk/>
            <pc:sldMk cId="0" sldId="259"/>
            <ac:spMk id="2" creationId="{00000000-0000-0000-0000-000000000000}"/>
          </ac:spMkLst>
        </pc:spChg>
        <pc:spChg chg="mod">
          <ac:chgData name="jurgita jurgita" userId="f8bb957ffaa34f8f" providerId="LiveId" clId="{06B0E722-A902-42D3-85AC-5968C8B632B2}" dt="2026-05-14T08:48:49.425" v="8" actId="14100"/>
          <ac:spMkLst>
            <pc:docMk/>
            <pc:sldMk cId="0" sldId="259"/>
            <ac:spMk id="3" creationId="{00000000-0000-0000-0000-000000000000}"/>
          </ac:spMkLst>
        </pc:spChg>
      </pc:sldChg>
      <pc:sldChg chg="modSp mod">
        <pc:chgData name="jurgita jurgita" userId="f8bb957ffaa34f8f" providerId="LiveId" clId="{06B0E722-A902-42D3-85AC-5968C8B632B2}" dt="2026-05-14T08:53:03.231" v="39"/>
        <pc:sldMkLst>
          <pc:docMk/>
          <pc:sldMk cId="0" sldId="260"/>
        </pc:sldMkLst>
        <pc:spChg chg="mod">
          <ac:chgData name="jurgita jurgita" userId="f8bb957ffaa34f8f" providerId="LiveId" clId="{06B0E722-A902-42D3-85AC-5968C8B632B2}" dt="2026-05-14T08:53:03.231" v="39"/>
          <ac:spMkLst>
            <pc:docMk/>
            <pc:sldMk cId="0" sldId="260"/>
            <ac:spMk id="2" creationId="{00000000-0000-0000-0000-000000000000}"/>
          </ac:spMkLst>
        </pc:spChg>
        <pc:spChg chg="mod">
          <ac:chgData name="jurgita jurgita" userId="f8bb957ffaa34f8f" providerId="LiveId" clId="{06B0E722-A902-42D3-85AC-5968C8B632B2}" dt="2026-05-14T08:51:07.739" v="23" actId="14100"/>
          <ac:spMkLst>
            <pc:docMk/>
            <pc:sldMk cId="0" sldId="260"/>
            <ac:spMk id="3" creationId="{00000000-0000-0000-0000-000000000000}"/>
          </ac:spMkLst>
        </pc:spChg>
      </pc:sldChg>
      <pc:sldChg chg="modSp mod">
        <pc:chgData name="jurgita jurgita" userId="f8bb957ffaa34f8f" providerId="LiveId" clId="{06B0E722-A902-42D3-85AC-5968C8B632B2}" dt="2026-05-14T12:21:32.974" v="50" actId="20577"/>
        <pc:sldMkLst>
          <pc:docMk/>
          <pc:sldMk cId="0" sldId="261"/>
        </pc:sldMkLst>
        <pc:spChg chg="mod">
          <ac:chgData name="jurgita jurgita" userId="f8bb957ffaa34f8f" providerId="LiveId" clId="{06B0E722-A902-42D3-85AC-5968C8B632B2}" dt="2026-05-14T12:21:32.974" v="50" actId="20577"/>
          <ac:spMkLst>
            <pc:docMk/>
            <pc:sldMk cId="0" sldId="261"/>
            <ac:spMk id="2" creationId="{00000000-0000-0000-0000-000000000000}"/>
          </ac:spMkLst>
        </pc:spChg>
        <pc:spChg chg="mod">
          <ac:chgData name="jurgita jurgita" userId="f8bb957ffaa34f8f" providerId="LiveId" clId="{06B0E722-A902-42D3-85AC-5968C8B632B2}" dt="2026-05-14T12:20:26.878" v="41" actId="255"/>
          <ac:spMkLst>
            <pc:docMk/>
            <pc:sldMk cId="0" sldId="261"/>
            <ac:spMk id="3" creationId="{00000000-0000-0000-0000-000000000000}"/>
          </ac:spMkLst>
        </pc:spChg>
      </pc:sldChg>
      <pc:sldChg chg="modSp mod">
        <pc:chgData name="jurgita jurgita" userId="f8bb957ffaa34f8f" providerId="LiveId" clId="{06B0E722-A902-42D3-85AC-5968C8B632B2}" dt="2026-05-14T12:22:47.595" v="61"/>
        <pc:sldMkLst>
          <pc:docMk/>
          <pc:sldMk cId="0" sldId="262"/>
        </pc:sldMkLst>
        <pc:spChg chg="mod">
          <ac:chgData name="jurgita jurgita" userId="f8bb957ffaa34f8f" providerId="LiveId" clId="{06B0E722-A902-42D3-85AC-5968C8B632B2}" dt="2026-05-14T12:22:47.595" v="61"/>
          <ac:spMkLst>
            <pc:docMk/>
            <pc:sldMk cId="0" sldId="262"/>
            <ac:spMk id="2" creationId="{00000000-0000-0000-0000-000000000000}"/>
          </ac:spMkLst>
        </pc:spChg>
        <pc:spChg chg="mod">
          <ac:chgData name="jurgita jurgita" userId="f8bb957ffaa34f8f" providerId="LiveId" clId="{06B0E722-A902-42D3-85AC-5968C8B632B2}" dt="2026-05-14T12:22:16.103" v="53" actId="14100"/>
          <ac:spMkLst>
            <pc:docMk/>
            <pc:sldMk cId="0" sldId="262"/>
            <ac:spMk id="3" creationId="{00000000-0000-0000-0000-000000000000}"/>
          </ac:spMkLst>
        </pc:spChg>
      </pc:sldChg>
      <pc:sldChg chg="modSp mod">
        <pc:chgData name="jurgita jurgita" userId="f8bb957ffaa34f8f" providerId="LiveId" clId="{06B0E722-A902-42D3-85AC-5968C8B632B2}" dt="2026-05-14T12:23:33.644" v="67" actId="20577"/>
        <pc:sldMkLst>
          <pc:docMk/>
          <pc:sldMk cId="0" sldId="263"/>
        </pc:sldMkLst>
        <pc:spChg chg="mod">
          <ac:chgData name="jurgita jurgita" userId="f8bb957ffaa34f8f" providerId="LiveId" clId="{06B0E722-A902-42D3-85AC-5968C8B632B2}" dt="2026-05-14T12:23:33.644" v="67" actId="20577"/>
          <ac:spMkLst>
            <pc:docMk/>
            <pc:sldMk cId="0" sldId="263"/>
            <ac:spMk id="2" creationId="{00000000-0000-0000-0000-000000000000}"/>
          </ac:spMkLst>
        </pc:spChg>
      </pc:sldChg>
      <pc:sldChg chg="modSp mod">
        <pc:chgData name="jurgita jurgita" userId="f8bb957ffaa34f8f" providerId="LiveId" clId="{06B0E722-A902-42D3-85AC-5968C8B632B2}" dt="2026-05-14T12:24:52.727" v="79"/>
        <pc:sldMkLst>
          <pc:docMk/>
          <pc:sldMk cId="0" sldId="264"/>
        </pc:sldMkLst>
        <pc:spChg chg="mod">
          <ac:chgData name="jurgita jurgita" userId="f8bb957ffaa34f8f" providerId="LiveId" clId="{06B0E722-A902-42D3-85AC-5968C8B632B2}" dt="2026-05-14T12:24:52.727" v="79"/>
          <ac:spMkLst>
            <pc:docMk/>
            <pc:sldMk cId="0" sldId="264"/>
            <ac:spMk id="2" creationId="{00000000-0000-0000-0000-000000000000}"/>
          </ac:spMkLst>
        </pc:spChg>
        <pc:spChg chg="mod">
          <ac:chgData name="jurgita jurgita" userId="f8bb957ffaa34f8f" providerId="LiveId" clId="{06B0E722-A902-42D3-85AC-5968C8B632B2}" dt="2026-05-14T12:24:03.830" v="69" actId="255"/>
          <ac:spMkLst>
            <pc:docMk/>
            <pc:sldMk cId="0" sldId="264"/>
            <ac:spMk id="3"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5/14/2026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5/14/2026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5/14/2026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5/14/2026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5/14/2026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sv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jpeg"/><Relationship Id="rId2" Type="http://schemas.openxmlformats.org/officeDocument/2006/relationships/image" Target="../media/image2.svg"/><Relationship Id="rId1" Type="http://schemas.openxmlformats.org/officeDocument/2006/relationships/slideLayout" Target="../slideLayouts/slideLayout7.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hyperlink" Target="https://gemini.google.com/?utm_source=chatgpt.com" TargetMode="External"/><Relationship Id="rId2" Type="http://schemas.openxmlformats.org/officeDocument/2006/relationships/hyperlink" Target="https://chatgpt.com/?utm_source=chatgpt.com" TargetMode="External"/><Relationship Id="rId1" Type="http://schemas.openxmlformats.org/officeDocument/2006/relationships/slideLayout" Target="../slideLayouts/slideLayout7.xml"/><Relationship Id="rId5" Type="http://schemas.openxmlformats.org/officeDocument/2006/relationships/hyperlink" Target="https://www.perplexity.ai/?utm_source=chatgpt.com" TargetMode="External"/><Relationship Id="rId4" Type="http://schemas.openxmlformats.org/officeDocument/2006/relationships/hyperlink" Target="https://copilot.microsoft.com/?utm_source=chatgpt.com"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s://gemini.google.com/?utm_source=chatgpt.com" TargetMode="External"/><Relationship Id="rId2" Type="http://schemas.openxmlformats.org/officeDocument/2006/relationships/hyperlink" Target="https://chatgpt.com/?utm_source=chatgpt.com" TargetMode="External"/><Relationship Id="rId1" Type="http://schemas.openxmlformats.org/officeDocument/2006/relationships/slideLayout" Target="../slideLayouts/slideLayout7.xml"/><Relationship Id="rId5" Type="http://schemas.openxmlformats.org/officeDocument/2006/relationships/hyperlink" Target="https://www.perplexity.ai/?utm_source=chatgpt.com" TargetMode="External"/><Relationship Id="rId4" Type="http://schemas.openxmlformats.org/officeDocument/2006/relationships/hyperlink" Target="https://copilot.microsoft.com/?utm_source=chatgpt.com"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hyperlink" Target="https://cleanup.pictures/?utm_source=chatgpt.com" TargetMode="Externa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hyperlink" Target="https://pixlr.com/express/"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145F81"/>
        </a:solidFill>
        <a:effectLst/>
      </p:bgPr>
    </p:bg>
    <p:spTree>
      <p:nvGrpSpPr>
        <p:cNvPr id="1" name=""/>
        <p:cNvGrpSpPr/>
        <p:nvPr/>
      </p:nvGrpSpPr>
      <p:grpSpPr>
        <a:xfrm>
          <a:off x="0" y="0"/>
          <a:ext cx="0" cy="0"/>
          <a:chOff x="0" y="0"/>
          <a:chExt cx="0" cy="0"/>
        </a:xfrm>
      </p:grpSpPr>
      <p:sp>
        <p:nvSpPr>
          <p:cNvPr id="2" name="Freeform 2"/>
          <p:cNvSpPr/>
          <p:nvPr/>
        </p:nvSpPr>
        <p:spPr>
          <a:xfrm>
            <a:off x="1028700" y="1028700"/>
            <a:ext cx="1924136" cy="1825822"/>
          </a:xfrm>
          <a:custGeom>
            <a:avLst/>
            <a:gdLst/>
            <a:ahLst/>
            <a:cxnLst/>
            <a:rect l="l" t="t" r="r" b="b"/>
            <a:pathLst>
              <a:path w="1924136" h="1825822">
                <a:moveTo>
                  <a:pt x="0" y="0"/>
                </a:moveTo>
                <a:lnTo>
                  <a:pt x="1924136" y="0"/>
                </a:lnTo>
                <a:lnTo>
                  <a:pt x="1924136" y="1825822"/>
                </a:lnTo>
                <a:lnTo>
                  <a:pt x="0" y="1825822"/>
                </a:lnTo>
                <a:lnTo>
                  <a:pt x="0" y="0"/>
                </a:lnTo>
                <a:close/>
              </a:path>
            </a:pathLst>
          </a:custGeom>
          <a:blipFill>
            <a:blip r:embed="rId2"/>
            <a:stretch>
              <a:fillRect/>
            </a:stretch>
          </a:blipFill>
        </p:spPr>
        <p:txBody>
          <a:bodyPr/>
          <a:lstStyle/>
          <a:p>
            <a:endParaRPr lang="en-US"/>
          </a:p>
        </p:txBody>
      </p:sp>
      <p:sp>
        <p:nvSpPr>
          <p:cNvPr id="3" name="TextBox 3"/>
          <p:cNvSpPr txBox="1"/>
          <p:nvPr/>
        </p:nvSpPr>
        <p:spPr>
          <a:xfrm>
            <a:off x="5569538" y="3448476"/>
            <a:ext cx="11802443" cy="2513509"/>
          </a:xfrm>
          <a:prstGeom prst="rect">
            <a:avLst/>
          </a:prstGeom>
        </p:spPr>
        <p:txBody>
          <a:bodyPr lIns="0" tIns="0" rIns="0" bIns="0" rtlCol="0" anchor="t">
            <a:spAutoFit/>
          </a:bodyPr>
          <a:lstStyle/>
          <a:p>
            <a:pPr>
              <a:lnSpc>
                <a:spcPts val="9828"/>
              </a:lnSpc>
            </a:pPr>
            <a:r>
              <a:rPr lang="en-US" sz="9100" b="1" spc="-254" dirty="0">
                <a:solidFill>
                  <a:srgbClr val="FFFFFF"/>
                </a:solidFill>
                <a:latin typeface="Source Sans Pro Bold"/>
                <a:ea typeface="Source Sans Pro Bold"/>
                <a:cs typeface="Source Sans Pro Bold"/>
                <a:sym typeface="Source Sans Pro Bold"/>
              </a:rPr>
              <a:t>AR GALITE ĮVEIKTI ŠIUOS AI IŠŠŪKIUS?</a:t>
            </a:r>
          </a:p>
        </p:txBody>
      </p:sp>
      <p:sp>
        <p:nvSpPr>
          <p:cNvPr id="4" name="Freeform 4"/>
          <p:cNvSpPr/>
          <p:nvPr/>
        </p:nvSpPr>
        <p:spPr>
          <a:xfrm>
            <a:off x="-1207445" y="7696681"/>
            <a:ext cx="20702890" cy="4968694"/>
          </a:xfrm>
          <a:custGeom>
            <a:avLst/>
            <a:gdLst/>
            <a:ahLst/>
            <a:cxnLst/>
            <a:rect l="l" t="t" r="r" b="b"/>
            <a:pathLst>
              <a:path w="20702890" h="4968694">
                <a:moveTo>
                  <a:pt x="0" y="0"/>
                </a:moveTo>
                <a:lnTo>
                  <a:pt x="20702890" y="0"/>
                </a:lnTo>
                <a:lnTo>
                  <a:pt x="20702890" y="4968694"/>
                </a:lnTo>
                <a:lnTo>
                  <a:pt x="0" y="4968694"/>
                </a:lnTo>
                <a:lnTo>
                  <a:pt x="0" y="0"/>
                </a:lnTo>
                <a:close/>
              </a:path>
            </a:pathLst>
          </a:custGeom>
          <a:blipFill>
            <a:blip>
              <a:extLst>
                <a:ext uri="{96DAC541-7B7A-43D3-8B79-37D633B846F1}">
                  <asvg:svgBlip xmlns:asvg="http://schemas.microsoft.com/office/drawing/2016/SVG/main" r:embed="rId3"/>
                </a:ext>
              </a:extLst>
            </a:blip>
            <a:stretch>
              <a:fillRect/>
            </a:stretch>
          </a:blipFill>
        </p:spPr>
        <p:txBody>
          <a:bodyPr/>
          <a:lstStyle/>
          <a:p>
            <a:endParaRPr lang="en-US"/>
          </a:p>
        </p:txBody>
      </p:sp>
      <p:sp>
        <p:nvSpPr>
          <p:cNvPr id="5" name="TextBox 5"/>
          <p:cNvSpPr txBox="1"/>
          <p:nvPr/>
        </p:nvSpPr>
        <p:spPr>
          <a:xfrm>
            <a:off x="7957197" y="6382528"/>
            <a:ext cx="9302103" cy="530225"/>
          </a:xfrm>
          <a:prstGeom prst="rect">
            <a:avLst/>
          </a:prstGeom>
        </p:spPr>
        <p:txBody>
          <a:bodyPr lIns="0" tIns="0" rIns="0" bIns="0" rtlCol="0" anchor="t">
            <a:spAutoFit/>
          </a:bodyPr>
          <a:lstStyle/>
          <a:p>
            <a:pPr marL="0" lvl="0" indent="0" algn="r">
              <a:lnSpc>
                <a:spcPts val="3999"/>
              </a:lnSpc>
              <a:spcBef>
                <a:spcPct val="0"/>
              </a:spcBef>
            </a:pPr>
            <a:r>
              <a:rPr lang="en-US" sz="3999" b="1" spc="295">
                <a:solidFill>
                  <a:srgbClr val="E7C58C"/>
                </a:solidFill>
                <a:latin typeface="Source Sans Pro Bold"/>
                <a:ea typeface="Source Sans Pro Bold"/>
                <a:cs typeface="Source Sans Pro Bold"/>
                <a:sym typeface="Source Sans Pro Bold"/>
              </a:rPr>
              <a:t>Nordplus 2024–2026</a:t>
            </a:r>
          </a:p>
        </p:txBody>
      </p:sp>
      <p:sp>
        <p:nvSpPr>
          <p:cNvPr id="6" name="TextBox 6"/>
          <p:cNvSpPr txBox="1"/>
          <p:nvPr/>
        </p:nvSpPr>
        <p:spPr>
          <a:xfrm>
            <a:off x="2952836" y="1587293"/>
            <a:ext cx="4498680" cy="746737"/>
          </a:xfrm>
          <a:prstGeom prst="rect">
            <a:avLst/>
          </a:prstGeom>
        </p:spPr>
        <p:txBody>
          <a:bodyPr lIns="0" tIns="0" rIns="0" bIns="0" rtlCol="0" anchor="t">
            <a:spAutoFit/>
          </a:bodyPr>
          <a:lstStyle/>
          <a:p>
            <a:pPr marL="0" lvl="0" indent="0" algn="l">
              <a:lnSpc>
                <a:spcPts val="2968"/>
              </a:lnSpc>
            </a:pPr>
            <a:r>
              <a:rPr lang="en-US" sz="2748">
                <a:solidFill>
                  <a:srgbClr val="FFFFFF"/>
                </a:solidFill>
                <a:latin typeface="Source Sans Pro"/>
                <a:ea typeface="Source Sans Pro"/>
                <a:cs typeface="Source Sans Pro"/>
                <a:sym typeface="Source Sans Pro"/>
              </a:rPr>
              <a:t>Navigating Mis- and Disinformation at an Older Age</a:t>
            </a:r>
          </a:p>
        </p:txBody>
      </p:sp>
      <p:sp>
        <p:nvSpPr>
          <p:cNvPr id="7" name="Freeform 7"/>
          <p:cNvSpPr/>
          <p:nvPr/>
        </p:nvSpPr>
        <p:spPr>
          <a:xfrm>
            <a:off x="480804" y="8525804"/>
            <a:ext cx="4387997" cy="1003754"/>
          </a:xfrm>
          <a:custGeom>
            <a:avLst/>
            <a:gdLst/>
            <a:ahLst/>
            <a:cxnLst/>
            <a:rect l="l" t="t" r="r" b="b"/>
            <a:pathLst>
              <a:path w="4387997" h="1003754">
                <a:moveTo>
                  <a:pt x="0" y="0"/>
                </a:moveTo>
                <a:lnTo>
                  <a:pt x="4387997" y="0"/>
                </a:lnTo>
                <a:lnTo>
                  <a:pt x="4387997" y="1003755"/>
                </a:lnTo>
                <a:lnTo>
                  <a:pt x="0" y="1003755"/>
                </a:lnTo>
                <a:lnTo>
                  <a:pt x="0" y="0"/>
                </a:lnTo>
                <a:close/>
              </a:path>
            </a:pathLst>
          </a:custGeom>
          <a:blipFill>
            <a:blip r:embed="rId4"/>
            <a:stretch>
              <a:fillRect/>
            </a:stretch>
          </a:blipFill>
        </p:spPr>
        <p:txBody>
          <a:bodyPr/>
          <a:lstStyle/>
          <a:p>
            <a:endParaRPr lang="en-US"/>
          </a:p>
        </p:txBody>
      </p:sp>
      <p:sp>
        <p:nvSpPr>
          <p:cNvPr id="8" name="Freeform 8"/>
          <p:cNvSpPr/>
          <p:nvPr/>
        </p:nvSpPr>
        <p:spPr>
          <a:xfrm>
            <a:off x="4695837" y="7828204"/>
            <a:ext cx="2352824" cy="2352824"/>
          </a:xfrm>
          <a:custGeom>
            <a:avLst/>
            <a:gdLst/>
            <a:ahLst/>
            <a:cxnLst/>
            <a:rect l="l" t="t" r="r" b="b"/>
            <a:pathLst>
              <a:path w="2352824" h="2352824">
                <a:moveTo>
                  <a:pt x="0" y="0"/>
                </a:moveTo>
                <a:lnTo>
                  <a:pt x="2352824" y="0"/>
                </a:lnTo>
                <a:lnTo>
                  <a:pt x="2352824" y="2352824"/>
                </a:lnTo>
                <a:lnTo>
                  <a:pt x="0" y="2352824"/>
                </a:lnTo>
                <a:lnTo>
                  <a:pt x="0" y="0"/>
                </a:lnTo>
                <a:close/>
              </a:path>
            </a:pathLst>
          </a:custGeom>
          <a:blipFill>
            <a:blip r:embed="rId5"/>
            <a:stretch>
              <a:fillRect/>
            </a:stretch>
          </a:blipFill>
        </p:spPr>
        <p:txBody>
          <a:bodyPr/>
          <a:lstStyle/>
          <a:p>
            <a:endParaRPr lang="en-US"/>
          </a:p>
        </p:txBody>
      </p:sp>
      <p:sp>
        <p:nvSpPr>
          <p:cNvPr id="9" name="Freeform 9"/>
          <p:cNvSpPr/>
          <p:nvPr/>
        </p:nvSpPr>
        <p:spPr>
          <a:xfrm>
            <a:off x="7292701" y="8547501"/>
            <a:ext cx="3702598" cy="960361"/>
          </a:xfrm>
          <a:custGeom>
            <a:avLst/>
            <a:gdLst/>
            <a:ahLst/>
            <a:cxnLst/>
            <a:rect l="l" t="t" r="r" b="b"/>
            <a:pathLst>
              <a:path w="3702598" h="960361">
                <a:moveTo>
                  <a:pt x="0" y="0"/>
                </a:moveTo>
                <a:lnTo>
                  <a:pt x="3702598" y="0"/>
                </a:lnTo>
                <a:lnTo>
                  <a:pt x="3702598" y="960361"/>
                </a:lnTo>
                <a:lnTo>
                  <a:pt x="0" y="960361"/>
                </a:lnTo>
                <a:lnTo>
                  <a:pt x="0" y="0"/>
                </a:lnTo>
                <a:close/>
              </a:path>
            </a:pathLst>
          </a:custGeom>
          <a:blipFill>
            <a:blip r:embed="rId6"/>
            <a:stretch>
              <a:fillRect/>
            </a:stretch>
          </a:blipFill>
        </p:spPr>
        <p:txBody>
          <a:bodyPr/>
          <a:lstStyle/>
          <a:p>
            <a:endParaRPr lang="en-US"/>
          </a:p>
        </p:txBody>
      </p:sp>
      <p:sp>
        <p:nvSpPr>
          <p:cNvPr id="10" name="Freeform 10"/>
          <p:cNvSpPr/>
          <p:nvPr/>
        </p:nvSpPr>
        <p:spPr>
          <a:xfrm>
            <a:off x="11546153" y="8600973"/>
            <a:ext cx="3552062" cy="807287"/>
          </a:xfrm>
          <a:custGeom>
            <a:avLst/>
            <a:gdLst/>
            <a:ahLst/>
            <a:cxnLst/>
            <a:rect l="l" t="t" r="r" b="b"/>
            <a:pathLst>
              <a:path w="3552062" h="807287">
                <a:moveTo>
                  <a:pt x="0" y="0"/>
                </a:moveTo>
                <a:lnTo>
                  <a:pt x="3552062" y="0"/>
                </a:lnTo>
                <a:lnTo>
                  <a:pt x="3552062" y="807286"/>
                </a:lnTo>
                <a:lnTo>
                  <a:pt x="0" y="807286"/>
                </a:lnTo>
                <a:lnTo>
                  <a:pt x="0" y="0"/>
                </a:lnTo>
                <a:close/>
              </a:path>
            </a:pathLst>
          </a:custGeom>
          <a:blipFill>
            <a:blip r:embed="rId7"/>
            <a:stretch>
              <a:fillRect/>
            </a:stretch>
          </a:blipFill>
        </p:spPr>
        <p:txBody>
          <a:bodyPr/>
          <a:lstStyle/>
          <a:p>
            <a:endParaRPr lang="en-US"/>
          </a:p>
        </p:txBody>
      </p:sp>
      <p:sp>
        <p:nvSpPr>
          <p:cNvPr id="11" name="Freeform 11"/>
          <p:cNvSpPr/>
          <p:nvPr/>
        </p:nvSpPr>
        <p:spPr>
          <a:xfrm>
            <a:off x="15649070" y="8331625"/>
            <a:ext cx="1722911" cy="1392112"/>
          </a:xfrm>
          <a:custGeom>
            <a:avLst/>
            <a:gdLst/>
            <a:ahLst/>
            <a:cxnLst/>
            <a:rect l="l" t="t" r="r" b="b"/>
            <a:pathLst>
              <a:path w="1722911" h="1392112">
                <a:moveTo>
                  <a:pt x="0" y="0"/>
                </a:moveTo>
                <a:lnTo>
                  <a:pt x="1722911" y="0"/>
                </a:lnTo>
                <a:lnTo>
                  <a:pt x="1722911" y="1392113"/>
                </a:lnTo>
                <a:lnTo>
                  <a:pt x="0" y="1392113"/>
                </a:lnTo>
                <a:lnTo>
                  <a:pt x="0" y="0"/>
                </a:lnTo>
                <a:close/>
              </a:path>
            </a:pathLst>
          </a:custGeom>
          <a:blipFill>
            <a:blip r:embed="rId8"/>
            <a:stretch>
              <a:fillRect/>
            </a:stretch>
          </a:blipFill>
        </p:spPr>
        <p:txBody>
          <a:bodyPr/>
          <a:lstStyle/>
          <a:p>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
          <p:cNvSpPr txBox="1"/>
          <p:nvPr/>
        </p:nvSpPr>
        <p:spPr>
          <a:xfrm>
            <a:off x="1028700" y="2356194"/>
            <a:ext cx="15481825" cy="4986622"/>
          </a:xfrm>
          <a:prstGeom prst="rect">
            <a:avLst/>
          </a:prstGeom>
        </p:spPr>
        <p:txBody>
          <a:bodyPr lIns="0" tIns="0" rIns="0" bIns="0" rtlCol="0" anchor="t">
            <a:spAutoFit/>
          </a:bodyPr>
          <a:lstStyle/>
          <a:p>
            <a:pPr>
              <a:lnSpc>
                <a:spcPts val="4886"/>
              </a:lnSpc>
            </a:pPr>
            <a:r>
              <a:rPr lang="lt-LT" sz="3490" dirty="0">
                <a:solidFill>
                  <a:srgbClr val="145F81"/>
                </a:solidFill>
                <a:latin typeface="Source Sans Pro"/>
                <a:ea typeface="Source Sans Pro"/>
                <a:cs typeface="Source Sans Pro"/>
                <a:sym typeface="Source Sans Pro"/>
              </a:rPr>
              <a:t>Ši medžiaga skirta padėti dalyviams ištirti, kaip dirbtinis intelektas gali būti naudojamas kasdieniame gyvenime atliekant paprastus praktinius iššūkius.</a:t>
            </a:r>
          </a:p>
          <a:p>
            <a:pPr>
              <a:lnSpc>
                <a:spcPts val="4886"/>
              </a:lnSpc>
            </a:pPr>
            <a:endParaRPr lang="en-US" sz="3490" dirty="0">
              <a:solidFill>
                <a:srgbClr val="145F81"/>
              </a:solidFill>
              <a:latin typeface="Source Sans Pro"/>
              <a:ea typeface="Source Sans Pro"/>
              <a:cs typeface="Source Sans Pro"/>
              <a:sym typeface="Source Sans Pro"/>
            </a:endParaRPr>
          </a:p>
          <a:p>
            <a:pPr>
              <a:lnSpc>
                <a:spcPts val="4886"/>
              </a:lnSpc>
            </a:pPr>
            <a:r>
              <a:rPr lang="en-US" sz="3490" dirty="0">
                <a:solidFill>
                  <a:srgbClr val="145F81"/>
                </a:solidFill>
                <a:latin typeface="Source Sans Pro"/>
                <a:ea typeface="Source Sans Pro"/>
                <a:cs typeface="Source Sans Pro"/>
                <a:sym typeface="Source Sans Pro"/>
              </a:rPr>
              <a:t>Galite </a:t>
            </a:r>
            <a:r>
              <a:rPr lang="en-US" sz="3490" dirty="0" err="1">
                <a:solidFill>
                  <a:srgbClr val="145F81"/>
                </a:solidFill>
                <a:latin typeface="Source Sans Pro"/>
                <a:ea typeface="Source Sans Pro"/>
                <a:cs typeface="Source Sans Pro"/>
                <a:sym typeface="Source Sans Pro"/>
              </a:rPr>
              <a:t>naudoti</a:t>
            </a:r>
            <a:r>
              <a:rPr lang="en-US" sz="3490" dirty="0">
                <a:solidFill>
                  <a:srgbClr val="145F81"/>
                </a:solidFill>
                <a:latin typeface="Source Sans Pro"/>
                <a:ea typeface="Source Sans Pro"/>
                <a:cs typeface="Source Sans Pro"/>
                <a:sym typeface="Source Sans Pro"/>
              </a:rPr>
              <a:t> </a:t>
            </a:r>
            <a:r>
              <a:rPr lang="en-US" sz="3490" dirty="0" err="1">
                <a:solidFill>
                  <a:srgbClr val="145F81"/>
                </a:solidFill>
                <a:latin typeface="Source Sans Pro"/>
                <a:ea typeface="Source Sans Pro"/>
                <a:cs typeface="Source Sans Pro"/>
                <a:sym typeface="Source Sans Pro"/>
              </a:rPr>
              <a:t>šią</a:t>
            </a:r>
            <a:r>
              <a:rPr lang="en-US" sz="3490" dirty="0">
                <a:solidFill>
                  <a:srgbClr val="145F81"/>
                </a:solidFill>
                <a:latin typeface="Source Sans Pro"/>
                <a:ea typeface="Source Sans Pro"/>
                <a:cs typeface="Source Sans Pro"/>
                <a:sym typeface="Source Sans Pro"/>
              </a:rPr>
              <a:t> </a:t>
            </a:r>
            <a:r>
              <a:rPr lang="en-US" sz="3490" dirty="0" err="1">
                <a:solidFill>
                  <a:srgbClr val="145F81"/>
                </a:solidFill>
                <a:latin typeface="Source Sans Pro"/>
                <a:ea typeface="Source Sans Pro"/>
                <a:cs typeface="Source Sans Pro"/>
                <a:sym typeface="Source Sans Pro"/>
              </a:rPr>
              <a:t>medžiagą</a:t>
            </a:r>
            <a:r>
              <a:rPr lang="en-US" sz="3490" dirty="0">
                <a:solidFill>
                  <a:srgbClr val="145F81"/>
                </a:solidFill>
                <a:latin typeface="Source Sans Pro"/>
                <a:ea typeface="Source Sans Pro"/>
                <a:cs typeface="Source Sans Pro"/>
                <a:sym typeface="Source Sans Pro"/>
              </a:rPr>
              <a:t>:</a:t>
            </a:r>
            <a:endParaRPr lang="lt-LT" sz="3490" dirty="0">
              <a:solidFill>
                <a:srgbClr val="145F81"/>
              </a:solidFill>
              <a:latin typeface="Source Sans Pro"/>
              <a:ea typeface="Source Sans Pro"/>
              <a:cs typeface="Source Sans Pro"/>
              <a:sym typeface="Source Sans Pro"/>
            </a:endParaRPr>
          </a:p>
          <a:p>
            <a:pPr>
              <a:lnSpc>
                <a:spcPts val="4886"/>
              </a:lnSpc>
            </a:pPr>
            <a:endParaRPr lang="en-US" sz="3490" dirty="0">
              <a:solidFill>
                <a:srgbClr val="145F81"/>
              </a:solidFill>
              <a:latin typeface="Source Sans Pro"/>
              <a:ea typeface="Source Sans Pro"/>
              <a:cs typeface="Source Sans Pro"/>
              <a:sym typeface="Source Sans Pro"/>
            </a:endParaRPr>
          </a:p>
          <a:p>
            <a:pPr marL="753641" lvl="1" indent="-376821">
              <a:lnSpc>
                <a:spcPts val="4886"/>
              </a:lnSpc>
              <a:buFont typeface="Arial"/>
              <a:buChar char="•"/>
            </a:pPr>
            <a:r>
              <a:rPr lang="lt-LT" sz="3490" dirty="0">
                <a:solidFill>
                  <a:srgbClr val="145F81"/>
                </a:solidFill>
                <a:latin typeface="Source Sans Pro"/>
                <a:ea typeface="Source Sans Pro"/>
                <a:cs typeface="Source Sans Pro"/>
                <a:sym typeface="Source Sans Pro"/>
              </a:rPr>
              <a:t>savarankiškai arba kartu su kitais
seminarų, kursų ar grupinių diskusijų metu
kompiuteriu, planšetiniu kompiuteriu ar išmaniuoju telefonu.</a:t>
            </a:r>
            <a:endParaRPr lang="en-US" sz="3490" dirty="0">
              <a:solidFill>
                <a:srgbClr val="145F81"/>
              </a:solidFill>
              <a:latin typeface="Source Sans Pro"/>
              <a:ea typeface="Source Sans Pro"/>
              <a:cs typeface="Source Sans Pro"/>
              <a:sym typeface="Source Sans Pro"/>
            </a:endParaRPr>
          </a:p>
        </p:txBody>
      </p:sp>
      <p:sp>
        <p:nvSpPr>
          <p:cNvPr id="3" name="TextBox 3"/>
          <p:cNvSpPr txBox="1"/>
          <p:nvPr/>
        </p:nvSpPr>
        <p:spPr>
          <a:xfrm>
            <a:off x="1028700" y="914400"/>
            <a:ext cx="12582402" cy="995471"/>
          </a:xfrm>
          <a:prstGeom prst="rect">
            <a:avLst/>
          </a:prstGeom>
        </p:spPr>
        <p:txBody>
          <a:bodyPr lIns="0" tIns="0" rIns="0" bIns="0" rtlCol="0" anchor="t">
            <a:spAutoFit/>
          </a:bodyPr>
          <a:lstStyle/>
          <a:p>
            <a:pPr algn="just">
              <a:lnSpc>
                <a:spcPts val="8131"/>
              </a:lnSpc>
            </a:pPr>
            <a:r>
              <a:rPr lang="en-US" sz="5808" b="1" dirty="0">
                <a:solidFill>
                  <a:srgbClr val="145F81"/>
                </a:solidFill>
                <a:latin typeface="Source Sans Pro Bold"/>
                <a:ea typeface="Source Sans Pro Bold"/>
                <a:cs typeface="Source Sans Pro Bold"/>
                <a:sym typeface="Source Sans Pro Bold"/>
              </a:rPr>
              <a:t>Kaip </a:t>
            </a:r>
            <a:r>
              <a:rPr lang="en-US" sz="5808" b="1" dirty="0" err="1">
                <a:solidFill>
                  <a:srgbClr val="145F81"/>
                </a:solidFill>
                <a:latin typeface="Source Sans Pro Bold"/>
                <a:ea typeface="Source Sans Pro Bold"/>
                <a:cs typeface="Source Sans Pro Bold"/>
                <a:sym typeface="Source Sans Pro Bold"/>
              </a:rPr>
              <a:t>naudoti</a:t>
            </a:r>
            <a:r>
              <a:rPr lang="en-US" sz="5808" b="1" dirty="0">
                <a:solidFill>
                  <a:srgbClr val="145F81"/>
                </a:solidFill>
                <a:latin typeface="Source Sans Pro Bold"/>
                <a:ea typeface="Source Sans Pro Bold"/>
                <a:cs typeface="Source Sans Pro Bold"/>
                <a:sym typeface="Source Sans Pro Bold"/>
              </a:rPr>
              <a:t> </a:t>
            </a:r>
            <a:r>
              <a:rPr lang="en-US" sz="5808" b="1" dirty="0" err="1">
                <a:solidFill>
                  <a:srgbClr val="145F81"/>
                </a:solidFill>
                <a:latin typeface="Source Sans Pro Bold"/>
                <a:ea typeface="Source Sans Pro Bold"/>
                <a:cs typeface="Source Sans Pro Bold"/>
                <a:sym typeface="Source Sans Pro Bold"/>
              </a:rPr>
              <a:t>šią</a:t>
            </a:r>
            <a:r>
              <a:rPr lang="en-US" sz="5808" b="1" dirty="0">
                <a:solidFill>
                  <a:srgbClr val="145F81"/>
                </a:solidFill>
                <a:latin typeface="Source Sans Pro Bold"/>
                <a:ea typeface="Source Sans Pro Bold"/>
                <a:cs typeface="Source Sans Pro Bold"/>
                <a:sym typeface="Source Sans Pro Bold"/>
              </a:rPr>
              <a:t> </a:t>
            </a:r>
            <a:r>
              <a:rPr lang="en-US" sz="5808" b="1" dirty="0" err="1">
                <a:solidFill>
                  <a:srgbClr val="145F81"/>
                </a:solidFill>
                <a:latin typeface="Source Sans Pro Bold"/>
                <a:ea typeface="Source Sans Pro Bold"/>
                <a:cs typeface="Source Sans Pro Bold"/>
                <a:sym typeface="Source Sans Pro Bold"/>
              </a:rPr>
              <a:t>medžiagą</a:t>
            </a:r>
            <a:endParaRPr lang="en-US" sz="5808" b="1" dirty="0">
              <a:solidFill>
                <a:srgbClr val="145F81"/>
              </a:solidFill>
              <a:latin typeface="Source Sans Pro Bold"/>
              <a:ea typeface="Source Sans Pro Bold"/>
              <a:cs typeface="Source Sans Pro Bold"/>
              <a:sym typeface="Source Sans Pro Bold"/>
            </a:endParaRPr>
          </a:p>
        </p:txBody>
      </p:sp>
      <p:sp>
        <p:nvSpPr>
          <p:cNvPr id="4" name="Freeform 4"/>
          <p:cNvSpPr/>
          <p:nvPr/>
        </p:nvSpPr>
        <p:spPr>
          <a:xfrm>
            <a:off x="-1207445" y="7696681"/>
            <a:ext cx="20702890" cy="4968694"/>
          </a:xfrm>
          <a:custGeom>
            <a:avLst/>
            <a:gdLst/>
            <a:ahLst/>
            <a:cxnLst/>
            <a:rect l="l" t="t" r="r" b="b"/>
            <a:pathLst>
              <a:path w="20702890" h="4968694">
                <a:moveTo>
                  <a:pt x="0" y="0"/>
                </a:moveTo>
                <a:lnTo>
                  <a:pt x="20702890" y="0"/>
                </a:lnTo>
                <a:lnTo>
                  <a:pt x="20702890" y="4968694"/>
                </a:lnTo>
                <a:lnTo>
                  <a:pt x="0" y="4968694"/>
                </a:lnTo>
                <a:lnTo>
                  <a:pt x="0" y="0"/>
                </a:lnTo>
                <a:close/>
              </a:path>
            </a:pathLst>
          </a:custGeom>
          <a:blipFill>
            <a:blip>
              <a:extLst>
                <a:ext uri="{96DAC541-7B7A-43D3-8B79-37D633B846F1}">
                  <asvg:svgBlip xmlns:asvg="http://schemas.microsoft.com/office/drawing/2016/SVG/main" r:embed="rId2"/>
                </a:ext>
              </a:extLst>
            </a:blip>
            <a:stretch>
              <a:fillRect/>
            </a:stretch>
          </a:blipFill>
        </p:spPr>
        <p:txBody>
          <a:bodyPr/>
          <a:lstStyle/>
          <a:p>
            <a:endParaRPr lang="en-US"/>
          </a:p>
        </p:txBody>
      </p:sp>
      <p:sp>
        <p:nvSpPr>
          <p:cNvPr id="5" name="Freeform 5"/>
          <p:cNvSpPr/>
          <p:nvPr/>
        </p:nvSpPr>
        <p:spPr>
          <a:xfrm>
            <a:off x="480804" y="8525804"/>
            <a:ext cx="4387997" cy="1003754"/>
          </a:xfrm>
          <a:custGeom>
            <a:avLst/>
            <a:gdLst/>
            <a:ahLst/>
            <a:cxnLst/>
            <a:rect l="l" t="t" r="r" b="b"/>
            <a:pathLst>
              <a:path w="4387997" h="1003754">
                <a:moveTo>
                  <a:pt x="0" y="0"/>
                </a:moveTo>
                <a:lnTo>
                  <a:pt x="4387997" y="0"/>
                </a:lnTo>
                <a:lnTo>
                  <a:pt x="4387997" y="1003755"/>
                </a:lnTo>
                <a:lnTo>
                  <a:pt x="0" y="1003755"/>
                </a:lnTo>
                <a:lnTo>
                  <a:pt x="0" y="0"/>
                </a:lnTo>
                <a:close/>
              </a:path>
            </a:pathLst>
          </a:custGeom>
          <a:blipFill>
            <a:blip r:embed="rId3"/>
            <a:stretch>
              <a:fillRect/>
            </a:stretch>
          </a:blipFill>
        </p:spPr>
        <p:txBody>
          <a:bodyPr/>
          <a:lstStyle/>
          <a:p>
            <a:endParaRPr lang="en-US"/>
          </a:p>
        </p:txBody>
      </p:sp>
      <p:sp>
        <p:nvSpPr>
          <p:cNvPr id="6" name="Freeform 6"/>
          <p:cNvSpPr/>
          <p:nvPr/>
        </p:nvSpPr>
        <p:spPr>
          <a:xfrm>
            <a:off x="4695837" y="7828204"/>
            <a:ext cx="2352824" cy="2352824"/>
          </a:xfrm>
          <a:custGeom>
            <a:avLst/>
            <a:gdLst/>
            <a:ahLst/>
            <a:cxnLst/>
            <a:rect l="l" t="t" r="r" b="b"/>
            <a:pathLst>
              <a:path w="2352824" h="2352824">
                <a:moveTo>
                  <a:pt x="0" y="0"/>
                </a:moveTo>
                <a:lnTo>
                  <a:pt x="2352824" y="0"/>
                </a:lnTo>
                <a:lnTo>
                  <a:pt x="2352824" y="2352824"/>
                </a:lnTo>
                <a:lnTo>
                  <a:pt x="0" y="2352824"/>
                </a:lnTo>
                <a:lnTo>
                  <a:pt x="0" y="0"/>
                </a:lnTo>
                <a:close/>
              </a:path>
            </a:pathLst>
          </a:custGeom>
          <a:blipFill>
            <a:blip r:embed="rId4"/>
            <a:stretch>
              <a:fillRect/>
            </a:stretch>
          </a:blipFill>
        </p:spPr>
        <p:txBody>
          <a:bodyPr/>
          <a:lstStyle/>
          <a:p>
            <a:endParaRPr lang="en-US"/>
          </a:p>
        </p:txBody>
      </p:sp>
      <p:sp>
        <p:nvSpPr>
          <p:cNvPr id="7" name="Freeform 7"/>
          <p:cNvSpPr/>
          <p:nvPr/>
        </p:nvSpPr>
        <p:spPr>
          <a:xfrm>
            <a:off x="7292701" y="8547501"/>
            <a:ext cx="3702598" cy="960361"/>
          </a:xfrm>
          <a:custGeom>
            <a:avLst/>
            <a:gdLst/>
            <a:ahLst/>
            <a:cxnLst/>
            <a:rect l="l" t="t" r="r" b="b"/>
            <a:pathLst>
              <a:path w="3702598" h="960361">
                <a:moveTo>
                  <a:pt x="0" y="0"/>
                </a:moveTo>
                <a:lnTo>
                  <a:pt x="3702598" y="0"/>
                </a:lnTo>
                <a:lnTo>
                  <a:pt x="3702598" y="960361"/>
                </a:lnTo>
                <a:lnTo>
                  <a:pt x="0" y="960361"/>
                </a:lnTo>
                <a:lnTo>
                  <a:pt x="0" y="0"/>
                </a:lnTo>
                <a:close/>
              </a:path>
            </a:pathLst>
          </a:custGeom>
          <a:blipFill>
            <a:blip r:embed="rId5"/>
            <a:stretch>
              <a:fillRect/>
            </a:stretch>
          </a:blipFill>
        </p:spPr>
        <p:txBody>
          <a:bodyPr/>
          <a:lstStyle/>
          <a:p>
            <a:endParaRPr lang="en-US"/>
          </a:p>
        </p:txBody>
      </p:sp>
      <p:sp>
        <p:nvSpPr>
          <p:cNvPr id="8" name="Freeform 8"/>
          <p:cNvSpPr/>
          <p:nvPr/>
        </p:nvSpPr>
        <p:spPr>
          <a:xfrm>
            <a:off x="11546153" y="8600973"/>
            <a:ext cx="3552062" cy="807287"/>
          </a:xfrm>
          <a:custGeom>
            <a:avLst/>
            <a:gdLst/>
            <a:ahLst/>
            <a:cxnLst/>
            <a:rect l="l" t="t" r="r" b="b"/>
            <a:pathLst>
              <a:path w="3552062" h="807287">
                <a:moveTo>
                  <a:pt x="0" y="0"/>
                </a:moveTo>
                <a:lnTo>
                  <a:pt x="3552062" y="0"/>
                </a:lnTo>
                <a:lnTo>
                  <a:pt x="3552062" y="807286"/>
                </a:lnTo>
                <a:lnTo>
                  <a:pt x="0" y="807286"/>
                </a:lnTo>
                <a:lnTo>
                  <a:pt x="0" y="0"/>
                </a:lnTo>
                <a:close/>
              </a:path>
            </a:pathLst>
          </a:custGeom>
          <a:blipFill>
            <a:blip r:embed="rId6"/>
            <a:stretch>
              <a:fillRect/>
            </a:stretch>
          </a:blipFill>
        </p:spPr>
        <p:txBody>
          <a:bodyPr/>
          <a:lstStyle/>
          <a:p>
            <a:endParaRPr lang="en-US"/>
          </a:p>
        </p:txBody>
      </p:sp>
      <p:sp>
        <p:nvSpPr>
          <p:cNvPr id="9" name="Freeform 9"/>
          <p:cNvSpPr/>
          <p:nvPr/>
        </p:nvSpPr>
        <p:spPr>
          <a:xfrm>
            <a:off x="15649070" y="8331625"/>
            <a:ext cx="1722911" cy="1392112"/>
          </a:xfrm>
          <a:custGeom>
            <a:avLst/>
            <a:gdLst/>
            <a:ahLst/>
            <a:cxnLst/>
            <a:rect l="l" t="t" r="r" b="b"/>
            <a:pathLst>
              <a:path w="1722911" h="1392112">
                <a:moveTo>
                  <a:pt x="0" y="0"/>
                </a:moveTo>
                <a:lnTo>
                  <a:pt x="1722911" y="0"/>
                </a:lnTo>
                <a:lnTo>
                  <a:pt x="1722911" y="1392113"/>
                </a:lnTo>
                <a:lnTo>
                  <a:pt x="0" y="1392113"/>
                </a:lnTo>
                <a:lnTo>
                  <a:pt x="0" y="0"/>
                </a:lnTo>
                <a:close/>
              </a:path>
            </a:pathLst>
          </a:custGeom>
          <a:blipFill>
            <a:blip r:embed="rId7"/>
            <a:stretch>
              <a:fillRect/>
            </a:stretch>
          </a:blipFill>
        </p:spPr>
        <p:txBody>
          <a:bodyPr/>
          <a:lstStyle/>
          <a:p>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
          <p:cNvSpPr txBox="1"/>
          <p:nvPr/>
        </p:nvSpPr>
        <p:spPr>
          <a:xfrm>
            <a:off x="1028700" y="2356194"/>
            <a:ext cx="11175928" cy="5614999"/>
          </a:xfrm>
          <a:prstGeom prst="rect">
            <a:avLst/>
          </a:prstGeom>
        </p:spPr>
        <p:txBody>
          <a:bodyPr lIns="0" tIns="0" rIns="0" bIns="0" rtlCol="0" anchor="t">
            <a:spAutoFit/>
          </a:bodyPr>
          <a:lstStyle/>
          <a:p>
            <a:pPr>
              <a:lnSpc>
                <a:spcPts val="4886"/>
              </a:lnSpc>
            </a:pPr>
            <a:r>
              <a:rPr lang="en-US" sz="3490" dirty="0" err="1">
                <a:solidFill>
                  <a:srgbClr val="145F81"/>
                </a:solidFill>
                <a:latin typeface="Source Sans Pro"/>
                <a:ea typeface="Source Sans Pro"/>
                <a:cs typeface="Source Sans Pro"/>
                <a:sym typeface="Source Sans Pro"/>
              </a:rPr>
              <a:t>Kiekvienas</a:t>
            </a:r>
            <a:r>
              <a:rPr lang="en-US" sz="3490" dirty="0">
                <a:solidFill>
                  <a:srgbClr val="145F81"/>
                </a:solidFill>
                <a:latin typeface="Source Sans Pro"/>
                <a:ea typeface="Source Sans Pro"/>
                <a:cs typeface="Source Sans Pro"/>
                <a:sym typeface="Source Sans Pro"/>
              </a:rPr>
              <a:t> </a:t>
            </a:r>
            <a:r>
              <a:rPr lang="en-US" sz="3490" dirty="0" err="1">
                <a:solidFill>
                  <a:srgbClr val="145F81"/>
                </a:solidFill>
                <a:latin typeface="Source Sans Pro"/>
                <a:ea typeface="Source Sans Pro"/>
                <a:cs typeface="Source Sans Pro"/>
                <a:sym typeface="Source Sans Pro"/>
              </a:rPr>
              <a:t>iššūkis</a:t>
            </a:r>
            <a:r>
              <a:rPr lang="en-US" sz="3490" dirty="0">
                <a:solidFill>
                  <a:srgbClr val="145F81"/>
                </a:solidFill>
                <a:latin typeface="Source Sans Pro"/>
                <a:ea typeface="Source Sans Pro"/>
                <a:cs typeface="Source Sans Pro"/>
                <a:sym typeface="Source Sans Pro"/>
              </a:rPr>
              <a:t> </a:t>
            </a:r>
            <a:r>
              <a:rPr lang="en-US" sz="3490" dirty="0" err="1">
                <a:solidFill>
                  <a:srgbClr val="145F81"/>
                </a:solidFill>
                <a:latin typeface="Source Sans Pro"/>
                <a:ea typeface="Source Sans Pro"/>
                <a:cs typeface="Source Sans Pro"/>
                <a:sym typeface="Source Sans Pro"/>
              </a:rPr>
              <a:t>padeda</a:t>
            </a:r>
            <a:r>
              <a:rPr lang="en-US" sz="3490" dirty="0">
                <a:solidFill>
                  <a:srgbClr val="145F81"/>
                </a:solidFill>
                <a:latin typeface="Source Sans Pro"/>
                <a:ea typeface="Source Sans Pro"/>
                <a:cs typeface="Source Sans Pro"/>
                <a:sym typeface="Source Sans Pro"/>
              </a:rPr>
              <a:t> </a:t>
            </a:r>
            <a:r>
              <a:rPr lang="en-US" sz="3490" dirty="0" err="1">
                <a:solidFill>
                  <a:srgbClr val="145F81"/>
                </a:solidFill>
                <a:latin typeface="Source Sans Pro"/>
                <a:ea typeface="Source Sans Pro"/>
                <a:cs typeface="Source Sans Pro"/>
                <a:sym typeface="Source Sans Pro"/>
              </a:rPr>
              <a:t>išsiaiškinti</a:t>
            </a:r>
            <a:r>
              <a:rPr lang="en-US" sz="3490" dirty="0">
                <a:solidFill>
                  <a:srgbClr val="145F81"/>
                </a:solidFill>
                <a:latin typeface="Source Sans Pro"/>
                <a:ea typeface="Source Sans Pro"/>
                <a:cs typeface="Source Sans Pro"/>
                <a:sym typeface="Source Sans Pro"/>
              </a:rPr>
              <a:t>, </a:t>
            </a:r>
            <a:r>
              <a:rPr lang="en-US" sz="3490" dirty="0" err="1">
                <a:solidFill>
                  <a:srgbClr val="145F81"/>
                </a:solidFill>
                <a:latin typeface="Source Sans Pro"/>
                <a:ea typeface="Source Sans Pro"/>
                <a:cs typeface="Source Sans Pro"/>
                <a:sym typeface="Source Sans Pro"/>
              </a:rPr>
              <a:t>kaip</a:t>
            </a:r>
            <a:r>
              <a:rPr lang="en-US" sz="3490" dirty="0">
                <a:solidFill>
                  <a:srgbClr val="145F81"/>
                </a:solidFill>
                <a:latin typeface="Source Sans Pro"/>
                <a:ea typeface="Source Sans Pro"/>
                <a:cs typeface="Source Sans Pro"/>
                <a:sym typeface="Source Sans Pro"/>
              </a:rPr>
              <a:t> </a:t>
            </a:r>
            <a:r>
              <a:rPr lang="en-US" sz="3490" dirty="0" err="1">
                <a:solidFill>
                  <a:srgbClr val="145F81"/>
                </a:solidFill>
                <a:latin typeface="Source Sans Pro"/>
                <a:ea typeface="Source Sans Pro"/>
                <a:cs typeface="Source Sans Pro"/>
                <a:sym typeface="Source Sans Pro"/>
              </a:rPr>
              <a:t>dirbtinis</a:t>
            </a:r>
            <a:r>
              <a:rPr lang="en-US" sz="3490" dirty="0">
                <a:solidFill>
                  <a:srgbClr val="145F81"/>
                </a:solidFill>
                <a:latin typeface="Source Sans Pro"/>
                <a:ea typeface="Source Sans Pro"/>
                <a:cs typeface="Source Sans Pro"/>
                <a:sym typeface="Source Sans Pro"/>
              </a:rPr>
              <a:t> </a:t>
            </a:r>
            <a:r>
              <a:rPr lang="en-US" sz="3490" dirty="0" err="1">
                <a:solidFill>
                  <a:srgbClr val="145F81"/>
                </a:solidFill>
                <a:latin typeface="Source Sans Pro"/>
                <a:ea typeface="Source Sans Pro"/>
                <a:cs typeface="Source Sans Pro"/>
                <a:sym typeface="Source Sans Pro"/>
              </a:rPr>
              <a:t>intelektas</a:t>
            </a:r>
            <a:r>
              <a:rPr lang="en-US" sz="3490" dirty="0">
                <a:solidFill>
                  <a:srgbClr val="145F81"/>
                </a:solidFill>
                <a:latin typeface="Source Sans Pro"/>
                <a:ea typeface="Source Sans Pro"/>
                <a:cs typeface="Source Sans Pro"/>
                <a:sym typeface="Source Sans Pro"/>
              </a:rPr>
              <a:t> </a:t>
            </a:r>
            <a:r>
              <a:rPr lang="en-US" sz="3490" dirty="0" err="1">
                <a:solidFill>
                  <a:srgbClr val="145F81"/>
                </a:solidFill>
                <a:latin typeface="Source Sans Pro"/>
                <a:ea typeface="Source Sans Pro"/>
                <a:cs typeface="Source Sans Pro"/>
                <a:sym typeface="Source Sans Pro"/>
              </a:rPr>
              <a:t>gali</a:t>
            </a:r>
            <a:r>
              <a:rPr lang="en-US" sz="3490" dirty="0">
                <a:solidFill>
                  <a:srgbClr val="145F81"/>
                </a:solidFill>
                <a:latin typeface="Source Sans Pro"/>
                <a:ea typeface="Source Sans Pro"/>
                <a:cs typeface="Source Sans Pro"/>
                <a:sym typeface="Source Sans Pro"/>
              </a:rPr>
              <a:t> </a:t>
            </a:r>
            <a:r>
              <a:rPr lang="en-US" sz="3490" dirty="0" err="1">
                <a:solidFill>
                  <a:srgbClr val="145F81"/>
                </a:solidFill>
                <a:latin typeface="Source Sans Pro"/>
                <a:ea typeface="Source Sans Pro"/>
                <a:cs typeface="Source Sans Pro"/>
                <a:sym typeface="Source Sans Pro"/>
              </a:rPr>
              <a:t>palengvinti</a:t>
            </a:r>
            <a:r>
              <a:rPr lang="en-US" sz="3490" dirty="0">
                <a:solidFill>
                  <a:srgbClr val="145F81"/>
                </a:solidFill>
                <a:latin typeface="Source Sans Pro"/>
                <a:ea typeface="Source Sans Pro"/>
                <a:cs typeface="Source Sans Pro"/>
                <a:sym typeface="Source Sans Pro"/>
              </a:rPr>
              <a:t> </a:t>
            </a:r>
            <a:r>
              <a:rPr lang="en-US" sz="3490" dirty="0" err="1">
                <a:solidFill>
                  <a:srgbClr val="145F81"/>
                </a:solidFill>
                <a:latin typeface="Source Sans Pro"/>
                <a:ea typeface="Source Sans Pro"/>
                <a:cs typeface="Source Sans Pro"/>
                <a:sym typeface="Source Sans Pro"/>
              </a:rPr>
              <a:t>kasdienį</a:t>
            </a:r>
            <a:r>
              <a:rPr lang="en-US" sz="3490" dirty="0">
                <a:solidFill>
                  <a:srgbClr val="145F81"/>
                </a:solidFill>
                <a:latin typeface="Source Sans Pro"/>
                <a:ea typeface="Source Sans Pro"/>
                <a:cs typeface="Source Sans Pro"/>
                <a:sym typeface="Source Sans Pro"/>
              </a:rPr>
              <a:t> </a:t>
            </a:r>
            <a:r>
              <a:rPr lang="en-US" sz="3490" dirty="0" err="1">
                <a:solidFill>
                  <a:srgbClr val="145F81"/>
                </a:solidFill>
                <a:latin typeface="Source Sans Pro"/>
                <a:ea typeface="Source Sans Pro"/>
                <a:cs typeface="Source Sans Pro"/>
                <a:sym typeface="Source Sans Pro"/>
              </a:rPr>
              <a:t>gyvenimą</a:t>
            </a:r>
            <a:r>
              <a:rPr lang="en-US" sz="3490" dirty="0">
                <a:solidFill>
                  <a:srgbClr val="145F81"/>
                </a:solidFill>
                <a:latin typeface="Source Sans Pro"/>
                <a:ea typeface="Source Sans Pro"/>
                <a:cs typeface="Source Sans Pro"/>
                <a:sym typeface="Source Sans Pro"/>
              </a:rPr>
              <a:t>: </a:t>
            </a:r>
            <a:r>
              <a:rPr lang="en-US" sz="3490" dirty="0" err="1">
                <a:solidFill>
                  <a:srgbClr val="145F81"/>
                </a:solidFill>
                <a:latin typeface="Source Sans Pro"/>
                <a:ea typeface="Source Sans Pro"/>
                <a:cs typeface="Source Sans Pro"/>
                <a:sym typeface="Source Sans Pro"/>
              </a:rPr>
              <a:t>nuo</a:t>
            </a:r>
            <a:r>
              <a:rPr lang="en-US" sz="3490" dirty="0">
                <a:solidFill>
                  <a:srgbClr val="145F81"/>
                </a:solidFill>
                <a:latin typeface="Source Sans Pro"/>
                <a:ea typeface="Source Sans Pro"/>
                <a:cs typeface="Source Sans Pro"/>
                <a:sym typeface="Source Sans Pro"/>
              </a:rPr>
              <a:t> </a:t>
            </a:r>
            <a:r>
              <a:rPr lang="en-US" sz="3490" dirty="0" err="1">
                <a:solidFill>
                  <a:srgbClr val="145F81"/>
                </a:solidFill>
                <a:latin typeface="Source Sans Pro"/>
                <a:ea typeface="Source Sans Pro"/>
                <a:cs typeface="Source Sans Pro"/>
                <a:sym typeface="Source Sans Pro"/>
              </a:rPr>
              <a:t>informacijos</a:t>
            </a:r>
            <a:r>
              <a:rPr lang="en-US" sz="3490" dirty="0">
                <a:solidFill>
                  <a:srgbClr val="145F81"/>
                </a:solidFill>
                <a:latin typeface="Source Sans Pro"/>
                <a:ea typeface="Source Sans Pro"/>
                <a:cs typeface="Source Sans Pro"/>
                <a:sym typeface="Source Sans Pro"/>
              </a:rPr>
              <a:t> </a:t>
            </a:r>
            <a:r>
              <a:rPr lang="en-US" sz="3490" dirty="0" err="1">
                <a:solidFill>
                  <a:srgbClr val="145F81"/>
                </a:solidFill>
                <a:latin typeface="Source Sans Pro"/>
                <a:ea typeface="Source Sans Pro"/>
                <a:cs typeface="Source Sans Pro"/>
                <a:sym typeface="Source Sans Pro"/>
              </a:rPr>
              <a:t>paieškos</a:t>
            </a:r>
            <a:r>
              <a:rPr lang="en-US" sz="3490" dirty="0">
                <a:solidFill>
                  <a:srgbClr val="145F81"/>
                </a:solidFill>
                <a:latin typeface="Source Sans Pro"/>
                <a:ea typeface="Source Sans Pro"/>
                <a:cs typeface="Source Sans Pro"/>
                <a:sym typeface="Source Sans Pro"/>
              </a:rPr>
              <a:t> </a:t>
            </a:r>
            <a:r>
              <a:rPr lang="en-US" sz="3490" dirty="0" err="1">
                <a:solidFill>
                  <a:srgbClr val="145F81"/>
                </a:solidFill>
                <a:latin typeface="Source Sans Pro"/>
                <a:ea typeface="Source Sans Pro"/>
                <a:cs typeface="Source Sans Pro"/>
                <a:sym typeface="Source Sans Pro"/>
              </a:rPr>
              <a:t>iki</a:t>
            </a:r>
            <a:r>
              <a:rPr lang="en-US" sz="3490" dirty="0">
                <a:solidFill>
                  <a:srgbClr val="145F81"/>
                </a:solidFill>
                <a:latin typeface="Source Sans Pro"/>
                <a:ea typeface="Source Sans Pro"/>
                <a:cs typeface="Source Sans Pro"/>
                <a:sym typeface="Source Sans Pro"/>
              </a:rPr>
              <a:t> </a:t>
            </a:r>
            <a:r>
              <a:rPr lang="en-US" sz="3490" dirty="0" err="1">
                <a:solidFill>
                  <a:srgbClr val="145F81"/>
                </a:solidFill>
                <a:latin typeface="Source Sans Pro"/>
                <a:ea typeface="Source Sans Pro"/>
                <a:cs typeface="Source Sans Pro"/>
                <a:sym typeface="Source Sans Pro"/>
              </a:rPr>
              <a:t>kūrybiškumo</a:t>
            </a:r>
            <a:r>
              <a:rPr lang="en-US" sz="3490" dirty="0">
                <a:solidFill>
                  <a:srgbClr val="145F81"/>
                </a:solidFill>
                <a:latin typeface="Source Sans Pro"/>
                <a:ea typeface="Source Sans Pro"/>
                <a:cs typeface="Source Sans Pro"/>
                <a:sym typeface="Source Sans Pro"/>
              </a:rPr>
              <a:t> </a:t>
            </a:r>
            <a:r>
              <a:rPr lang="en-US" sz="3490" dirty="0" err="1">
                <a:solidFill>
                  <a:srgbClr val="145F81"/>
                </a:solidFill>
                <a:latin typeface="Source Sans Pro"/>
                <a:ea typeface="Source Sans Pro"/>
                <a:cs typeface="Source Sans Pro"/>
                <a:sym typeface="Source Sans Pro"/>
              </a:rPr>
              <a:t>palaikymo</a:t>
            </a:r>
            <a:r>
              <a:rPr lang="en-US" sz="3490" dirty="0">
                <a:solidFill>
                  <a:srgbClr val="145F81"/>
                </a:solidFill>
                <a:latin typeface="Source Sans Pro"/>
                <a:ea typeface="Source Sans Pro"/>
                <a:cs typeface="Source Sans Pro"/>
                <a:sym typeface="Source Sans Pro"/>
              </a:rPr>
              <a:t>.</a:t>
            </a:r>
            <a:endParaRPr lang="lt-LT" sz="3490" dirty="0">
              <a:solidFill>
                <a:srgbClr val="145F81"/>
              </a:solidFill>
              <a:latin typeface="Source Sans Pro"/>
              <a:ea typeface="Source Sans Pro"/>
              <a:cs typeface="Source Sans Pro"/>
              <a:sym typeface="Source Sans Pro"/>
            </a:endParaRPr>
          </a:p>
          <a:p>
            <a:pPr>
              <a:lnSpc>
                <a:spcPts val="4886"/>
              </a:lnSpc>
            </a:pPr>
            <a:endParaRPr lang="en-US" sz="3490" dirty="0">
              <a:solidFill>
                <a:srgbClr val="145F81"/>
              </a:solidFill>
              <a:latin typeface="Source Sans Pro"/>
              <a:ea typeface="Source Sans Pro"/>
              <a:cs typeface="Source Sans Pro"/>
              <a:sym typeface="Source Sans Pro"/>
            </a:endParaRPr>
          </a:p>
          <a:p>
            <a:pPr marL="753641" lvl="1" indent="-376821">
              <a:lnSpc>
                <a:spcPts val="4886"/>
              </a:lnSpc>
              <a:buAutoNum type="arabicPeriod"/>
            </a:pPr>
            <a:r>
              <a:rPr lang="lt-LT" sz="3490" dirty="0">
                <a:solidFill>
                  <a:srgbClr val="145F81"/>
                </a:solidFill>
                <a:latin typeface="Source Sans Pro"/>
                <a:ea typeface="Source Sans Pro"/>
                <a:cs typeface="Source Sans Pro"/>
                <a:sym typeface="Source Sans Pro"/>
              </a:rPr>
              <a:t>Atvirkštinė vaizdų paieška
Naudokite dirbtinį intelektą, kad sukurtumėte receptą
Suplanuokite kelionę į pasirinktą miestą
Išbandykite dirbtinio intelekto pagrįstą vaizdų redagavimą (greičiau nei per 5 minutes)</a:t>
            </a:r>
            <a:endParaRPr lang="en-US" sz="3490" dirty="0">
              <a:solidFill>
                <a:srgbClr val="145F81"/>
              </a:solidFill>
              <a:latin typeface="Source Sans Pro"/>
              <a:ea typeface="Source Sans Pro"/>
              <a:cs typeface="Source Sans Pro"/>
              <a:sym typeface="Source Sans Pro"/>
            </a:endParaRPr>
          </a:p>
        </p:txBody>
      </p:sp>
      <p:sp>
        <p:nvSpPr>
          <p:cNvPr id="3" name="TextBox 3"/>
          <p:cNvSpPr txBox="1"/>
          <p:nvPr/>
        </p:nvSpPr>
        <p:spPr>
          <a:xfrm>
            <a:off x="1028700" y="914400"/>
            <a:ext cx="12582402" cy="995471"/>
          </a:xfrm>
          <a:prstGeom prst="rect">
            <a:avLst/>
          </a:prstGeom>
        </p:spPr>
        <p:txBody>
          <a:bodyPr lIns="0" tIns="0" rIns="0" bIns="0" rtlCol="0" anchor="t">
            <a:spAutoFit/>
          </a:bodyPr>
          <a:lstStyle/>
          <a:p>
            <a:pPr algn="just">
              <a:lnSpc>
                <a:spcPts val="8131"/>
              </a:lnSpc>
            </a:pPr>
            <a:r>
              <a:rPr lang="en-US" sz="5808" b="1" dirty="0" err="1">
                <a:solidFill>
                  <a:srgbClr val="145F81"/>
                </a:solidFill>
                <a:latin typeface="Source Sans Pro Bold"/>
                <a:ea typeface="Source Sans Pro Bold"/>
                <a:cs typeface="Source Sans Pro Bold"/>
                <a:sym typeface="Source Sans Pro Bold"/>
              </a:rPr>
              <a:t>Ar</a:t>
            </a:r>
            <a:r>
              <a:rPr lang="en-US" sz="5808" b="1" dirty="0">
                <a:solidFill>
                  <a:srgbClr val="145F81"/>
                </a:solidFill>
                <a:latin typeface="Source Sans Pro Bold"/>
                <a:ea typeface="Source Sans Pro Bold"/>
                <a:cs typeface="Source Sans Pro Bold"/>
                <a:sym typeface="Source Sans Pro Bold"/>
              </a:rPr>
              <a:t> </a:t>
            </a:r>
            <a:r>
              <a:rPr lang="en-US" sz="5808" b="1" dirty="0" err="1">
                <a:solidFill>
                  <a:srgbClr val="145F81"/>
                </a:solidFill>
                <a:latin typeface="Source Sans Pro Bold"/>
                <a:ea typeface="Source Sans Pro Bold"/>
                <a:cs typeface="Source Sans Pro Bold"/>
                <a:sym typeface="Source Sans Pro Bold"/>
              </a:rPr>
              <a:t>galite</a:t>
            </a:r>
            <a:r>
              <a:rPr lang="en-US" sz="5808" b="1" dirty="0">
                <a:solidFill>
                  <a:srgbClr val="145F81"/>
                </a:solidFill>
                <a:latin typeface="Source Sans Pro Bold"/>
                <a:ea typeface="Source Sans Pro Bold"/>
                <a:cs typeface="Source Sans Pro Bold"/>
                <a:sym typeface="Source Sans Pro Bold"/>
              </a:rPr>
              <a:t> </a:t>
            </a:r>
            <a:r>
              <a:rPr lang="en-US" sz="5808" b="1" dirty="0" err="1">
                <a:solidFill>
                  <a:srgbClr val="145F81"/>
                </a:solidFill>
                <a:latin typeface="Source Sans Pro Bold"/>
                <a:ea typeface="Source Sans Pro Bold"/>
                <a:cs typeface="Source Sans Pro Bold"/>
                <a:sym typeface="Source Sans Pro Bold"/>
              </a:rPr>
              <a:t>įveikti</a:t>
            </a:r>
            <a:r>
              <a:rPr lang="en-US" sz="5808" b="1" dirty="0">
                <a:solidFill>
                  <a:srgbClr val="145F81"/>
                </a:solidFill>
                <a:latin typeface="Source Sans Pro Bold"/>
                <a:ea typeface="Source Sans Pro Bold"/>
                <a:cs typeface="Source Sans Pro Bold"/>
                <a:sym typeface="Source Sans Pro Bold"/>
              </a:rPr>
              <a:t> </a:t>
            </a:r>
            <a:r>
              <a:rPr lang="en-US" sz="5808" b="1" dirty="0" err="1">
                <a:solidFill>
                  <a:srgbClr val="145F81"/>
                </a:solidFill>
                <a:latin typeface="Source Sans Pro Bold"/>
                <a:ea typeface="Source Sans Pro Bold"/>
                <a:cs typeface="Source Sans Pro Bold"/>
                <a:sym typeface="Source Sans Pro Bold"/>
              </a:rPr>
              <a:t>šiuos</a:t>
            </a:r>
            <a:r>
              <a:rPr lang="en-US" sz="5808" b="1" dirty="0">
                <a:solidFill>
                  <a:srgbClr val="145F81"/>
                </a:solidFill>
                <a:latin typeface="Source Sans Pro Bold"/>
                <a:ea typeface="Source Sans Pro Bold"/>
                <a:cs typeface="Source Sans Pro Bold"/>
                <a:sym typeface="Source Sans Pro Bold"/>
              </a:rPr>
              <a:t> AI </a:t>
            </a:r>
            <a:r>
              <a:rPr lang="en-US" sz="5808" b="1" dirty="0" err="1">
                <a:solidFill>
                  <a:srgbClr val="145F81"/>
                </a:solidFill>
                <a:latin typeface="Source Sans Pro Bold"/>
                <a:ea typeface="Source Sans Pro Bold"/>
                <a:cs typeface="Source Sans Pro Bold"/>
                <a:sym typeface="Source Sans Pro Bold"/>
              </a:rPr>
              <a:t>iššūkius</a:t>
            </a:r>
            <a:r>
              <a:rPr lang="en-US" sz="5808" b="1" dirty="0">
                <a:solidFill>
                  <a:srgbClr val="145F81"/>
                </a:solidFill>
                <a:latin typeface="Source Sans Pro Bold"/>
                <a:ea typeface="Source Sans Pro Bold"/>
                <a:cs typeface="Source Sans Pro Bold"/>
                <a:sym typeface="Source Sans Pro Bold"/>
              </a:rPr>
              <a: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
          <p:cNvSpPr txBox="1"/>
          <p:nvPr/>
        </p:nvSpPr>
        <p:spPr>
          <a:xfrm>
            <a:off x="1028700" y="2356194"/>
            <a:ext cx="16230600" cy="6871753"/>
          </a:xfrm>
          <a:prstGeom prst="rect">
            <a:avLst/>
          </a:prstGeom>
        </p:spPr>
        <p:txBody>
          <a:bodyPr lIns="0" tIns="0" rIns="0" bIns="0" rtlCol="0" anchor="t">
            <a:spAutoFit/>
          </a:bodyPr>
          <a:lstStyle/>
          <a:p>
            <a:pPr>
              <a:lnSpc>
                <a:spcPts val="4886"/>
              </a:lnSpc>
            </a:pPr>
            <a:r>
              <a:rPr lang="lt-LT" sz="3490" b="1" dirty="0">
                <a:solidFill>
                  <a:srgbClr val="145F81"/>
                </a:solidFill>
                <a:latin typeface="Source Sans Pro Bold"/>
                <a:ea typeface="Source Sans Pro Bold"/>
                <a:cs typeface="Source Sans Pro Bold"/>
                <a:sym typeface="Source Sans Pro Bold"/>
              </a:rPr>
              <a:t>Tikslas: </a:t>
            </a:r>
            <a:r>
              <a:rPr lang="lt-LT" sz="3490" dirty="0">
                <a:solidFill>
                  <a:srgbClr val="145F81"/>
                </a:solidFill>
                <a:latin typeface="Source Sans Pro Bold"/>
                <a:ea typeface="Source Sans Pro Bold"/>
                <a:cs typeface="Source Sans Pro Bold"/>
                <a:sym typeface="Source Sans Pro Bold"/>
              </a:rPr>
              <a:t>Sužinokite, iš kur atsirado vaizdas ir ar jis rodomas kitur internete.</a:t>
            </a:r>
            <a:r>
              <a:rPr lang="lt-LT" sz="3490" b="1" dirty="0">
                <a:solidFill>
                  <a:srgbClr val="145F81"/>
                </a:solidFill>
                <a:latin typeface="Source Sans Pro Bold"/>
                <a:ea typeface="Source Sans Pro Bold"/>
                <a:cs typeface="Source Sans Pro Bold"/>
                <a:sym typeface="Source Sans Pro Bold"/>
              </a:rPr>
              <a:t>
Kodėl tai naudinga: </a:t>
            </a:r>
            <a:r>
              <a:rPr lang="lt-LT" sz="3490" dirty="0">
                <a:solidFill>
                  <a:srgbClr val="145F81"/>
                </a:solidFill>
                <a:latin typeface="Source Sans Pro Bold"/>
                <a:ea typeface="Source Sans Pro Bold"/>
                <a:cs typeface="Source Sans Pro Bold"/>
                <a:sym typeface="Source Sans Pro Bold"/>
              </a:rPr>
              <a:t>Padeda patikrinti, ar vaizdas yra autentiškas, ar naudojamas klaidinančiame kontekste.</a:t>
            </a:r>
          </a:p>
          <a:p>
            <a:pPr>
              <a:lnSpc>
                <a:spcPts val="4886"/>
              </a:lnSpc>
            </a:pPr>
            <a:endParaRPr lang="en-US" sz="3490" dirty="0">
              <a:solidFill>
                <a:srgbClr val="145F81"/>
              </a:solidFill>
              <a:latin typeface="Source Sans Pro"/>
              <a:ea typeface="Source Sans Pro"/>
              <a:cs typeface="Source Sans Pro"/>
              <a:sym typeface="Source Sans Pro"/>
            </a:endParaRPr>
          </a:p>
          <a:p>
            <a:pPr marL="753641" lvl="1" indent="-376821">
              <a:lnSpc>
                <a:spcPts val="4886"/>
              </a:lnSpc>
              <a:buAutoNum type="arabicPeriod"/>
            </a:pPr>
            <a:r>
              <a:rPr lang="lt-LT" sz="3490" dirty="0">
                <a:solidFill>
                  <a:srgbClr val="145F81"/>
                </a:solidFill>
                <a:latin typeface="Source Sans Pro"/>
                <a:ea typeface="Source Sans Pro"/>
                <a:cs typeface="Source Sans Pro"/>
                <a:sym typeface="Source Sans Pro"/>
              </a:rPr>
              <a:t>Eikite į "Google" vaizdus
Spustelėkite fotoaparato piktogramą paieškos juostoje
Įkelkite vaizdo failą arba įklijuokite vaizdo nuorodą (pvz., saitą į naujienų vaizdą)
"Google" parodys, kur dar vaizdas rodomas internete</a:t>
            </a:r>
          </a:p>
          <a:p>
            <a:pPr marL="753641" lvl="1" indent="-376821">
              <a:lnSpc>
                <a:spcPts val="4886"/>
              </a:lnSpc>
              <a:buAutoNum type="arabicPeriod"/>
            </a:pPr>
            <a:endParaRPr lang="en-US" sz="3490" dirty="0">
              <a:solidFill>
                <a:srgbClr val="145F81"/>
              </a:solidFill>
              <a:latin typeface="Source Sans Pro"/>
              <a:ea typeface="Source Sans Pro"/>
              <a:cs typeface="Source Sans Pro"/>
              <a:sym typeface="Source Sans Pro"/>
            </a:endParaRPr>
          </a:p>
          <a:p>
            <a:pPr>
              <a:lnSpc>
                <a:spcPts val="4886"/>
              </a:lnSpc>
            </a:pPr>
            <a:r>
              <a:rPr lang="lt-LT" sz="3490" b="1" dirty="0">
                <a:solidFill>
                  <a:srgbClr val="145F81"/>
                </a:solidFill>
                <a:latin typeface="Source Sans Pro Bold"/>
                <a:ea typeface="Source Sans Pro Bold"/>
                <a:cs typeface="Source Sans Pro Bold"/>
                <a:sym typeface="Source Sans Pro Bold"/>
              </a:rPr>
              <a:t>Patarimas</a:t>
            </a:r>
            <a:r>
              <a:rPr lang="lt-LT" sz="3490" dirty="0">
                <a:solidFill>
                  <a:srgbClr val="145F81"/>
                </a:solidFill>
                <a:latin typeface="Source Sans Pro Bold"/>
                <a:ea typeface="Source Sans Pro Bold"/>
                <a:cs typeface="Source Sans Pro Bold"/>
                <a:sym typeface="Source Sans Pro Bold"/>
              </a:rPr>
              <a:t>: galite tai naudoti norėdami patikrinti įtartinus vaizdus arba sužinoti, ar vaizdas buvo pašalintas iš pradinio konteksto.</a:t>
            </a:r>
            <a:endParaRPr lang="en-US" sz="3490" dirty="0">
              <a:solidFill>
                <a:srgbClr val="145F81"/>
              </a:solidFill>
              <a:latin typeface="Source Sans Pro"/>
              <a:ea typeface="Source Sans Pro"/>
              <a:cs typeface="Source Sans Pro"/>
              <a:sym typeface="Source Sans Pro"/>
            </a:endParaRPr>
          </a:p>
        </p:txBody>
      </p:sp>
      <p:sp>
        <p:nvSpPr>
          <p:cNvPr id="3" name="TextBox 3"/>
          <p:cNvSpPr txBox="1"/>
          <p:nvPr/>
        </p:nvSpPr>
        <p:spPr>
          <a:xfrm>
            <a:off x="1028700" y="914400"/>
            <a:ext cx="10172700" cy="973152"/>
          </a:xfrm>
          <a:prstGeom prst="rect">
            <a:avLst/>
          </a:prstGeom>
        </p:spPr>
        <p:txBody>
          <a:bodyPr wrap="square" lIns="0" tIns="0" rIns="0" bIns="0" rtlCol="0" anchor="t">
            <a:spAutoFit/>
          </a:bodyPr>
          <a:lstStyle/>
          <a:p>
            <a:pPr algn="just">
              <a:lnSpc>
                <a:spcPts val="8131"/>
              </a:lnSpc>
            </a:pPr>
            <a:r>
              <a:rPr lang="lt-LT" sz="5808" b="1" dirty="0">
                <a:solidFill>
                  <a:srgbClr val="145F81"/>
                </a:solidFill>
                <a:latin typeface="Source Sans Pro Bold"/>
                <a:ea typeface="Source Sans Pro Bold"/>
                <a:cs typeface="Source Sans Pro Bold"/>
                <a:sym typeface="Source Sans Pro Bold"/>
              </a:rPr>
              <a:t>Atvirkštinė vaizdų paieška</a:t>
            </a:r>
            <a:endParaRPr lang="en-US" sz="5808" b="1" dirty="0">
              <a:solidFill>
                <a:srgbClr val="145F81"/>
              </a:solidFill>
              <a:latin typeface="Source Sans Pro Bold"/>
              <a:ea typeface="Source Sans Pro Bold"/>
              <a:cs typeface="Source Sans Pro Bold"/>
              <a:sym typeface="Source Sans Pro Bold"/>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
          <p:cNvSpPr txBox="1"/>
          <p:nvPr/>
        </p:nvSpPr>
        <p:spPr>
          <a:xfrm>
            <a:off x="533400" y="2356194"/>
            <a:ext cx="16725900" cy="7500130"/>
          </a:xfrm>
          <a:prstGeom prst="rect">
            <a:avLst/>
          </a:prstGeom>
        </p:spPr>
        <p:txBody>
          <a:bodyPr wrap="square" lIns="0" tIns="0" rIns="0" bIns="0" rtlCol="0" anchor="t">
            <a:spAutoFit/>
          </a:bodyPr>
          <a:lstStyle/>
          <a:p>
            <a:pPr>
              <a:lnSpc>
                <a:spcPts val="4886"/>
              </a:lnSpc>
            </a:pPr>
            <a:r>
              <a:rPr lang="en-US" sz="3490" b="1" dirty="0" err="1">
                <a:solidFill>
                  <a:srgbClr val="145F81"/>
                </a:solidFill>
                <a:latin typeface="Source Sans Pro Bold"/>
                <a:ea typeface="Source Sans Pro Bold"/>
                <a:cs typeface="Source Sans Pro Bold"/>
                <a:sym typeface="Source Sans Pro Bold"/>
              </a:rPr>
              <a:t>Tikslas</a:t>
            </a:r>
            <a:r>
              <a:rPr lang="en-US" sz="3490" b="1" dirty="0">
                <a:solidFill>
                  <a:srgbClr val="145F81"/>
                </a:solidFill>
                <a:latin typeface="Source Sans Pro Bold"/>
                <a:ea typeface="Source Sans Pro Bold"/>
                <a:cs typeface="Source Sans Pro Bold"/>
                <a:sym typeface="Source Sans Pro Bold"/>
              </a:rPr>
              <a:t>:</a:t>
            </a:r>
            <a:r>
              <a:rPr lang="lt-LT" sz="3490" b="1" dirty="0">
                <a:solidFill>
                  <a:srgbClr val="145F81"/>
                </a:solidFill>
                <a:latin typeface="Source Sans Pro Bold"/>
                <a:ea typeface="Source Sans Pro Bold"/>
                <a:cs typeface="Source Sans Pro Bold"/>
                <a:sym typeface="Source Sans Pro Bold"/>
              </a:rPr>
              <a:t> </a:t>
            </a:r>
            <a:r>
              <a:rPr lang="lt-LT" sz="3490" dirty="0">
                <a:solidFill>
                  <a:srgbClr val="145F81"/>
                </a:solidFill>
                <a:latin typeface="Source Sans Pro"/>
                <a:ea typeface="Source Sans Pro"/>
                <a:cs typeface="Source Sans Pro"/>
                <a:sym typeface="Source Sans Pro"/>
              </a:rPr>
              <a:t>Gaukite receptų idėjų pagal ingredientus, kuriuos jau turite namuose.</a:t>
            </a:r>
          </a:p>
          <a:p>
            <a:pPr>
              <a:lnSpc>
                <a:spcPts val="4886"/>
              </a:lnSpc>
            </a:pPr>
            <a:r>
              <a:rPr lang="lt-LT" sz="3490" b="1" dirty="0">
                <a:solidFill>
                  <a:srgbClr val="145F81"/>
                </a:solidFill>
                <a:latin typeface="Source Sans Pro Bold"/>
                <a:ea typeface="Source Sans Pro Bold"/>
                <a:cs typeface="Source Sans Pro Bold"/>
                <a:sym typeface="Source Sans Pro Bold"/>
              </a:rPr>
              <a:t>Kodėl tai naudinga: </a:t>
            </a:r>
            <a:r>
              <a:rPr lang="en-US" sz="3490" dirty="0">
                <a:solidFill>
                  <a:srgbClr val="145F81"/>
                </a:solidFill>
                <a:latin typeface="Source Sans Pro"/>
                <a:ea typeface="Source Sans Pro"/>
                <a:cs typeface="Source Sans Pro"/>
                <a:sym typeface="Source Sans Pro"/>
              </a:rPr>
              <a:t>Taupo </a:t>
            </a:r>
            <a:r>
              <a:rPr lang="en-US" sz="3490" dirty="0" err="1">
                <a:solidFill>
                  <a:srgbClr val="145F81"/>
                </a:solidFill>
                <a:latin typeface="Source Sans Pro"/>
                <a:ea typeface="Source Sans Pro"/>
                <a:cs typeface="Source Sans Pro"/>
                <a:sym typeface="Source Sans Pro"/>
              </a:rPr>
              <a:t>laiką</a:t>
            </a:r>
            <a:r>
              <a:rPr lang="en-US" sz="3490" dirty="0">
                <a:solidFill>
                  <a:srgbClr val="145F81"/>
                </a:solidFill>
                <a:latin typeface="Source Sans Pro"/>
                <a:ea typeface="Source Sans Pro"/>
                <a:cs typeface="Source Sans Pro"/>
                <a:sym typeface="Source Sans Pro"/>
              </a:rPr>
              <a:t> </a:t>
            </a:r>
            <a:r>
              <a:rPr lang="en-US" sz="3490" dirty="0" err="1">
                <a:solidFill>
                  <a:srgbClr val="145F81"/>
                </a:solidFill>
                <a:latin typeface="Source Sans Pro"/>
                <a:ea typeface="Source Sans Pro"/>
                <a:cs typeface="Source Sans Pro"/>
                <a:sym typeface="Source Sans Pro"/>
              </a:rPr>
              <a:t>ir</a:t>
            </a:r>
            <a:r>
              <a:rPr lang="en-US" sz="3490" dirty="0">
                <a:solidFill>
                  <a:srgbClr val="145F81"/>
                </a:solidFill>
                <a:latin typeface="Source Sans Pro"/>
                <a:ea typeface="Source Sans Pro"/>
                <a:cs typeface="Source Sans Pro"/>
                <a:sym typeface="Source Sans Pro"/>
              </a:rPr>
              <a:t> </a:t>
            </a:r>
            <a:r>
              <a:rPr lang="en-US" sz="3490" dirty="0" err="1">
                <a:solidFill>
                  <a:srgbClr val="145F81"/>
                </a:solidFill>
                <a:latin typeface="Source Sans Pro"/>
                <a:ea typeface="Source Sans Pro"/>
                <a:cs typeface="Source Sans Pro"/>
                <a:sym typeface="Source Sans Pro"/>
              </a:rPr>
              <a:t>padeda</a:t>
            </a:r>
            <a:r>
              <a:rPr lang="en-US" sz="3490" dirty="0">
                <a:solidFill>
                  <a:srgbClr val="145F81"/>
                </a:solidFill>
                <a:latin typeface="Source Sans Pro"/>
                <a:ea typeface="Source Sans Pro"/>
                <a:cs typeface="Source Sans Pro"/>
                <a:sym typeface="Source Sans Pro"/>
              </a:rPr>
              <a:t> </a:t>
            </a:r>
            <a:r>
              <a:rPr lang="en-US" sz="3490" dirty="0" err="1">
                <a:solidFill>
                  <a:srgbClr val="145F81"/>
                </a:solidFill>
                <a:latin typeface="Source Sans Pro"/>
                <a:ea typeface="Source Sans Pro"/>
                <a:cs typeface="Source Sans Pro"/>
                <a:sym typeface="Source Sans Pro"/>
              </a:rPr>
              <a:t>sumažinti</a:t>
            </a:r>
            <a:r>
              <a:rPr lang="en-US" sz="3490" dirty="0">
                <a:solidFill>
                  <a:srgbClr val="145F81"/>
                </a:solidFill>
                <a:latin typeface="Source Sans Pro"/>
                <a:ea typeface="Source Sans Pro"/>
                <a:cs typeface="Source Sans Pro"/>
                <a:sym typeface="Source Sans Pro"/>
              </a:rPr>
              <a:t> </a:t>
            </a:r>
            <a:r>
              <a:rPr lang="en-US" sz="3490" dirty="0" err="1">
                <a:solidFill>
                  <a:srgbClr val="145F81"/>
                </a:solidFill>
                <a:latin typeface="Source Sans Pro"/>
                <a:ea typeface="Source Sans Pro"/>
                <a:cs typeface="Source Sans Pro"/>
                <a:sym typeface="Source Sans Pro"/>
              </a:rPr>
              <a:t>maisto</a:t>
            </a:r>
            <a:r>
              <a:rPr lang="en-US" sz="3490" dirty="0">
                <a:solidFill>
                  <a:srgbClr val="145F81"/>
                </a:solidFill>
                <a:latin typeface="Source Sans Pro"/>
                <a:ea typeface="Source Sans Pro"/>
                <a:cs typeface="Source Sans Pro"/>
                <a:sym typeface="Source Sans Pro"/>
              </a:rPr>
              <a:t> </a:t>
            </a:r>
            <a:r>
              <a:rPr lang="en-US" sz="3490" dirty="0" err="1">
                <a:solidFill>
                  <a:srgbClr val="145F81"/>
                </a:solidFill>
                <a:latin typeface="Source Sans Pro"/>
                <a:ea typeface="Source Sans Pro"/>
                <a:cs typeface="Source Sans Pro"/>
                <a:sym typeface="Source Sans Pro"/>
              </a:rPr>
              <a:t>švaistymą</a:t>
            </a:r>
            <a:r>
              <a:rPr lang="en-US" sz="3490" dirty="0">
                <a:solidFill>
                  <a:srgbClr val="145F81"/>
                </a:solidFill>
                <a:latin typeface="Source Sans Pro"/>
                <a:ea typeface="Source Sans Pro"/>
                <a:cs typeface="Source Sans Pro"/>
                <a:sym typeface="Source Sans Pro"/>
              </a:rPr>
              <a:t>.</a:t>
            </a:r>
            <a:endParaRPr lang="lt-LT" sz="3490" dirty="0">
              <a:solidFill>
                <a:srgbClr val="145F81"/>
              </a:solidFill>
              <a:latin typeface="Source Sans Pro"/>
              <a:ea typeface="Source Sans Pro"/>
              <a:cs typeface="Source Sans Pro"/>
              <a:sym typeface="Source Sans Pro"/>
            </a:endParaRPr>
          </a:p>
          <a:p>
            <a:pPr>
              <a:lnSpc>
                <a:spcPts val="4886"/>
              </a:lnSpc>
            </a:pPr>
            <a:endParaRPr lang="en-US" sz="3490" dirty="0">
              <a:solidFill>
                <a:srgbClr val="145F81"/>
              </a:solidFill>
              <a:latin typeface="Source Sans Pro"/>
              <a:ea typeface="Source Sans Pro"/>
              <a:cs typeface="Source Sans Pro"/>
              <a:sym typeface="Source Sans Pro"/>
            </a:endParaRPr>
          </a:p>
          <a:p>
            <a:pPr marL="457200" indent="-457200">
              <a:lnSpc>
                <a:spcPts val="4886"/>
              </a:lnSpc>
              <a:buFont typeface="Arial" panose="020B0604020202020204" pitchFamily="34" charset="0"/>
              <a:buChar char="•"/>
            </a:pPr>
            <a:r>
              <a:rPr lang="en-US" sz="3490" dirty="0" err="1">
                <a:solidFill>
                  <a:srgbClr val="145F81"/>
                </a:solidFill>
                <a:latin typeface="Source Sans Pro"/>
                <a:ea typeface="Source Sans Pro"/>
                <a:cs typeface="Source Sans Pro"/>
                <a:sym typeface="Source Sans Pro"/>
              </a:rPr>
              <a:t>Pasirinkite</a:t>
            </a:r>
            <a:r>
              <a:rPr lang="en-US" sz="3490" dirty="0">
                <a:solidFill>
                  <a:srgbClr val="145F81"/>
                </a:solidFill>
                <a:latin typeface="Source Sans Pro"/>
                <a:ea typeface="Source Sans Pro"/>
                <a:cs typeface="Source Sans Pro"/>
                <a:sym typeface="Source Sans Pro"/>
              </a:rPr>
              <a:t> </a:t>
            </a:r>
            <a:r>
              <a:rPr lang="en-US" sz="3490" dirty="0" err="1">
                <a:solidFill>
                  <a:srgbClr val="145F81"/>
                </a:solidFill>
                <a:latin typeface="Source Sans Pro"/>
                <a:ea typeface="Source Sans Pro"/>
                <a:cs typeface="Source Sans Pro"/>
                <a:sym typeface="Source Sans Pro"/>
              </a:rPr>
              <a:t>dirbtinio</a:t>
            </a:r>
            <a:r>
              <a:rPr lang="en-US" sz="3490" dirty="0">
                <a:solidFill>
                  <a:srgbClr val="145F81"/>
                </a:solidFill>
                <a:latin typeface="Source Sans Pro"/>
                <a:ea typeface="Source Sans Pro"/>
                <a:cs typeface="Source Sans Pro"/>
                <a:sym typeface="Source Sans Pro"/>
              </a:rPr>
              <a:t> </a:t>
            </a:r>
            <a:r>
              <a:rPr lang="en-US" sz="3490" dirty="0" err="1">
                <a:solidFill>
                  <a:srgbClr val="145F81"/>
                </a:solidFill>
                <a:latin typeface="Source Sans Pro"/>
                <a:ea typeface="Source Sans Pro"/>
                <a:cs typeface="Source Sans Pro"/>
                <a:sym typeface="Source Sans Pro"/>
              </a:rPr>
              <a:t>intelekto</a:t>
            </a:r>
            <a:r>
              <a:rPr lang="en-US" sz="3490" dirty="0">
                <a:solidFill>
                  <a:srgbClr val="145F81"/>
                </a:solidFill>
                <a:latin typeface="Source Sans Pro"/>
                <a:ea typeface="Source Sans Pro"/>
                <a:cs typeface="Source Sans Pro"/>
                <a:sym typeface="Source Sans Pro"/>
              </a:rPr>
              <a:t> </a:t>
            </a:r>
            <a:r>
              <a:rPr lang="en-US" sz="3490" dirty="0" err="1">
                <a:solidFill>
                  <a:srgbClr val="145F81"/>
                </a:solidFill>
                <a:latin typeface="Source Sans Pro"/>
                <a:ea typeface="Source Sans Pro"/>
                <a:cs typeface="Source Sans Pro"/>
                <a:sym typeface="Source Sans Pro"/>
              </a:rPr>
              <a:t>įrankį</a:t>
            </a:r>
            <a:r>
              <a:rPr lang="en-US" sz="3490" dirty="0">
                <a:solidFill>
                  <a:srgbClr val="145F81"/>
                </a:solidFill>
                <a:latin typeface="Source Sans Pro"/>
                <a:ea typeface="Source Sans Pro"/>
                <a:cs typeface="Source Sans Pro"/>
                <a:sym typeface="Source Sans Pro"/>
              </a:rPr>
              <a:t>, </a:t>
            </a:r>
            <a:r>
              <a:rPr lang="en-US" sz="3490" dirty="0" err="1">
                <a:solidFill>
                  <a:srgbClr val="145F81"/>
                </a:solidFill>
                <a:latin typeface="Source Sans Pro"/>
                <a:ea typeface="Source Sans Pro"/>
                <a:cs typeface="Source Sans Pro"/>
                <a:sym typeface="Source Sans Pro"/>
              </a:rPr>
              <a:t>pvz</a:t>
            </a:r>
            <a:r>
              <a:rPr lang="en-US" sz="3490" dirty="0">
                <a:solidFill>
                  <a:srgbClr val="145F81"/>
                </a:solidFill>
                <a:latin typeface="Source Sans Pro"/>
                <a:ea typeface="Source Sans Pro"/>
                <a:cs typeface="Source Sans Pro"/>
                <a:sym typeface="Source Sans Pro"/>
              </a:rPr>
              <a:t>.:</a:t>
            </a:r>
            <a:r>
              <a:rPr lang="en-US" sz="3490" u="sng" dirty="0">
                <a:solidFill>
                  <a:srgbClr val="145F81"/>
                </a:solidFill>
                <a:latin typeface="Source Sans Pro"/>
                <a:ea typeface="Source Sans Pro"/>
                <a:cs typeface="Source Sans Pro"/>
                <a:sym typeface="Source Sans Pro"/>
                <a:hlinkClick r:id="rId2" tooltip="https://chatgpt.com/?utm_source=chatgpt.com"/>
              </a:rPr>
              <a:t>ChatGPT</a:t>
            </a:r>
            <a:r>
              <a:rPr lang="en-US" sz="3490" dirty="0">
                <a:solidFill>
                  <a:srgbClr val="145F81"/>
                </a:solidFill>
                <a:latin typeface="Source Sans Pro"/>
                <a:ea typeface="Source Sans Pro"/>
                <a:cs typeface="Source Sans Pro"/>
                <a:sym typeface="Source Sans Pro"/>
              </a:rPr>
              <a:t>, </a:t>
            </a:r>
            <a:r>
              <a:rPr lang="en-US" sz="3490" u="sng" dirty="0">
                <a:solidFill>
                  <a:srgbClr val="145F81"/>
                </a:solidFill>
                <a:latin typeface="Source Sans Pro"/>
                <a:ea typeface="Source Sans Pro"/>
                <a:cs typeface="Source Sans Pro"/>
                <a:sym typeface="Source Sans Pro"/>
                <a:hlinkClick r:id="rId3" tooltip="https://gemini.google.com/?utm_source=chatgpt.com"/>
              </a:rPr>
              <a:t>Google Gemini</a:t>
            </a:r>
            <a:r>
              <a:rPr lang="en-US" sz="3490" dirty="0">
                <a:solidFill>
                  <a:srgbClr val="145F81"/>
                </a:solidFill>
                <a:latin typeface="Source Sans Pro"/>
                <a:ea typeface="Source Sans Pro"/>
                <a:cs typeface="Source Sans Pro"/>
                <a:sym typeface="Source Sans Pro"/>
              </a:rPr>
              <a:t>, </a:t>
            </a:r>
            <a:r>
              <a:rPr lang="en-US" sz="3490" u="sng" dirty="0">
                <a:solidFill>
                  <a:srgbClr val="145F81"/>
                </a:solidFill>
                <a:latin typeface="Source Sans Pro"/>
                <a:ea typeface="Source Sans Pro"/>
                <a:cs typeface="Source Sans Pro"/>
                <a:sym typeface="Source Sans Pro"/>
                <a:hlinkClick r:id="rId4" tooltip="https://copilot.microsoft.com/?utm_source=chatgpt.com"/>
              </a:rPr>
              <a:t>Microsoft Copilot</a:t>
            </a:r>
            <a:r>
              <a:rPr lang="en-US" sz="3490" dirty="0">
                <a:solidFill>
                  <a:srgbClr val="145F81"/>
                </a:solidFill>
                <a:latin typeface="Source Sans Pro"/>
                <a:ea typeface="Source Sans Pro"/>
                <a:cs typeface="Source Sans Pro"/>
                <a:sym typeface="Source Sans Pro"/>
              </a:rPr>
              <a:t>, or </a:t>
            </a:r>
            <a:r>
              <a:rPr lang="en-US" sz="3490" u="sng" dirty="0">
                <a:solidFill>
                  <a:srgbClr val="145F81"/>
                </a:solidFill>
                <a:latin typeface="Source Sans Pro"/>
                <a:ea typeface="Source Sans Pro"/>
                <a:cs typeface="Source Sans Pro"/>
                <a:sym typeface="Source Sans Pro"/>
                <a:hlinkClick r:id="rId5" tooltip="https://www.perplexity.ai/?utm_source=chatgpt.com"/>
              </a:rPr>
              <a:t>Perplexity</a:t>
            </a:r>
            <a:r>
              <a:rPr lang="en-US" sz="3490" dirty="0">
                <a:solidFill>
                  <a:srgbClr val="145F81"/>
                </a:solidFill>
                <a:latin typeface="Source Sans Pro"/>
                <a:ea typeface="Source Sans Pro"/>
                <a:cs typeface="Source Sans Pro"/>
                <a:sym typeface="Source Sans Pro"/>
              </a:rPr>
              <a:t>.</a:t>
            </a:r>
          </a:p>
          <a:p>
            <a:pPr marL="457200" indent="-457200">
              <a:lnSpc>
                <a:spcPts val="4886"/>
              </a:lnSpc>
              <a:buFont typeface="Arial" panose="020B0604020202020204" pitchFamily="34" charset="0"/>
              <a:buChar char="•"/>
            </a:pPr>
            <a:r>
              <a:rPr lang="lt-LT" sz="3490" dirty="0">
                <a:solidFill>
                  <a:srgbClr val="145F81"/>
                </a:solidFill>
                <a:latin typeface="Source Sans Pro"/>
                <a:ea typeface="Source Sans Pro"/>
                <a:cs typeface="Source Sans Pro"/>
                <a:sym typeface="Source Sans Pro"/>
              </a:rPr>
              <a:t>Galite įvesti kažką panašaus į: "Aš turiu šiuos ingredientus – ką galėčiau pasigaminti vakarienei?"</a:t>
            </a:r>
            <a:endParaRPr lang="en-US" sz="3490" dirty="0">
              <a:solidFill>
                <a:srgbClr val="145F81"/>
              </a:solidFill>
              <a:latin typeface="Source Sans Pro"/>
              <a:ea typeface="Source Sans Pro"/>
              <a:cs typeface="Source Sans Pro"/>
              <a:sym typeface="Source Sans Pro"/>
            </a:endParaRPr>
          </a:p>
          <a:p>
            <a:pPr marL="457200" indent="-457200">
              <a:lnSpc>
                <a:spcPts val="4886"/>
              </a:lnSpc>
              <a:buFont typeface="Arial" panose="020B0604020202020204" pitchFamily="34" charset="0"/>
              <a:buChar char="•"/>
            </a:pPr>
            <a:r>
              <a:rPr lang="en-US" sz="3490" dirty="0">
                <a:solidFill>
                  <a:srgbClr val="145F81"/>
                </a:solidFill>
                <a:latin typeface="Source Sans Pro"/>
                <a:ea typeface="Source Sans Pro"/>
                <a:cs typeface="Source Sans Pro"/>
                <a:sym typeface="Source Sans Pro"/>
              </a:rPr>
              <a:t>Taip pat </a:t>
            </a:r>
            <a:r>
              <a:rPr lang="en-US" sz="3490" dirty="0" err="1">
                <a:solidFill>
                  <a:srgbClr val="145F81"/>
                </a:solidFill>
                <a:latin typeface="Source Sans Pro"/>
                <a:ea typeface="Source Sans Pro"/>
                <a:cs typeface="Source Sans Pro"/>
                <a:sym typeface="Source Sans Pro"/>
              </a:rPr>
              <a:t>galite</a:t>
            </a:r>
            <a:r>
              <a:rPr lang="en-US" sz="3490" dirty="0">
                <a:solidFill>
                  <a:srgbClr val="145F81"/>
                </a:solidFill>
                <a:latin typeface="Source Sans Pro"/>
                <a:ea typeface="Source Sans Pro"/>
                <a:cs typeface="Source Sans Pro"/>
                <a:sym typeface="Source Sans Pro"/>
              </a:rPr>
              <a:t> </a:t>
            </a:r>
            <a:r>
              <a:rPr lang="en-US" sz="3490" dirty="0" err="1">
                <a:solidFill>
                  <a:srgbClr val="145F81"/>
                </a:solidFill>
                <a:latin typeface="Source Sans Pro"/>
                <a:ea typeface="Source Sans Pro"/>
                <a:cs typeface="Source Sans Pro"/>
                <a:sym typeface="Source Sans Pro"/>
              </a:rPr>
              <a:t>nufotografuoti</a:t>
            </a:r>
            <a:r>
              <a:rPr lang="en-US" sz="3490" dirty="0">
                <a:solidFill>
                  <a:srgbClr val="145F81"/>
                </a:solidFill>
                <a:latin typeface="Source Sans Pro"/>
                <a:ea typeface="Source Sans Pro"/>
                <a:cs typeface="Source Sans Pro"/>
                <a:sym typeface="Source Sans Pro"/>
              </a:rPr>
              <a:t> </a:t>
            </a:r>
            <a:r>
              <a:rPr lang="en-US" sz="3490" dirty="0" err="1">
                <a:solidFill>
                  <a:srgbClr val="145F81"/>
                </a:solidFill>
                <a:latin typeface="Source Sans Pro"/>
                <a:ea typeface="Source Sans Pro"/>
                <a:cs typeface="Source Sans Pro"/>
                <a:sym typeface="Source Sans Pro"/>
              </a:rPr>
              <a:t>savo</a:t>
            </a:r>
            <a:r>
              <a:rPr lang="en-US" sz="3490" dirty="0">
                <a:solidFill>
                  <a:srgbClr val="145F81"/>
                </a:solidFill>
                <a:latin typeface="Source Sans Pro"/>
                <a:ea typeface="Source Sans Pro"/>
                <a:cs typeface="Source Sans Pro"/>
                <a:sym typeface="Source Sans Pro"/>
              </a:rPr>
              <a:t> </a:t>
            </a:r>
            <a:r>
              <a:rPr lang="en-US" sz="3490" dirty="0" err="1">
                <a:solidFill>
                  <a:srgbClr val="145F81"/>
                </a:solidFill>
                <a:latin typeface="Source Sans Pro"/>
                <a:ea typeface="Source Sans Pro"/>
                <a:cs typeface="Source Sans Pro"/>
                <a:sym typeface="Source Sans Pro"/>
              </a:rPr>
              <a:t>ingredientus</a:t>
            </a:r>
            <a:r>
              <a:rPr lang="en-US" sz="3490" dirty="0">
                <a:solidFill>
                  <a:srgbClr val="145F81"/>
                </a:solidFill>
                <a:latin typeface="Source Sans Pro"/>
                <a:ea typeface="Source Sans Pro"/>
                <a:cs typeface="Source Sans Pro"/>
                <a:sym typeface="Source Sans Pro"/>
              </a:rPr>
              <a:t> </a:t>
            </a:r>
            <a:r>
              <a:rPr lang="en-US" sz="3490" dirty="0" err="1">
                <a:solidFill>
                  <a:srgbClr val="145F81"/>
                </a:solidFill>
                <a:latin typeface="Source Sans Pro"/>
                <a:ea typeface="Source Sans Pro"/>
                <a:cs typeface="Source Sans Pro"/>
                <a:sym typeface="Source Sans Pro"/>
              </a:rPr>
              <a:t>ir</a:t>
            </a:r>
            <a:r>
              <a:rPr lang="en-US" sz="3490" dirty="0">
                <a:solidFill>
                  <a:srgbClr val="145F81"/>
                </a:solidFill>
                <a:latin typeface="Source Sans Pro"/>
                <a:ea typeface="Source Sans Pro"/>
                <a:cs typeface="Source Sans Pro"/>
                <a:sym typeface="Source Sans Pro"/>
              </a:rPr>
              <a:t> </a:t>
            </a:r>
            <a:r>
              <a:rPr lang="en-US" sz="3490" dirty="0" err="1">
                <a:solidFill>
                  <a:srgbClr val="145F81"/>
                </a:solidFill>
                <a:latin typeface="Source Sans Pro"/>
                <a:ea typeface="Source Sans Pro"/>
                <a:cs typeface="Source Sans Pro"/>
                <a:sym typeface="Source Sans Pro"/>
              </a:rPr>
              <a:t>įkelti</a:t>
            </a:r>
            <a:r>
              <a:rPr lang="en-US" sz="3490" dirty="0">
                <a:solidFill>
                  <a:srgbClr val="145F81"/>
                </a:solidFill>
                <a:latin typeface="Source Sans Pro"/>
                <a:ea typeface="Source Sans Pro"/>
                <a:cs typeface="Source Sans Pro"/>
                <a:sym typeface="Source Sans Pro"/>
              </a:rPr>
              <a:t> </a:t>
            </a:r>
            <a:r>
              <a:rPr lang="en-US" sz="3490" dirty="0" err="1">
                <a:solidFill>
                  <a:srgbClr val="145F81"/>
                </a:solidFill>
                <a:latin typeface="Source Sans Pro"/>
                <a:ea typeface="Source Sans Pro"/>
                <a:cs typeface="Source Sans Pro"/>
                <a:sym typeface="Source Sans Pro"/>
              </a:rPr>
              <a:t>juos</a:t>
            </a:r>
            <a:r>
              <a:rPr lang="en-US" sz="3490" dirty="0">
                <a:solidFill>
                  <a:srgbClr val="145F81"/>
                </a:solidFill>
                <a:latin typeface="Source Sans Pro"/>
                <a:ea typeface="Source Sans Pro"/>
                <a:cs typeface="Source Sans Pro"/>
                <a:sym typeface="Source Sans Pro"/>
              </a:rPr>
              <a:t> į AI </a:t>
            </a:r>
            <a:r>
              <a:rPr lang="en-US" sz="3490" dirty="0" err="1">
                <a:solidFill>
                  <a:srgbClr val="145F81"/>
                </a:solidFill>
                <a:latin typeface="Source Sans Pro"/>
                <a:ea typeface="Source Sans Pro"/>
                <a:cs typeface="Source Sans Pro"/>
                <a:sym typeface="Source Sans Pro"/>
              </a:rPr>
              <a:t>įrankį</a:t>
            </a:r>
            <a:r>
              <a:rPr lang="en-US" sz="3490" dirty="0">
                <a:solidFill>
                  <a:srgbClr val="145F81"/>
                </a:solidFill>
                <a:latin typeface="Source Sans Pro"/>
                <a:ea typeface="Source Sans Pro"/>
                <a:cs typeface="Source Sans Pro"/>
                <a:sym typeface="Source Sans Pro"/>
              </a:rPr>
              <a:t>. </a:t>
            </a:r>
            <a:r>
              <a:rPr lang="en-US" sz="3490" dirty="0" err="1">
                <a:solidFill>
                  <a:srgbClr val="145F81"/>
                </a:solidFill>
                <a:latin typeface="Source Sans Pro"/>
                <a:ea typeface="Source Sans Pro"/>
                <a:cs typeface="Source Sans Pro"/>
                <a:sym typeface="Source Sans Pro"/>
              </a:rPr>
              <a:t>Dirbtinis</a:t>
            </a:r>
            <a:r>
              <a:rPr lang="en-US" sz="3490" dirty="0">
                <a:solidFill>
                  <a:srgbClr val="145F81"/>
                </a:solidFill>
                <a:latin typeface="Source Sans Pro"/>
                <a:ea typeface="Source Sans Pro"/>
                <a:cs typeface="Source Sans Pro"/>
                <a:sym typeface="Source Sans Pro"/>
              </a:rPr>
              <a:t> </a:t>
            </a:r>
            <a:r>
              <a:rPr lang="en-US" sz="3490" dirty="0" err="1">
                <a:solidFill>
                  <a:srgbClr val="145F81"/>
                </a:solidFill>
                <a:latin typeface="Source Sans Pro"/>
                <a:ea typeface="Source Sans Pro"/>
                <a:cs typeface="Source Sans Pro"/>
                <a:sym typeface="Source Sans Pro"/>
              </a:rPr>
              <a:t>intelektas</a:t>
            </a:r>
            <a:r>
              <a:rPr lang="en-US" sz="3490" dirty="0">
                <a:solidFill>
                  <a:srgbClr val="145F81"/>
                </a:solidFill>
                <a:latin typeface="Source Sans Pro"/>
                <a:ea typeface="Source Sans Pro"/>
                <a:cs typeface="Source Sans Pro"/>
                <a:sym typeface="Source Sans Pro"/>
              </a:rPr>
              <a:t> </a:t>
            </a:r>
            <a:r>
              <a:rPr lang="en-US" sz="3490" dirty="0" err="1">
                <a:solidFill>
                  <a:srgbClr val="145F81"/>
                </a:solidFill>
                <a:latin typeface="Source Sans Pro"/>
                <a:ea typeface="Source Sans Pro"/>
                <a:cs typeface="Source Sans Pro"/>
                <a:sym typeface="Source Sans Pro"/>
              </a:rPr>
              <a:t>gali</a:t>
            </a:r>
            <a:r>
              <a:rPr lang="en-US" sz="3490" dirty="0">
                <a:solidFill>
                  <a:srgbClr val="145F81"/>
                </a:solidFill>
                <a:latin typeface="Source Sans Pro"/>
                <a:ea typeface="Source Sans Pro"/>
                <a:cs typeface="Source Sans Pro"/>
                <a:sym typeface="Source Sans Pro"/>
              </a:rPr>
              <a:t> </a:t>
            </a:r>
            <a:r>
              <a:rPr lang="en-US" sz="3490" dirty="0" err="1">
                <a:solidFill>
                  <a:srgbClr val="145F81"/>
                </a:solidFill>
                <a:latin typeface="Source Sans Pro"/>
                <a:ea typeface="Source Sans Pro"/>
                <a:cs typeface="Source Sans Pro"/>
                <a:sym typeface="Source Sans Pro"/>
              </a:rPr>
              <a:t>pasiūlyti</a:t>
            </a:r>
            <a:r>
              <a:rPr lang="en-US" sz="3490" dirty="0">
                <a:solidFill>
                  <a:srgbClr val="145F81"/>
                </a:solidFill>
                <a:latin typeface="Source Sans Pro"/>
                <a:ea typeface="Source Sans Pro"/>
                <a:cs typeface="Source Sans Pro"/>
                <a:sym typeface="Source Sans Pro"/>
              </a:rPr>
              <a:t> </a:t>
            </a:r>
            <a:r>
              <a:rPr lang="en-US" sz="3490" dirty="0" err="1">
                <a:solidFill>
                  <a:srgbClr val="145F81"/>
                </a:solidFill>
                <a:latin typeface="Source Sans Pro"/>
                <a:ea typeface="Source Sans Pro"/>
                <a:cs typeface="Source Sans Pro"/>
                <a:sym typeface="Source Sans Pro"/>
              </a:rPr>
              <a:t>patiekalus</a:t>
            </a:r>
            <a:r>
              <a:rPr lang="en-US" sz="3490" dirty="0">
                <a:solidFill>
                  <a:srgbClr val="145F81"/>
                </a:solidFill>
                <a:latin typeface="Source Sans Pro"/>
                <a:ea typeface="Source Sans Pro"/>
                <a:cs typeface="Source Sans Pro"/>
                <a:sym typeface="Source Sans Pro"/>
              </a:rPr>
              <a:t> </a:t>
            </a:r>
            <a:r>
              <a:rPr lang="en-US" sz="3490" dirty="0" err="1">
                <a:solidFill>
                  <a:srgbClr val="145F81"/>
                </a:solidFill>
                <a:latin typeface="Source Sans Pro"/>
                <a:ea typeface="Source Sans Pro"/>
                <a:cs typeface="Source Sans Pro"/>
                <a:sym typeface="Source Sans Pro"/>
              </a:rPr>
              <a:t>ir</a:t>
            </a:r>
            <a:r>
              <a:rPr lang="en-US" sz="3490" dirty="0">
                <a:solidFill>
                  <a:srgbClr val="145F81"/>
                </a:solidFill>
                <a:latin typeface="Source Sans Pro"/>
                <a:ea typeface="Source Sans Pro"/>
                <a:cs typeface="Source Sans Pro"/>
                <a:sym typeface="Source Sans Pro"/>
              </a:rPr>
              <a:t> </a:t>
            </a:r>
            <a:r>
              <a:rPr lang="en-US" sz="3490" dirty="0" err="1">
                <a:solidFill>
                  <a:srgbClr val="145F81"/>
                </a:solidFill>
                <a:latin typeface="Source Sans Pro"/>
                <a:ea typeface="Source Sans Pro"/>
                <a:cs typeface="Source Sans Pro"/>
                <a:sym typeface="Source Sans Pro"/>
              </a:rPr>
              <a:t>pateikti</a:t>
            </a:r>
            <a:r>
              <a:rPr lang="en-US" sz="3490" dirty="0">
                <a:solidFill>
                  <a:srgbClr val="145F81"/>
                </a:solidFill>
                <a:latin typeface="Source Sans Pro"/>
                <a:ea typeface="Source Sans Pro"/>
                <a:cs typeface="Source Sans Pro"/>
                <a:sym typeface="Source Sans Pro"/>
              </a:rPr>
              <a:t> </a:t>
            </a:r>
            <a:r>
              <a:rPr lang="en-US" sz="3490" dirty="0" err="1">
                <a:solidFill>
                  <a:srgbClr val="145F81"/>
                </a:solidFill>
                <a:latin typeface="Source Sans Pro"/>
                <a:ea typeface="Source Sans Pro"/>
                <a:cs typeface="Source Sans Pro"/>
                <a:sym typeface="Source Sans Pro"/>
              </a:rPr>
              <a:t>maisto</a:t>
            </a:r>
            <a:r>
              <a:rPr lang="en-US" sz="3490" dirty="0">
                <a:solidFill>
                  <a:srgbClr val="145F81"/>
                </a:solidFill>
                <a:latin typeface="Source Sans Pro"/>
                <a:ea typeface="Source Sans Pro"/>
                <a:cs typeface="Source Sans Pro"/>
                <a:sym typeface="Source Sans Pro"/>
              </a:rPr>
              <a:t> </a:t>
            </a:r>
            <a:r>
              <a:rPr lang="en-US" sz="3490" dirty="0" err="1">
                <a:solidFill>
                  <a:srgbClr val="145F81"/>
                </a:solidFill>
                <a:latin typeface="Source Sans Pro"/>
                <a:ea typeface="Source Sans Pro"/>
                <a:cs typeface="Source Sans Pro"/>
                <a:sym typeface="Source Sans Pro"/>
              </a:rPr>
              <a:t>gaminimo</a:t>
            </a:r>
            <a:r>
              <a:rPr lang="en-US" sz="3490" dirty="0">
                <a:solidFill>
                  <a:srgbClr val="145F81"/>
                </a:solidFill>
                <a:latin typeface="Source Sans Pro"/>
                <a:ea typeface="Source Sans Pro"/>
                <a:cs typeface="Source Sans Pro"/>
                <a:sym typeface="Source Sans Pro"/>
              </a:rPr>
              <a:t> </a:t>
            </a:r>
            <a:r>
              <a:rPr lang="en-US" sz="3490" dirty="0" err="1">
                <a:solidFill>
                  <a:srgbClr val="145F81"/>
                </a:solidFill>
                <a:latin typeface="Source Sans Pro"/>
                <a:ea typeface="Source Sans Pro"/>
                <a:cs typeface="Source Sans Pro"/>
                <a:sym typeface="Source Sans Pro"/>
              </a:rPr>
              <a:t>instrukcijas</a:t>
            </a:r>
            <a:r>
              <a:rPr lang="en-US" sz="3490" dirty="0">
                <a:solidFill>
                  <a:srgbClr val="145F81"/>
                </a:solidFill>
                <a:latin typeface="Source Sans Pro"/>
                <a:ea typeface="Source Sans Pro"/>
                <a:cs typeface="Source Sans Pro"/>
                <a:sym typeface="Source Sans Pro"/>
              </a:rPr>
              <a:t>.</a:t>
            </a:r>
            <a:endParaRPr lang="lt-LT" sz="3490" dirty="0">
              <a:solidFill>
                <a:srgbClr val="145F81"/>
              </a:solidFill>
              <a:latin typeface="Source Sans Pro"/>
              <a:ea typeface="Source Sans Pro"/>
              <a:cs typeface="Source Sans Pro"/>
              <a:sym typeface="Source Sans Pro"/>
            </a:endParaRPr>
          </a:p>
          <a:p>
            <a:pPr>
              <a:lnSpc>
                <a:spcPts val="4886"/>
              </a:lnSpc>
            </a:pPr>
            <a:endParaRPr lang="en-US" sz="3490" dirty="0">
              <a:solidFill>
                <a:srgbClr val="145F81"/>
              </a:solidFill>
              <a:latin typeface="Source Sans Pro"/>
              <a:ea typeface="Source Sans Pro"/>
              <a:cs typeface="Source Sans Pro"/>
              <a:sym typeface="Source Sans Pro"/>
            </a:endParaRPr>
          </a:p>
          <a:p>
            <a:pPr>
              <a:lnSpc>
                <a:spcPts val="4886"/>
              </a:lnSpc>
            </a:pPr>
            <a:r>
              <a:rPr lang="en-US" sz="3490" b="1" dirty="0" err="1">
                <a:solidFill>
                  <a:srgbClr val="145F81"/>
                </a:solidFill>
                <a:latin typeface="Source Sans Pro Bold"/>
                <a:ea typeface="Source Sans Pro Bold"/>
                <a:cs typeface="Source Sans Pro Bold"/>
                <a:sym typeface="Source Sans Pro Bold"/>
              </a:rPr>
              <a:t>Patarimas</a:t>
            </a:r>
            <a:r>
              <a:rPr lang="en-US" sz="3490" b="1" dirty="0">
                <a:solidFill>
                  <a:srgbClr val="145F81"/>
                </a:solidFill>
                <a:latin typeface="Source Sans Pro Bold"/>
                <a:ea typeface="Source Sans Pro Bold"/>
                <a:cs typeface="Source Sans Pro Bold"/>
                <a:sym typeface="Source Sans Pro Bold"/>
              </a:rPr>
              <a:t>:</a:t>
            </a:r>
            <a:r>
              <a:rPr lang="lt-LT" sz="3490" b="1" dirty="0">
                <a:solidFill>
                  <a:srgbClr val="145F81"/>
                </a:solidFill>
                <a:latin typeface="Source Sans Pro Bold"/>
                <a:ea typeface="Source Sans Pro Bold"/>
                <a:cs typeface="Source Sans Pro Bold"/>
                <a:sym typeface="Source Sans Pro Bold"/>
              </a:rPr>
              <a:t> </a:t>
            </a:r>
            <a:r>
              <a:rPr lang="lt-LT" sz="3490" dirty="0">
                <a:solidFill>
                  <a:srgbClr val="145F81"/>
                </a:solidFill>
                <a:latin typeface="Source Sans Pro"/>
                <a:ea typeface="Source Sans Pro"/>
                <a:cs typeface="Source Sans Pro"/>
                <a:sym typeface="Source Sans Pro"/>
              </a:rPr>
              <a:t>Galite paprašyti greito maisto, vegetariškų patiekalų ar receptų dviem žmonėms.</a:t>
            </a:r>
            <a:endParaRPr lang="en-US" sz="3490" dirty="0">
              <a:solidFill>
                <a:srgbClr val="145F81"/>
              </a:solidFill>
              <a:latin typeface="Source Sans Pro"/>
              <a:ea typeface="Source Sans Pro"/>
              <a:cs typeface="Source Sans Pro"/>
              <a:sym typeface="Source Sans Pro"/>
            </a:endParaRPr>
          </a:p>
        </p:txBody>
      </p:sp>
      <p:sp>
        <p:nvSpPr>
          <p:cNvPr id="3" name="TextBox 3"/>
          <p:cNvSpPr txBox="1"/>
          <p:nvPr/>
        </p:nvSpPr>
        <p:spPr>
          <a:xfrm>
            <a:off x="1028700" y="342900"/>
            <a:ext cx="15430500" cy="2011897"/>
          </a:xfrm>
          <a:prstGeom prst="rect">
            <a:avLst/>
          </a:prstGeom>
        </p:spPr>
        <p:txBody>
          <a:bodyPr wrap="square" lIns="0" tIns="0" rIns="0" bIns="0" rtlCol="0" anchor="t">
            <a:spAutoFit/>
          </a:bodyPr>
          <a:lstStyle/>
          <a:p>
            <a:pPr>
              <a:lnSpc>
                <a:spcPts val="8131"/>
              </a:lnSpc>
            </a:pPr>
            <a:r>
              <a:rPr lang="lt-LT" sz="5808" b="1" dirty="0">
                <a:solidFill>
                  <a:srgbClr val="145F81"/>
                </a:solidFill>
                <a:latin typeface="Source Sans Pro Bold"/>
                <a:ea typeface="Source Sans Pro Bold"/>
                <a:cs typeface="Source Sans Pro Bold"/>
                <a:sym typeface="Source Sans Pro Bold"/>
              </a:rPr>
              <a:t>Naudokite dirbtinį intelektą, kad sukurtumėte receptą</a:t>
            </a:r>
            <a:endParaRPr lang="en-US" sz="5808" b="1" dirty="0">
              <a:solidFill>
                <a:srgbClr val="145F81"/>
              </a:solidFill>
              <a:latin typeface="Source Sans Pro Bold"/>
              <a:ea typeface="Source Sans Pro Bold"/>
              <a:cs typeface="Source Sans Pro Bold"/>
              <a:sym typeface="Source Sans Pro Bold"/>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
          <p:cNvSpPr txBox="1"/>
          <p:nvPr/>
        </p:nvSpPr>
        <p:spPr>
          <a:xfrm>
            <a:off x="1028700" y="2356194"/>
            <a:ext cx="16230600" cy="6871753"/>
          </a:xfrm>
          <a:prstGeom prst="rect">
            <a:avLst/>
          </a:prstGeom>
        </p:spPr>
        <p:txBody>
          <a:bodyPr lIns="0" tIns="0" rIns="0" bIns="0" rtlCol="0" anchor="t">
            <a:spAutoFit/>
          </a:bodyPr>
          <a:lstStyle/>
          <a:p>
            <a:pPr>
              <a:lnSpc>
                <a:spcPts val="4886"/>
              </a:lnSpc>
            </a:pPr>
            <a:r>
              <a:rPr lang="en-US" sz="3490" b="1" dirty="0" err="1">
                <a:solidFill>
                  <a:srgbClr val="145F81"/>
                </a:solidFill>
                <a:latin typeface="Source Sans Pro Bold"/>
                <a:ea typeface="Source Sans Pro Bold"/>
                <a:cs typeface="Source Sans Pro Bold"/>
                <a:sym typeface="Source Sans Pro Bold"/>
              </a:rPr>
              <a:t>Tikslas</a:t>
            </a:r>
            <a:r>
              <a:rPr lang="en-US" sz="3490" b="1" dirty="0">
                <a:solidFill>
                  <a:srgbClr val="145F81"/>
                </a:solidFill>
                <a:latin typeface="Source Sans Pro Bold"/>
                <a:ea typeface="Source Sans Pro Bold"/>
                <a:cs typeface="Source Sans Pro Bold"/>
                <a:sym typeface="Source Sans Pro Bold"/>
              </a:rPr>
              <a:t>:</a:t>
            </a:r>
            <a:r>
              <a:rPr lang="lt-LT" sz="3490" b="1" dirty="0">
                <a:solidFill>
                  <a:srgbClr val="145F81"/>
                </a:solidFill>
                <a:latin typeface="Source Sans Pro Bold"/>
                <a:ea typeface="Source Sans Pro Bold"/>
                <a:cs typeface="Source Sans Pro Bold"/>
                <a:sym typeface="Source Sans Pro Bold"/>
              </a:rPr>
              <a:t> </a:t>
            </a:r>
            <a:r>
              <a:rPr lang="en-US" sz="3490" dirty="0" err="1">
                <a:solidFill>
                  <a:srgbClr val="145F81"/>
                </a:solidFill>
                <a:latin typeface="Source Sans Pro"/>
                <a:ea typeface="Source Sans Pro"/>
                <a:cs typeface="Source Sans Pro"/>
                <a:sym typeface="Source Sans Pro"/>
              </a:rPr>
              <a:t>Naudokite</a:t>
            </a:r>
            <a:r>
              <a:rPr lang="en-US" sz="3490" dirty="0">
                <a:solidFill>
                  <a:srgbClr val="145F81"/>
                </a:solidFill>
                <a:latin typeface="Source Sans Pro"/>
                <a:ea typeface="Source Sans Pro"/>
                <a:cs typeface="Source Sans Pro"/>
                <a:sym typeface="Source Sans Pro"/>
              </a:rPr>
              <a:t> </a:t>
            </a:r>
            <a:r>
              <a:rPr lang="en-US" sz="3490" dirty="0" err="1">
                <a:solidFill>
                  <a:srgbClr val="145F81"/>
                </a:solidFill>
                <a:latin typeface="Source Sans Pro"/>
                <a:ea typeface="Source Sans Pro"/>
                <a:cs typeface="Source Sans Pro"/>
                <a:sym typeface="Source Sans Pro"/>
              </a:rPr>
              <a:t>dirbtinį</a:t>
            </a:r>
            <a:r>
              <a:rPr lang="en-US" sz="3490" dirty="0">
                <a:solidFill>
                  <a:srgbClr val="145F81"/>
                </a:solidFill>
                <a:latin typeface="Source Sans Pro"/>
                <a:ea typeface="Source Sans Pro"/>
                <a:cs typeface="Source Sans Pro"/>
                <a:sym typeface="Source Sans Pro"/>
              </a:rPr>
              <a:t> </a:t>
            </a:r>
            <a:r>
              <a:rPr lang="en-US" sz="3490" dirty="0" err="1">
                <a:solidFill>
                  <a:srgbClr val="145F81"/>
                </a:solidFill>
                <a:latin typeface="Source Sans Pro"/>
                <a:ea typeface="Source Sans Pro"/>
                <a:cs typeface="Source Sans Pro"/>
                <a:sym typeface="Source Sans Pro"/>
              </a:rPr>
              <a:t>intelektą</a:t>
            </a:r>
            <a:r>
              <a:rPr lang="en-US" sz="3490" dirty="0">
                <a:solidFill>
                  <a:srgbClr val="145F81"/>
                </a:solidFill>
                <a:latin typeface="Source Sans Pro"/>
                <a:ea typeface="Source Sans Pro"/>
                <a:cs typeface="Source Sans Pro"/>
                <a:sym typeface="Source Sans Pro"/>
              </a:rPr>
              <a:t> </a:t>
            </a:r>
            <a:r>
              <a:rPr lang="en-US" sz="3490" dirty="0" err="1">
                <a:solidFill>
                  <a:srgbClr val="145F81"/>
                </a:solidFill>
                <a:latin typeface="Source Sans Pro"/>
                <a:ea typeface="Source Sans Pro"/>
                <a:cs typeface="Source Sans Pro"/>
                <a:sym typeface="Source Sans Pro"/>
              </a:rPr>
              <a:t>planuodami</a:t>
            </a:r>
            <a:r>
              <a:rPr lang="en-US" sz="3490" dirty="0">
                <a:solidFill>
                  <a:srgbClr val="145F81"/>
                </a:solidFill>
                <a:latin typeface="Source Sans Pro"/>
                <a:ea typeface="Source Sans Pro"/>
                <a:cs typeface="Source Sans Pro"/>
                <a:sym typeface="Source Sans Pro"/>
              </a:rPr>
              <a:t> </a:t>
            </a:r>
            <a:r>
              <a:rPr lang="en-US" sz="3490" dirty="0" err="1">
                <a:solidFill>
                  <a:srgbClr val="145F81"/>
                </a:solidFill>
                <a:latin typeface="Source Sans Pro"/>
                <a:ea typeface="Source Sans Pro"/>
                <a:cs typeface="Source Sans Pro"/>
                <a:sym typeface="Source Sans Pro"/>
              </a:rPr>
              <a:t>dienos</a:t>
            </a:r>
            <a:r>
              <a:rPr lang="en-US" sz="3490" dirty="0">
                <a:solidFill>
                  <a:srgbClr val="145F81"/>
                </a:solidFill>
                <a:latin typeface="Source Sans Pro"/>
                <a:ea typeface="Source Sans Pro"/>
                <a:cs typeface="Source Sans Pro"/>
                <a:sym typeface="Source Sans Pro"/>
              </a:rPr>
              <a:t> </a:t>
            </a:r>
            <a:r>
              <a:rPr lang="en-US" sz="3490" dirty="0" err="1">
                <a:solidFill>
                  <a:srgbClr val="145F81"/>
                </a:solidFill>
                <a:latin typeface="Source Sans Pro"/>
                <a:ea typeface="Source Sans Pro"/>
                <a:cs typeface="Source Sans Pro"/>
                <a:sym typeface="Source Sans Pro"/>
              </a:rPr>
              <a:t>kelionę</a:t>
            </a:r>
            <a:r>
              <a:rPr lang="en-US" sz="3490" dirty="0">
                <a:solidFill>
                  <a:srgbClr val="145F81"/>
                </a:solidFill>
                <a:latin typeface="Source Sans Pro"/>
                <a:ea typeface="Source Sans Pro"/>
                <a:cs typeface="Source Sans Pro"/>
                <a:sym typeface="Source Sans Pro"/>
              </a:rPr>
              <a:t> </a:t>
            </a:r>
            <a:r>
              <a:rPr lang="en-US" sz="3490" dirty="0" err="1">
                <a:solidFill>
                  <a:srgbClr val="145F81"/>
                </a:solidFill>
                <a:latin typeface="Source Sans Pro"/>
                <a:ea typeface="Source Sans Pro"/>
                <a:cs typeface="Source Sans Pro"/>
                <a:sym typeface="Source Sans Pro"/>
              </a:rPr>
              <a:t>ar</a:t>
            </a:r>
            <a:r>
              <a:rPr lang="en-US" sz="3490" dirty="0">
                <a:solidFill>
                  <a:srgbClr val="145F81"/>
                </a:solidFill>
                <a:latin typeface="Source Sans Pro"/>
                <a:ea typeface="Source Sans Pro"/>
                <a:cs typeface="Source Sans Pro"/>
                <a:sym typeface="Source Sans Pro"/>
              </a:rPr>
              <a:t> </a:t>
            </a:r>
            <a:r>
              <a:rPr lang="en-US" sz="3490" dirty="0" err="1">
                <a:solidFill>
                  <a:srgbClr val="145F81"/>
                </a:solidFill>
                <a:latin typeface="Source Sans Pro"/>
                <a:ea typeface="Source Sans Pro"/>
                <a:cs typeface="Source Sans Pro"/>
                <a:sym typeface="Source Sans Pro"/>
              </a:rPr>
              <a:t>atostogas</a:t>
            </a:r>
            <a:r>
              <a:rPr lang="en-US" sz="3490" dirty="0">
                <a:solidFill>
                  <a:srgbClr val="145F81"/>
                </a:solidFill>
                <a:latin typeface="Source Sans Pro"/>
                <a:ea typeface="Source Sans Pro"/>
                <a:cs typeface="Source Sans Pro"/>
                <a:sym typeface="Source Sans Pro"/>
              </a:rPr>
              <a:t>.</a:t>
            </a:r>
          </a:p>
          <a:p>
            <a:pPr>
              <a:lnSpc>
                <a:spcPts val="4886"/>
              </a:lnSpc>
            </a:pPr>
            <a:r>
              <a:rPr lang="lt-LT" sz="3490" b="1" dirty="0">
                <a:solidFill>
                  <a:srgbClr val="145F81"/>
                </a:solidFill>
                <a:latin typeface="Source Sans Pro Bold"/>
                <a:ea typeface="Source Sans Pro Bold"/>
                <a:cs typeface="Source Sans Pro Bold"/>
                <a:sym typeface="Source Sans Pro Bold"/>
              </a:rPr>
              <a:t>Kodėl tai naudinga: </a:t>
            </a:r>
            <a:r>
              <a:rPr lang="en-US" sz="3490" dirty="0">
                <a:solidFill>
                  <a:srgbClr val="145F81"/>
                </a:solidFill>
                <a:latin typeface="Source Sans Pro"/>
                <a:ea typeface="Source Sans Pro"/>
                <a:cs typeface="Source Sans Pro"/>
                <a:sym typeface="Source Sans Pro"/>
              </a:rPr>
              <a:t>AI </a:t>
            </a:r>
            <a:r>
              <a:rPr lang="en-US" sz="3490" dirty="0" err="1">
                <a:solidFill>
                  <a:srgbClr val="145F81"/>
                </a:solidFill>
                <a:latin typeface="Source Sans Pro"/>
                <a:ea typeface="Source Sans Pro"/>
                <a:cs typeface="Source Sans Pro"/>
                <a:sym typeface="Source Sans Pro"/>
              </a:rPr>
              <a:t>gali</a:t>
            </a:r>
            <a:r>
              <a:rPr lang="en-US" sz="3490" dirty="0">
                <a:solidFill>
                  <a:srgbClr val="145F81"/>
                </a:solidFill>
                <a:latin typeface="Source Sans Pro"/>
                <a:ea typeface="Source Sans Pro"/>
                <a:cs typeface="Source Sans Pro"/>
                <a:sym typeface="Source Sans Pro"/>
              </a:rPr>
              <a:t> </a:t>
            </a:r>
            <a:r>
              <a:rPr lang="en-US" sz="3490" dirty="0" err="1">
                <a:solidFill>
                  <a:srgbClr val="145F81"/>
                </a:solidFill>
                <a:latin typeface="Source Sans Pro"/>
                <a:ea typeface="Source Sans Pro"/>
                <a:cs typeface="Source Sans Pro"/>
                <a:sym typeface="Source Sans Pro"/>
              </a:rPr>
              <a:t>pasiūlyti</a:t>
            </a:r>
            <a:r>
              <a:rPr lang="en-US" sz="3490" dirty="0">
                <a:solidFill>
                  <a:srgbClr val="145F81"/>
                </a:solidFill>
                <a:latin typeface="Source Sans Pro"/>
                <a:ea typeface="Source Sans Pro"/>
                <a:cs typeface="Source Sans Pro"/>
                <a:sym typeface="Source Sans Pro"/>
              </a:rPr>
              <a:t> </a:t>
            </a:r>
            <a:r>
              <a:rPr lang="en-US" sz="3490" dirty="0" err="1">
                <a:solidFill>
                  <a:srgbClr val="145F81"/>
                </a:solidFill>
                <a:latin typeface="Source Sans Pro"/>
                <a:ea typeface="Source Sans Pro"/>
                <a:cs typeface="Source Sans Pro"/>
                <a:sym typeface="Source Sans Pro"/>
              </a:rPr>
              <a:t>veiklą</a:t>
            </a:r>
            <a:r>
              <a:rPr lang="en-US" sz="3490" dirty="0">
                <a:solidFill>
                  <a:srgbClr val="145F81"/>
                </a:solidFill>
                <a:latin typeface="Source Sans Pro"/>
                <a:ea typeface="Source Sans Pro"/>
                <a:cs typeface="Source Sans Pro"/>
                <a:sym typeface="Source Sans Pro"/>
              </a:rPr>
              <a:t>, </a:t>
            </a:r>
            <a:r>
              <a:rPr lang="en-US" sz="3490" dirty="0" err="1">
                <a:solidFill>
                  <a:srgbClr val="145F81"/>
                </a:solidFill>
                <a:latin typeface="Source Sans Pro"/>
                <a:ea typeface="Source Sans Pro"/>
                <a:cs typeface="Source Sans Pro"/>
                <a:sym typeface="Source Sans Pro"/>
              </a:rPr>
              <a:t>transporto</a:t>
            </a:r>
            <a:r>
              <a:rPr lang="en-US" sz="3490" dirty="0">
                <a:solidFill>
                  <a:srgbClr val="145F81"/>
                </a:solidFill>
                <a:latin typeface="Source Sans Pro"/>
                <a:ea typeface="Source Sans Pro"/>
                <a:cs typeface="Source Sans Pro"/>
                <a:sym typeface="Source Sans Pro"/>
              </a:rPr>
              <a:t> </a:t>
            </a:r>
            <a:r>
              <a:rPr lang="en-US" sz="3490" dirty="0" err="1">
                <a:solidFill>
                  <a:srgbClr val="145F81"/>
                </a:solidFill>
                <a:latin typeface="Source Sans Pro"/>
                <a:ea typeface="Source Sans Pro"/>
                <a:cs typeface="Source Sans Pro"/>
                <a:sym typeface="Source Sans Pro"/>
              </a:rPr>
              <a:t>galimybes</a:t>
            </a:r>
            <a:r>
              <a:rPr lang="en-US" sz="3490" dirty="0">
                <a:solidFill>
                  <a:srgbClr val="145F81"/>
                </a:solidFill>
                <a:latin typeface="Source Sans Pro"/>
                <a:ea typeface="Source Sans Pro"/>
                <a:cs typeface="Source Sans Pro"/>
                <a:sym typeface="Source Sans Pro"/>
              </a:rPr>
              <a:t> </a:t>
            </a:r>
            <a:r>
              <a:rPr lang="en-US" sz="3490" dirty="0" err="1">
                <a:solidFill>
                  <a:srgbClr val="145F81"/>
                </a:solidFill>
                <a:latin typeface="Source Sans Pro"/>
                <a:ea typeface="Source Sans Pro"/>
                <a:cs typeface="Source Sans Pro"/>
                <a:sym typeface="Source Sans Pro"/>
              </a:rPr>
              <a:t>ir</a:t>
            </a:r>
            <a:r>
              <a:rPr lang="en-US" sz="3490" dirty="0">
                <a:solidFill>
                  <a:srgbClr val="145F81"/>
                </a:solidFill>
                <a:latin typeface="Source Sans Pro"/>
                <a:ea typeface="Source Sans Pro"/>
                <a:cs typeface="Source Sans Pro"/>
                <a:sym typeface="Source Sans Pro"/>
              </a:rPr>
              <a:t> </a:t>
            </a:r>
            <a:r>
              <a:rPr lang="en-US" sz="3490" dirty="0" err="1">
                <a:solidFill>
                  <a:srgbClr val="145F81"/>
                </a:solidFill>
                <a:latin typeface="Source Sans Pro"/>
                <a:ea typeface="Source Sans Pro"/>
                <a:cs typeface="Source Sans Pro"/>
                <a:sym typeface="Source Sans Pro"/>
              </a:rPr>
              <a:t>lankytinas</a:t>
            </a:r>
            <a:r>
              <a:rPr lang="en-US" sz="3490" dirty="0">
                <a:solidFill>
                  <a:srgbClr val="145F81"/>
                </a:solidFill>
                <a:latin typeface="Source Sans Pro"/>
                <a:ea typeface="Source Sans Pro"/>
                <a:cs typeface="Source Sans Pro"/>
                <a:sym typeface="Source Sans Pro"/>
              </a:rPr>
              <a:t> </a:t>
            </a:r>
            <a:r>
              <a:rPr lang="en-US" sz="3490" dirty="0" err="1">
                <a:solidFill>
                  <a:srgbClr val="145F81"/>
                </a:solidFill>
                <a:latin typeface="Source Sans Pro"/>
                <a:ea typeface="Source Sans Pro"/>
                <a:cs typeface="Source Sans Pro"/>
                <a:sym typeface="Source Sans Pro"/>
              </a:rPr>
              <a:t>vietas</a:t>
            </a:r>
            <a:r>
              <a:rPr lang="en-US" sz="3490" dirty="0">
                <a:solidFill>
                  <a:srgbClr val="145F81"/>
                </a:solidFill>
                <a:latin typeface="Source Sans Pro"/>
                <a:ea typeface="Source Sans Pro"/>
                <a:cs typeface="Source Sans Pro"/>
                <a:sym typeface="Source Sans Pro"/>
              </a:rPr>
              <a:t>.</a:t>
            </a:r>
            <a:endParaRPr lang="lt-LT" sz="3490" dirty="0">
              <a:solidFill>
                <a:srgbClr val="145F81"/>
              </a:solidFill>
              <a:latin typeface="Source Sans Pro"/>
              <a:ea typeface="Source Sans Pro"/>
              <a:cs typeface="Source Sans Pro"/>
              <a:sym typeface="Source Sans Pro"/>
            </a:endParaRPr>
          </a:p>
          <a:p>
            <a:pPr>
              <a:lnSpc>
                <a:spcPts val="4886"/>
              </a:lnSpc>
            </a:pPr>
            <a:endParaRPr lang="lt-LT" sz="3490" dirty="0">
              <a:solidFill>
                <a:srgbClr val="145F81"/>
              </a:solidFill>
              <a:latin typeface="Source Sans Pro"/>
              <a:ea typeface="Source Sans Pro"/>
              <a:cs typeface="Source Sans Pro"/>
              <a:sym typeface="Source Sans Pro"/>
            </a:endParaRPr>
          </a:p>
          <a:p>
            <a:pPr>
              <a:lnSpc>
                <a:spcPts val="4886"/>
              </a:lnSpc>
            </a:pPr>
            <a:r>
              <a:rPr lang="en-US" sz="3490" dirty="0" err="1">
                <a:solidFill>
                  <a:srgbClr val="145F81"/>
                </a:solidFill>
                <a:latin typeface="Source Sans Pro"/>
                <a:ea typeface="Source Sans Pro"/>
                <a:cs typeface="Source Sans Pro"/>
                <a:sym typeface="Source Sans Pro"/>
              </a:rPr>
              <a:t>Pasirinkite</a:t>
            </a:r>
            <a:r>
              <a:rPr lang="en-US" sz="3490" dirty="0">
                <a:solidFill>
                  <a:srgbClr val="145F81"/>
                </a:solidFill>
                <a:latin typeface="Source Sans Pro"/>
                <a:ea typeface="Source Sans Pro"/>
                <a:cs typeface="Source Sans Pro"/>
                <a:sym typeface="Source Sans Pro"/>
              </a:rPr>
              <a:t> </a:t>
            </a:r>
            <a:r>
              <a:rPr lang="en-US" sz="3490" dirty="0" err="1">
                <a:solidFill>
                  <a:srgbClr val="145F81"/>
                </a:solidFill>
                <a:latin typeface="Source Sans Pro"/>
                <a:ea typeface="Source Sans Pro"/>
                <a:cs typeface="Source Sans Pro"/>
                <a:sym typeface="Source Sans Pro"/>
              </a:rPr>
              <a:t>dirbtinio</a:t>
            </a:r>
            <a:r>
              <a:rPr lang="en-US" sz="3490" dirty="0">
                <a:solidFill>
                  <a:srgbClr val="145F81"/>
                </a:solidFill>
                <a:latin typeface="Source Sans Pro"/>
                <a:ea typeface="Source Sans Pro"/>
                <a:cs typeface="Source Sans Pro"/>
                <a:sym typeface="Source Sans Pro"/>
              </a:rPr>
              <a:t> </a:t>
            </a:r>
            <a:r>
              <a:rPr lang="en-US" sz="3490" dirty="0" err="1">
                <a:solidFill>
                  <a:srgbClr val="145F81"/>
                </a:solidFill>
                <a:latin typeface="Source Sans Pro"/>
                <a:ea typeface="Source Sans Pro"/>
                <a:cs typeface="Source Sans Pro"/>
                <a:sym typeface="Source Sans Pro"/>
              </a:rPr>
              <a:t>intelekto</a:t>
            </a:r>
            <a:r>
              <a:rPr lang="en-US" sz="3490" dirty="0">
                <a:solidFill>
                  <a:srgbClr val="145F81"/>
                </a:solidFill>
                <a:latin typeface="Source Sans Pro"/>
                <a:ea typeface="Source Sans Pro"/>
                <a:cs typeface="Source Sans Pro"/>
                <a:sym typeface="Source Sans Pro"/>
              </a:rPr>
              <a:t> </a:t>
            </a:r>
            <a:r>
              <a:rPr lang="en-US" sz="3490" dirty="0" err="1">
                <a:solidFill>
                  <a:srgbClr val="145F81"/>
                </a:solidFill>
                <a:latin typeface="Source Sans Pro"/>
                <a:ea typeface="Source Sans Pro"/>
                <a:cs typeface="Source Sans Pro"/>
                <a:sym typeface="Source Sans Pro"/>
              </a:rPr>
              <a:t>įrankį</a:t>
            </a:r>
            <a:r>
              <a:rPr lang="en-US" sz="3490" dirty="0">
                <a:solidFill>
                  <a:srgbClr val="145F81"/>
                </a:solidFill>
                <a:latin typeface="Source Sans Pro"/>
                <a:ea typeface="Source Sans Pro"/>
                <a:cs typeface="Source Sans Pro"/>
                <a:sym typeface="Source Sans Pro"/>
              </a:rPr>
              <a:t>, </a:t>
            </a:r>
            <a:r>
              <a:rPr lang="en-US" sz="3490" dirty="0" err="1">
                <a:solidFill>
                  <a:srgbClr val="145F81"/>
                </a:solidFill>
                <a:latin typeface="Source Sans Pro"/>
                <a:ea typeface="Source Sans Pro"/>
                <a:cs typeface="Source Sans Pro"/>
                <a:sym typeface="Source Sans Pro"/>
              </a:rPr>
              <a:t>pvz</a:t>
            </a:r>
            <a:r>
              <a:rPr lang="en-US" sz="3490" dirty="0">
                <a:solidFill>
                  <a:srgbClr val="145F81"/>
                </a:solidFill>
                <a:latin typeface="Source Sans Pro"/>
                <a:ea typeface="Source Sans Pro"/>
                <a:cs typeface="Source Sans Pro"/>
                <a:sym typeface="Source Sans Pro"/>
              </a:rPr>
              <a:t>.:</a:t>
            </a:r>
            <a:r>
              <a:rPr lang="en-US" sz="3490" u="sng" dirty="0">
                <a:solidFill>
                  <a:srgbClr val="145F81"/>
                </a:solidFill>
                <a:latin typeface="Source Sans Pro"/>
                <a:ea typeface="Source Sans Pro"/>
                <a:cs typeface="Source Sans Pro"/>
                <a:sym typeface="Source Sans Pro"/>
                <a:hlinkClick r:id="rId2" tooltip="https://chatgpt.com/?utm_source=chatgpt.com"/>
              </a:rPr>
              <a:t>ChatGPT</a:t>
            </a:r>
            <a:r>
              <a:rPr lang="en-US" sz="3490" dirty="0">
                <a:solidFill>
                  <a:srgbClr val="145F81"/>
                </a:solidFill>
                <a:latin typeface="Source Sans Pro"/>
                <a:ea typeface="Source Sans Pro"/>
                <a:cs typeface="Source Sans Pro"/>
                <a:sym typeface="Source Sans Pro"/>
              </a:rPr>
              <a:t>, </a:t>
            </a:r>
            <a:r>
              <a:rPr lang="en-US" sz="3490" u="sng" dirty="0">
                <a:solidFill>
                  <a:srgbClr val="145F81"/>
                </a:solidFill>
                <a:latin typeface="Source Sans Pro"/>
                <a:ea typeface="Source Sans Pro"/>
                <a:cs typeface="Source Sans Pro"/>
                <a:sym typeface="Source Sans Pro"/>
                <a:hlinkClick r:id="rId3" tooltip="https://gemini.google.com/?utm_source=chatgpt.com"/>
              </a:rPr>
              <a:t>Google Gemini</a:t>
            </a:r>
            <a:r>
              <a:rPr lang="en-US" sz="3490" dirty="0">
                <a:solidFill>
                  <a:srgbClr val="145F81"/>
                </a:solidFill>
                <a:latin typeface="Source Sans Pro"/>
                <a:ea typeface="Source Sans Pro"/>
                <a:cs typeface="Source Sans Pro"/>
                <a:sym typeface="Source Sans Pro"/>
              </a:rPr>
              <a:t>, </a:t>
            </a:r>
            <a:r>
              <a:rPr lang="en-US" sz="3490" u="sng" dirty="0">
                <a:solidFill>
                  <a:srgbClr val="145F81"/>
                </a:solidFill>
                <a:latin typeface="Source Sans Pro"/>
                <a:ea typeface="Source Sans Pro"/>
                <a:cs typeface="Source Sans Pro"/>
                <a:sym typeface="Source Sans Pro"/>
                <a:hlinkClick r:id="rId4" tooltip="https://copilot.microsoft.com/?utm_source=chatgpt.com"/>
              </a:rPr>
              <a:t>Microsoft Copilot</a:t>
            </a:r>
            <a:r>
              <a:rPr lang="en-US" sz="3490" dirty="0">
                <a:solidFill>
                  <a:srgbClr val="145F81"/>
                </a:solidFill>
                <a:latin typeface="Source Sans Pro"/>
                <a:ea typeface="Source Sans Pro"/>
                <a:cs typeface="Source Sans Pro"/>
                <a:sym typeface="Source Sans Pro"/>
              </a:rPr>
              <a:t>,  </a:t>
            </a:r>
            <a:r>
              <a:rPr lang="en-US" sz="3490" u="sng" dirty="0">
                <a:solidFill>
                  <a:srgbClr val="145F81"/>
                </a:solidFill>
                <a:latin typeface="Source Sans Pro"/>
                <a:ea typeface="Source Sans Pro"/>
                <a:cs typeface="Source Sans Pro"/>
                <a:sym typeface="Source Sans Pro"/>
                <a:hlinkClick r:id="rId5" tooltip="https://www.perplexity.ai/?utm_source=chatgpt.com"/>
              </a:rPr>
              <a:t>Perplexity</a:t>
            </a:r>
            <a:r>
              <a:rPr lang="en-US" sz="3490" dirty="0">
                <a:solidFill>
                  <a:srgbClr val="145F81"/>
                </a:solidFill>
                <a:latin typeface="Source Sans Pro"/>
                <a:ea typeface="Source Sans Pro"/>
                <a:cs typeface="Source Sans Pro"/>
                <a:sym typeface="Source Sans Pro"/>
              </a:rPr>
              <a:t>.</a:t>
            </a:r>
          </a:p>
          <a:p>
            <a:pPr algn="l">
              <a:lnSpc>
                <a:spcPts val="4886"/>
              </a:lnSpc>
            </a:pPr>
            <a:endParaRPr lang="en-US" sz="3490" dirty="0">
              <a:solidFill>
                <a:srgbClr val="145F81"/>
              </a:solidFill>
              <a:latin typeface="Source Sans Pro"/>
              <a:ea typeface="Source Sans Pro"/>
              <a:cs typeface="Source Sans Pro"/>
              <a:sym typeface="Source Sans Pro"/>
            </a:endParaRPr>
          </a:p>
          <a:p>
            <a:pPr>
              <a:lnSpc>
                <a:spcPts val="4886"/>
              </a:lnSpc>
            </a:pPr>
            <a:r>
              <a:rPr lang="lt-LT" sz="3490" dirty="0">
                <a:solidFill>
                  <a:srgbClr val="145F81"/>
                </a:solidFill>
                <a:latin typeface="Source Sans Pro"/>
                <a:ea typeface="Source Sans Pro"/>
                <a:cs typeface="Source Sans Pro"/>
                <a:sym typeface="Source Sans Pro"/>
              </a:rPr>
              <a:t>Galite įvesti kažką panašaus į: "Suplanuokite 3 dienų kelionę į Taliną su lengvais pėsčiųjų maršrutais ir muziejų apsilankymais". Dirbtinis intelektas sukurs jums kelionės maršrutą.</a:t>
            </a:r>
            <a:endParaRPr lang="en-US" sz="3490" dirty="0">
              <a:solidFill>
                <a:srgbClr val="145F81"/>
              </a:solidFill>
              <a:latin typeface="Source Sans Pro"/>
              <a:ea typeface="Source Sans Pro"/>
              <a:cs typeface="Source Sans Pro"/>
              <a:sym typeface="Source Sans Pro"/>
            </a:endParaRPr>
          </a:p>
          <a:p>
            <a:pPr>
              <a:lnSpc>
                <a:spcPts val="4886"/>
              </a:lnSpc>
            </a:pPr>
            <a:r>
              <a:rPr lang="en-US" sz="3490" b="1" dirty="0" err="1">
                <a:solidFill>
                  <a:srgbClr val="145F81"/>
                </a:solidFill>
                <a:latin typeface="Source Sans Pro Bold"/>
                <a:ea typeface="Source Sans Pro Bold"/>
                <a:cs typeface="Source Sans Pro Bold"/>
                <a:sym typeface="Source Sans Pro Bold"/>
              </a:rPr>
              <a:t>Patarimas</a:t>
            </a:r>
            <a:r>
              <a:rPr lang="en-US" sz="3490" b="1" dirty="0">
                <a:solidFill>
                  <a:srgbClr val="145F81"/>
                </a:solidFill>
                <a:latin typeface="Source Sans Pro Bold"/>
                <a:ea typeface="Source Sans Pro Bold"/>
                <a:cs typeface="Source Sans Pro Bold"/>
                <a:sym typeface="Source Sans Pro Bold"/>
              </a:rPr>
              <a:t>:</a:t>
            </a:r>
            <a:r>
              <a:rPr lang="lt-LT" sz="3490" b="1" dirty="0">
                <a:solidFill>
                  <a:srgbClr val="145F81"/>
                </a:solidFill>
                <a:latin typeface="Source Sans Pro Bold"/>
                <a:ea typeface="Source Sans Pro Bold"/>
                <a:cs typeface="Source Sans Pro Bold"/>
                <a:sym typeface="Source Sans Pro Bold"/>
              </a:rPr>
              <a:t> </a:t>
            </a:r>
            <a:r>
              <a:rPr lang="lt-LT" sz="3490" dirty="0">
                <a:solidFill>
                  <a:srgbClr val="145F81"/>
                </a:solidFill>
                <a:latin typeface="Source Sans Pro"/>
                <a:ea typeface="Source Sans Pro"/>
                <a:cs typeface="Source Sans Pro"/>
                <a:sym typeface="Source Sans Pro"/>
              </a:rPr>
              <a:t>Taip pat galite paprašyti restoranų rekomendacijų, parkų, parduotuvių, viešojo transporto informacijos ar nemokamos veiklos.</a:t>
            </a:r>
            <a:endParaRPr lang="en-US" sz="3490" dirty="0">
              <a:solidFill>
                <a:srgbClr val="145F81"/>
              </a:solidFill>
              <a:latin typeface="Source Sans Pro"/>
              <a:ea typeface="Source Sans Pro"/>
              <a:cs typeface="Source Sans Pro"/>
              <a:sym typeface="Source Sans Pro"/>
            </a:endParaRPr>
          </a:p>
        </p:txBody>
      </p:sp>
      <p:sp>
        <p:nvSpPr>
          <p:cNvPr id="3" name="TextBox 3"/>
          <p:cNvSpPr txBox="1"/>
          <p:nvPr/>
        </p:nvSpPr>
        <p:spPr>
          <a:xfrm>
            <a:off x="1028700" y="914400"/>
            <a:ext cx="15211716" cy="939488"/>
          </a:xfrm>
          <a:prstGeom prst="rect">
            <a:avLst/>
          </a:prstGeom>
        </p:spPr>
        <p:txBody>
          <a:bodyPr lIns="0" tIns="0" rIns="0" bIns="0" rtlCol="0" anchor="t">
            <a:spAutoFit/>
          </a:bodyPr>
          <a:lstStyle/>
          <a:p>
            <a:pPr>
              <a:lnSpc>
                <a:spcPts val="8131"/>
              </a:lnSpc>
            </a:pPr>
            <a:r>
              <a:rPr lang="en-US" sz="4800" b="1" dirty="0" err="1">
                <a:solidFill>
                  <a:srgbClr val="145F81"/>
                </a:solidFill>
                <a:latin typeface="Source Sans Pro Bold"/>
                <a:ea typeface="Source Sans Pro Bold"/>
                <a:cs typeface="Source Sans Pro Bold"/>
                <a:sym typeface="Source Sans Pro Bold"/>
              </a:rPr>
              <a:t>Suplanuokite</a:t>
            </a:r>
            <a:r>
              <a:rPr lang="en-US" sz="4800" b="1" dirty="0">
                <a:solidFill>
                  <a:srgbClr val="145F81"/>
                </a:solidFill>
                <a:latin typeface="Source Sans Pro Bold"/>
                <a:ea typeface="Source Sans Pro Bold"/>
                <a:cs typeface="Source Sans Pro Bold"/>
                <a:sym typeface="Source Sans Pro Bold"/>
              </a:rPr>
              <a:t> </a:t>
            </a:r>
            <a:r>
              <a:rPr lang="en-US" sz="4800" b="1" dirty="0" err="1">
                <a:solidFill>
                  <a:srgbClr val="145F81"/>
                </a:solidFill>
                <a:latin typeface="Source Sans Pro Bold"/>
                <a:ea typeface="Source Sans Pro Bold"/>
                <a:cs typeface="Source Sans Pro Bold"/>
                <a:sym typeface="Source Sans Pro Bold"/>
              </a:rPr>
              <a:t>kelionę</a:t>
            </a:r>
            <a:r>
              <a:rPr lang="en-US" sz="4800" b="1" dirty="0">
                <a:solidFill>
                  <a:srgbClr val="145F81"/>
                </a:solidFill>
                <a:latin typeface="Source Sans Pro Bold"/>
                <a:ea typeface="Source Sans Pro Bold"/>
                <a:cs typeface="Source Sans Pro Bold"/>
                <a:sym typeface="Source Sans Pro Bold"/>
              </a:rPr>
              <a:t> </a:t>
            </a:r>
            <a:r>
              <a:rPr lang="en-US" sz="4800" b="1" dirty="0" err="1">
                <a:solidFill>
                  <a:srgbClr val="145F81"/>
                </a:solidFill>
                <a:latin typeface="Source Sans Pro Bold"/>
                <a:ea typeface="Source Sans Pro Bold"/>
                <a:cs typeface="Source Sans Pro Bold"/>
                <a:sym typeface="Source Sans Pro Bold"/>
              </a:rPr>
              <a:t>naudodami</a:t>
            </a:r>
            <a:r>
              <a:rPr lang="en-US" sz="4800" b="1" dirty="0">
                <a:solidFill>
                  <a:srgbClr val="145F81"/>
                </a:solidFill>
                <a:latin typeface="Source Sans Pro Bold"/>
                <a:ea typeface="Source Sans Pro Bold"/>
                <a:cs typeface="Source Sans Pro Bold"/>
                <a:sym typeface="Source Sans Pro Bold"/>
              </a:rPr>
              <a:t> </a:t>
            </a:r>
            <a:r>
              <a:rPr lang="en-US" sz="4800" b="1" dirty="0" err="1">
                <a:solidFill>
                  <a:srgbClr val="145F81"/>
                </a:solidFill>
                <a:latin typeface="Source Sans Pro Bold"/>
                <a:ea typeface="Source Sans Pro Bold"/>
                <a:cs typeface="Source Sans Pro Bold"/>
                <a:sym typeface="Source Sans Pro Bold"/>
              </a:rPr>
              <a:t>dirbtinį</a:t>
            </a:r>
            <a:r>
              <a:rPr lang="en-US" sz="4800" b="1" dirty="0">
                <a:solidFill>
                  <a:srgbClr val="145F81"/>
                </a:solidFill>
                <a:latin typeface="Source Sans Pro Bold"/>
                <a:ea typeface="Source Sans Pro Bold"/>
                <a:cs typeface="Source Sans Pro Bold"/>
                <a:sym typeface="Source Sans Pro Bold"/>
              </a:rPr>
              <a:t> </a:t>
            </a:r>
            <a:r>
              <a:rPr lang="en-US" sz="4800" b="1" dirty="0" err="1">
                <a:solidFill>
                  <a:srgbClr val="145F81"/>
                </a:solidFill>
                <a:latin typeface="Source Sans Pro Bold"/>
                <a:ea typeface="Source Sans Pro Bold"/>
                <a:cs typeface="Source Sans Pro Bold"/>
                <a:sym typeface="Source Sans Pro Bold"/>
              </a:rPr>
              <a:t>intelektą</a:t>
            </a:r>
            <a:endParaRPr lang="en-US" sz="4800" b="1" dirty="0">
              <a:solidFill>
                <a:srgbClr val="145F81"/>
              </a:solidFill>
              <a:latin typeface="Source Sans Pro Bold"/>
              <a:ea typeface="Source Sans Pro Bold"/>
              <a:cs typeface="Source Sans Pro Bold"/>
              <a:sym typeface="Source Sans Pro Bold"/>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
          <p:cNvSpPr txBox="1"/>
          <p:nvPr/>
        </p:nvSpPr>
        <p:spPr>
          <a:xfrm>
            <a:off x="1028700" y="2554280"/>
            <a:ext cx="16230600" cy="4358244"/>
          </a:xfrm>
          <a:prstGeom prst="rect">
            <a:avLst/>
          </a:prstGeom>
        </p:spPr>
        <p:txBody>
          <a:bodyPr lIns="0" tIns="0" rIns="0" bIns="0" rtlCol="0" anchor="t">
            <a:spAutoFit/>
          </a:bodyPr>
          <a:lstStyle/>
          <a:p>
            <a:pPr>
              <a:lnSpc>
                <a:spcPts val="4886"/>
              </a:lnSpc>
            </a:pPr>
            <a:r>
              <a:rPr lang="en-US" sz="3490" b="1" dirty="0" err="1">
                <a:solidFill>
                  <a:srgbClr val="145F81"/>
                </a:solidFill>
                <a:latin typeface="Source Sans Pro Bold"/>
                <a:ea typeface="Source Sans Pro Bold"/>
                <a:cs typeface="Source Sans Pro Bold"/>
                <a:sym typeface="Source Sans Pro Bold"/>
              </a:rPr>
              <a:t>Tikslas</a:t>
            </a:r>
            <a:r>
              <a:rPr lang="en-US" sz="3490" b="1" dirty="0">
                <a:solidFill>
                  <a:srgbClr val="145F81"/>
                </a:solidFill>
                <a:latin typeface="Source Sans Pro Bold"/>
                <a:ea typeface="Source Sans Pro Bold"/>
                <a:cs typeface="Source Sans Pro Bold"/>
                <a:sym typeface="Source Sans Pro Bold"/>
              </a:rPr>
              <a:t>:</a:t>
            </a:r>
            <a:r>
              <a:rPr lang="lt-LT" sz="3490" b="1" dirty="0">
                <a:solidFill>
                  <a:srgbClr val="145F81"/>
                </a:solidFill>
                <a:latin typeface="Source Sans Pro Bold"/>
                <a:ea typeface="Source Sans Pro Bold"/>
                <a:cs typeface="Source Sans Pro Bold"/>
                <a:sym typeface="Source Sans Pro Bold"/>
              </a:rPr>
              <a:t> </a:t>
            </a:r>
            <a:r>
              <a:rPr lang="en-US" sz="3490" dirty="0" err="1">
                <a:solidFill>
                  <a:srgbClr val="145F81"/>
                </a:solidFill>
                <a:latin typeface="Source Sans Pro"/>
                <a:ea typeface="Source Sans Pro"/>
                <a:cs typeface="Source Sans Pro"/>
                <a:sym typeface="Source Sans Pro"/>
              </a:rPr>
              <a:t>Redaguokite</a:t>
            </a:r>
            <a:r>
              <a:rPr lang="en-US" sz="3490" dirty="0">
                <a:solidFill>
                  <a:srgbClr val="145F81"/>
                </a:solidFill>
                <a:latin typeface="Source Sans Pro"/>
                <a:ea typeface="Source Sans Pro"/>
                <a:cs typeface="Source Sans Pro"/>
                <a:sym typeface="Source Sans Pro"/>
              </a:rPr>
              <a:t> </a:t>
            </a:r>
            <a:r>
              <a:rPr lang="en-US" sz="3490" dirty="0" err="1">
                <a:solidFill>
                  <a:srgbClr val="145F81"/>
                </a:solidFill>
                <a:latin typeface="Source Sans Pro"/>
                <a:ea typeface="Source Sans Pro"/>
                <a:cs typeface="Source Sans Pro"/>
                <a:sym typeface="Source Sans Pro"/>
              </a:rPr>
              <a:t>arba</a:t>
            </a:r>
            <a:r>
              <a:rPr lang="en-US" sz="3490" dirty="0">
                <a:solidFill>
                  <a:srgbClr val="145F81"/>
                </a:solidFill>
                <a:latin typeface="Source Sans Pro"/>
                <a:ea typeface="Source Sans Pro"/>
                <a:cs typeface="Source Sans Pro"/>
                <a:sym typeface="Source Sans Pro"/>
              </a:rPr>
              <a:t> </a:t>
            </a:r>
            <a:r>
              <a:rPr lang="en-US" sz="3490" dirty="0" err="1">
                <a:solidFill>
                  <a:srgbClr val="145F81"/>
                </a:solidFill>
                <a:latin typeface="Source Sans Pro"/>
                <a:ea typeface="Source Sans Pro"/>
                <a:cs typeface="Source Sans Pro"/>
                <a:sym typeface="Source Sans Pro"/>
              </a:rPr>
              <a:t>patobulinkite</a:t>
            </a:r>
            <a:r>
              <a:rPr lang="en-US" sz="3490" dirty="0">
                <a:solidFill>
                  <a:srgbClr val="145F81"/>
                </a:solidFill>
                <a:latin typeface="Source Sans Pro"/>
                <a:ea typeface="Source Sans Pro"/>
                <a:cs typeface="Source Sans Pro"/>
                <a:sym typeface="Source Sans Pro"/>
              </a:rPr>
              <a:t> </a:t>
            </a:r>
            <a:r>
              <a:rPr lang="en-US" sz="3490" dirty="0" err="1">
                <a:solidFill>
                  <a:srgbClr val="145F81"/>
                </a:solidFill>
                <a:latin typeface="Source Sans Pro"/>
                <a:ea typeface="Source Sans Pro"/>
                <a:cs typeface="Source Sans Pro"/>
                <a:sym typeface="Source Sans Pro"/>
              </a:rPr>
              <a:t>vaizdą</a:t>
            </a:r>
            <a:r>
              <a:rPr lang="en-US" sz="3490" dirty="0">
                <a:solidFill>
                  <a:srgbClr val="145F81"/>
                </a:solidFill>
                <a:latin typeface="Source Sans Pro"/>
                <a:ea typeface="Source Sans Pro"/>
                <a:cs typeface="Source Sans Pro"/>
                <a:sym typeface="Source Sans Pro"/>
              </a:rPr>
              <a:t> </a:t>
            </a:r>
            <a:r>
              <a:rPr lang="en-US" sz="3490" dirty="0" err="1">
                <a:solidFill>
                  <a:srgbClr val="145F81"/>
                </a:solidFill>
                <a:latin typeface="Source Sans Pro"/>
                <a:ea typeface="Source Sans Pro"/>
                <a:cs typeface="Source Sans Pro"/>
                <a:sym typeface="Source Sans Pro"/>
              </a:rPr>
              <a:t>naudodami</a:t>
            </a:r>
            <a:r>
              <a:rPr lang="en-US" sz="3490" dirty="0">
                <a:solidFill>
                  <a:srgbClr val="145F81"/>
                </a:solidFill>
                <a:latin typeface="Source Sans Pro"/>
                <a:ea typeface="Source Sans Pro"/>
                <a:cs typeface="Source Sans Pro"/>
                <a:sym typeface="Source Sans Pro"/>
              </a:rPr>
              <a:t> AI </a:t>
            </a:r>
            <a:r>
              <a:rPr lang="en-US" sz="3490" dirty="0" err="1">
                <a:solidFill>
                  <a:srgbClr val="145F81"/>
                </a:solidFill>
                <a:latin typeface="Source Sans Pro"/>
                <a:ea typeface="Source Sans Pro"/>
                <a:cs typeface="Source Sans Pro"/>
                <a:sym typeface="Source Sans Pro"/>
              </a:rPr>
              <a:t>įrankius</a:t>
            </a:r>
            <a:r>
              <a:rPr lang="en-US" sz="3490" dirty="0">
                <a:solidFill>
                  <a:srgbClr val="145F81"/>
                </a:solidFill>
                <a:latin typeface="Source Sans Pro"/>
                <a:ea typeface="Source Sans Pro"/>
                <a:cs typeface="Source Sans Pro"/>
                <a:sym typeface="Source Sans Pro"/>
              </a:rPr>
              <a:t>.</a:t>
            </a:r>
            <a:endParaRPr lang="lt-LT" sz="3490" dirty="0">
              <a:solidFill>
                <a:srgbClr val="145F81"/>
              </a:solidFill>
              <a:latin typeface="Source Sans Pro"/>
              <a:ea typeface="Source Sans Pro"/>
              <a:cs typeface="Source Sans Pro"/>
              <a:sym typeface="Source Sans Pro"/>
            </a:endParaRPr>
          </a:p>
          <a:p>
            <a:pPr>
              <a:lnSpc>
                <a:spcPts val="4886"/>
              </a:lnSpc>
            </a:pPr>
            <a:endParaRPr lang="en-US" sz="3490" dirty="0">
              <a:solidFill>
                <a:srgbClr val="145F81"/>
              </a:solidFill>
              <a:latin typeface="Source Sans Pro"/>
              <a:ea typeface="Source Sans Pro"/>
              <a:cs typeface="Source Sans Pro"/>
              <a:sym typeface="Source Sans Pro"/>
            </a:endParaRPr>
          </a:p>
          <a:p>
            <a:pPr>
              <a:lnSpc>
                <a:spcPts val="4886"/>
              </a:lnSpc>
            </a:pPr>
            <a:r>
              <a:rPr lang="lt-LT" sz="3490" b="1" dirty="0">
                <a:solidFill>
                  <a:srgbClr val="145F81"/>
                </a:solidFill>
                <a:latin typeface="Source Sans Pro Bold"/>
                <a:ea typeface="Source Sans Pro Bold"/>
                <a:cs typeface="Source Sans Pro Bold"/>
                <a:sym typeface="Source Sans Pro Bold"/>
              </a:rPr>
              <a:t>Kodėl tai naudinga: </a:t>
            </a:r>
            <a:r>
              <a:rPr lang="lt-LT" sz="3490" dirty="0">
                <a:solidFill>
                  <a:srgbClr val="145F81"/>
                </a:solidFill>
                <a:latin typeface="Source Sans Pro"/>
                <a:ea typeface="Source Sans Pro"/>
                <a:cs typeface="Source Sans Pro"/>
                <a:sym typeface="Source Sans Pro"/>
              </a:rPr>
              <a:t>Galite reguliuoti apšvietimą, pašalinti blaškančius objektus arba lengvai pridėti kūrybinių efektų.</a:t>
            </a:r>
          </a:p>
          <a:p>
            <a:pPr>
              <a:lnSpc>
                <a:spcPts val="4886"/>
              </a:lnSpc>
            </a:pPr>
            <a:endParaRPr lang="en-US" sz="3490" dirty="0">
              <a:solidFill>
                <a:srgbClr val="145F81"/>
              </a:solidFill>
              <a:latin typeface="Source Sans Pro"/>
              <a:ea typeface="Source Sans Pro"/>
              <a:cs typeface="Source Sans Pro"/>
              <a:sym typeface="Source Sans Pro"/>
            </a:endParaRPr>
          </a:p>
          <a:p>
            <a:pPr>
              <a:lnSpc>
                <a:spcPts val="4886"/>
              </a:lnSpc>
            </a:pPr>
            <a:r>
              <a:rPr lang="lt-LT" sz="3490" dirty="0">
                <a:solidFill>
                  <a:srgbClr val="145F81"/>
                </a:solidFill>
                <a:latin typeface="Source Sans Pro"/>
                <a:ea typeface="Source Sans Pro"/>
                <a:cs typeface="Source Sans Pro"/>
                <a:sym typeface="Source Sans Pro"/>
              </a:rPr>
              <a:t>Kartu ši veikla padeda lavinti medijų raštingumą, apmąstant, kaip lengva padaryti vaizdą tikrą, net jei jis buvo pakeistas ar nėra autentiškas.</a:t>
            </a:r>
            <a:endParaRPr lang="en-US" sz="3490" dirty="0">
              <a:solidFill>
                <a:srgbClr val="145F81"/>
              </a:solidFill>
              <a:latin typeface="Source Sans Pro"/>
              <a:ea typeface="Source Sans Pro"/>
              <a:cs typeface="Source Sans Pro"/>
              <a:sym typeface="Source Sans Pro"/>
            </a:endParaRPr>
          </a:p>
        </p:txBody>
      </p:sp>
      <p:sp>
        <p:nvSpPr>
          <p:cNvPr id="3" name="TextBox 3"/>
          <p:cNvSpPr txBox="1"/>
          <p:nvPr/>
        </p:nvSpPr>
        <p:spPr>
          <a:xfrm>
            <a:off x="1028700" y="914400"/>
            <a:ext cx="18326100" cy="939488"/>
          </a:xfrm>
          <a:prstGeom prst="rect">
            <a:avLst/>
          </a:prstGeom>
        </p:spPr>
        <p:txBody>
          <a:bodyPr wrap="square" lIns="0" tIns="0" rIns="0" bIns="0" rtlCol="0" anchor="t">
            <a:spAutoFit/>
          </a:bodyPr>
          <a:lstStyle/>
          <a:p>
            <a:pPr>
              <a:lnSpc>
                <a:spcPts val="8131"/>
              </a:lnSpc>
            </a:pPr>
            <a:r>
              <a:rPr lang="lt-LT" sz="4800" b="1" dirty="0">
                <a:solidFill>
                  <a:srgbClr val="145F81"/>
                </a:solidFill>
                <a:latin typeface="Source Sans Pro Bold"/>
                <a:ea typeface="Source Sans Pro Bold"/>
                <a:cs typeface="Source Sans Pro Bold"/>
                <a:sym typeface="Source Sans Pro Bold"/>
              </a:rPr>
              <a:t>Išbandykite dirbtinio intelekto pagrįstą vaizdų redagavimą</a:t>
            </a:r>
            <a:endParaRPr lang="en-US" sz="4800" b="1" dirty="0">
              <a:solidFill>
                <a:srgbClr val="145F81"/>
              </a:solidFill>
              <a:latin typeface="Source Sans Pro Bold"/>
              <a:ea typeface="Source Sans Pro Bold"/>
              <a:cs typeface="Source Sans Pro Bold"/>
              <a:sym typeface="Source Sans Pro Bold"/>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
          <p:cNvSpPr txBox="1"/>
          <p:nvPr/>
        </p:nvSpPr>
        <p:spPr>
          <a:xfrm>
            <a:off x="1028700" y="2337949"/>
            <a:ext cx="15996722" cy="5614999"/>
          </a:xfrm>
          <a:prstGeom prst="rect">
            <a:avLst/>
          </a:prstGeom>
        </p:spPr>
        <p:txBody>
          <a:bodyPr lIns="0" tIns="0" rIns="0" bIns="0" rtlCol="0" anchor="t">
            <a:spAutoFit/>
          </a:bodyPr>
          <a:lstStyle/>
          <a:p>
            <a:pPr>
              <a:lnSpc>
                <a:spcPts val="4886"/>
              </a:lnSpc>
            </a:pPr>
            <a:r>
              <a:rPr lang="lt-LT" sz="3490" dirty="0">
                <a:solidFill>
                  <a:srgbClr val="145F81"/>
                </a:solidFill>
                <a:latin typeface="Source Sans Pro"/>
                <a:ea typeface="Source Sans Pro"/>
                <a:cs typeface="Source Sans Pro"/>
                <a:sym typeface="Source Sans Pro"/>
              </a:rPr>
              <a:t>Eikite į nemokamą AI vaizdų redagavimo įrankį - </a:t>
            </a:r>
            <a:r>
              <a:rPr lang="en-US" sz="3490" u="sng" dirty="0" err="1">
                <a:solidFill>
                  <a:srgbClr val="145F81"/>
                </a:solidFill>
                <a:latin typeface="Source Sans Pro"/>
                <a:ea typeface="Source Sans Pro"/>
                <a:cs typeface="Source Sans Pro"/>
                <a:sym typeface="Source Sans Pro"/>
                <a:hlinkClick r:id="rId2" tooltip="https://cleanup.pictures/?utm_source=chatgpt.com"/>
              </a:rPr>
              <a:t>Cleanup.pictures</a:t>
            </a:r>
            <a:r>
              <a:rPr lang="en-US" sz="3490" dirty="0">
                <a:solidFill>
                  <a:srgbClr val="145F81"/>
                </a:solidFill>
                <a:latin typeface="Source Sans Pro"/>
                <a:ea typeface="Source Sans Pro"/>
                <a:cs typeface="Source Sans Pro"/>
                <a:sym typeface="Source Sans Pro"/>
              </a:rPr>
              <a:t>.</a:t>
            </a:r>
          </a:p>
          <a:p>
            <a:pPr algn="l">
              <a:lnSpc>
                <a:spcPts val="4886"/>
              </a:lnSpc>
            </a:pPr>
            <a:endParaRPr lang="en-US" sz="3490" dirty="0">
              <a:solidFill>
                <a:srgbClr val="145F81"/>
              </a:solidFill>
              <a:latin typeface="Source Sans Pro"/>
              <a:ea typeface="Source Sans Pro"/>
              <a:cs typeface="Source Sans Pro"/>
              <a:sym typeface="Source Sans Pro"/>
            </a:endParaRPr>
          </a:p>
          <a:p>
            <a:pPr marL="753641" lvl="1" indent="-376821">
              <a:lnSpc>
                <a:spcPts val="4886"/>
              </a:lnSpc>
              <a:buAutoNum type="arabicPeriod"/>
            </a:pPr>
            <a:r>
              <a:rPr lang="lt-LT" sz="3490" dirty="0">
                <a:solidFill>
                  <a:srgbClr val="145F81"/>
                </a:solidFill>
                <a:latin typeface="Source Sans Pro"/>
                <a:ea typeface="Source Sans Pro"/>
                <a:cs typeface="Source Sans Pro"/>
                <a:sym typeface="Source Sans Pro"/>
              </a:rPr>
              <a:t>Įkelkite savo nuotrauką arba naudokite vieną iš pavyzdinių vaizdų
Naudokite AI teptuko įrankį, kad paryškintumėte sritį, kurią norite pašalinti (pvz., fone esantį asmenį, datos antspaudą ar nepageidaujamą objektą)
Dirbtinis intelektas automatiškai užpildys pasirinktą sritį</a:t>
            </a:r>
          </a:p>
          <a:p>
            <a:pPr marL="753641" lvl="1" indent="-376821">
              <a:lnSpc>
                <a:spcPts val="4886"/>
              </a:lnSpc>
              <a:buAutoNum type="arabicPeriod"/>
            </a:pPr>
            <a:endParaRPr lang="en-US" sz="3490" dirty="0">
              <a:solidFill>
                <a:srgbClr val="145F81"/>
              </a:solidFill>
              <a:latin typeface="Source Sans Pro"/>
              <a:ea typeface="Source Sans Pro"/>
              <a:cs typeface="Source Sans Pro"/>
              <a:sym typeface="Source Sans Pro"/>
            </a:endParaRPr>
          </a:p>
          <a:p>
            <a:pPr>
              <a:lnSpc>
                <a:spcPts val="4886"/>
              </a:lnSpc>
            </a:pPr>
            <a:r>
              <a:rPr lang="en-US" sz="3490" b="1" dirty="0" err="1">
                <a:solidFill>
                  <a:srgbClr val="145F81"/>
                </a:solidFill>
                <a:latin typeface="Source Sans Pro Bold"/>
                <a:ea typeface="Source Sans Pro Bold"/>
                <a:cs typeface="Source Sans Pro Bold"/>
                <a:sym typeface="Source Sans Pro Bold"/>
              </a:rPr>
              <a:t>Patarimas</a:t>
            </a:r>
            <a:r>
              <a:rPr lang="en-US" sz="3490" b="1" dirty="0">
                <a:solidFill>
                  <a:srgbClr val="145F81"/>
                </a:solidFill>
                <a:latin typeface="Source Sans Pro Bold"/>
                <a:ea typeface="Source Sans Pro Bold"/>
                <a:cs typeface="Source Sans Pro Bold"/>
                <a:sym typeface="Source Sans Pro Bold"/>
              </a:rPr>
              <a:t>:</a:t>
            </a:r>
            <a:r>
              <a:rPr lang="en-US" sz="3490" dirty="0">
                <a:solidFill>
                  <a:srgbClr val="145F81"/>
                </a:solidFill>
                <a:latin typeface="Source Sans Pro"/>
                <a:ea typeface="Source Sans Pro"/>
                <a:cs typeface="Source Sans Pro"/>
                <a:sym typeface="Source Sans Pro"/>
              </a:rPr>
              <a:t> </a:t>
            </a:r>
            <a:r>
              <a:rPr lang="lt-LT" sz="3490" dirty="0">
                <a:solidFill>
                  <a:srgbClr val="145F81"/>
                </a:solidFill>
                <a:latin typeface="Source Sans Pro"/>
                <a:ea typeface="Source Sans Pro"/>
                <a:cs typeface="Source Sans Pro"/>
                <a:sym typeface="Source Sans Pro"/>
              </a:rPr>
              <a:t>Redaguodami vaizdą pagalvokite, kaip lengvai nuotraukas galima pakeisti internete ir kaip tai gali paveikti tai, ką žmonės laiko tikra.</a:t>
            </a:r>
            <a:endParaRPr lang="en-US" sz="3490" dirty="0">
              <a:solidFill>
                <a:srgbClr val="145F81"/>
              </a:solidFill>
              <a:latin typeface="Source Sans Pro"/>
              <a:ea typeface="Source Sans Pro"/>
              <a:cs typeface="Source Sans Pro"/>
              <a:sym typeface="Source Sans Pro"/>
            </a:endParaRPr>
          </a:p>
        </p:txBody>
      </p:sp>
      <p:sp>
        <p:nvSpPr>
          <p:cNvPr id="3" name="TextBox 3"/>
          <p:cNvSpPr txBox="1"/>
          <p:nvPr/>
        </p:nvSpPr>
        <p:spPr>
          <a:xfrm>
            <a:off x="1028700" y="914400"/>
            <a:ext cx="15211716" cy="995471"/>
          </a:xfrm>
          <a:prstGeom prst="rect">
            <a:avLst/>
          </a:prstGeom>
        </p:spPr>
        <p:txBody>
          <a:bodyPr lIns="0" tIns="0" rIns="0" bIns="0" rtlCol="0" anchor="t">
            <a:spAutoFit/>
          </a:bodyPr>
          <a:lstStyle/>
          <a:p>
            <a:pPr>
              <a:lnSpc>
                <a:spcPts val="8131"/>
              </a:lnSpc>
            </a:pPr>
            <a:r>
              <a:rPr lang="en-US" sz="5808" b="1" dirty="0" err="1">
                <a:solidFill>
                  <a:srgbClr val="145F81"/>
                </a:solidFill>
                <a:latin typeface="Source Sans Pro Bold"/>
                <a:ea typeface="Source Sans Pro Bold"/>
                <a:cs typeface="Source Sans Pro Bold"/>
                <a:sym typeface="Source Sans Pro Bold"/>
              </a:rPr>
              <a:t>Išbandykite</a:t>
            </a:r>
            <a:r>
              <a:rPr lang="en-US" sz="5808" b="1" dirty="0">
                <a:solidFill>
                  <a:srgbClr val="145F81"/>
                </a:solidFill>
                <a:latin typeface="Source Sans Pro Bold"/>
                <a:ea typeface="Source Sans Pro Bold"/>
                <a:cs typeface="Source Sans Pro Bold"/>
                <a:sym typeface="Source Sans Pro Bold"/>
              </a:rPr>
              <a:t> </a:t>
            </a:r>
            <a:r>
              <a:rPr lang="en-US" sz="5808" b="1" dirty="0" err="1">
                <a:solidFill>
                  <a:srgbClr val="145F81"/>
                </a:solidFill>
                <a:latin typeface="Source Sans Pro Bold"/>
                <a:ea typeface="Source Sans Pro Bold"/>
                <a:cs typeface="Source Sans Pro Bold"/>
                <a:sym typeface="Source Sans Pro Bold"/>
              </a:rPr>
              <a:t>patys</a:t>
            </a:r>
            <a:r>
              <a:rPr lang="en-US" sz="5808" b="1" dirty="0">
                <a:solidFill>
                  <a:srgbClr val="145F81"/>
                </a:solidFill>
                <a:latin typeface="Source Sans Pro Bold"/>
                <a:ea typeface="Source Sans Pro Bold"/>
                <a:cs typeface="Source Sans Pro Bold"/>
                <a:sym typeface="Source Sans Pro Bold"/>
              </a:rPr>
              <a:t>: </a:t>
            </a:r>
            <a:r>
              <a:rPr lang="en-US" sz="5808" b="1" dirty="0" err="1">
                <a:solidFill>
                  <a:srgbClr val="145F81"/>
                </a:solidFill>
                <a:latin typeface="Source Sans Pro Bold"/>
                <a:ea typeface="Source Sans Pro Bold"/>
                <a:cs typeface="Source Sans Pro Bold"/>
                <a:sym typeface="Source Sans Pro Bold"/>
              </a:rPr>
              <a:t>Cleanup.pictures</a:t>
            </a:r>
            <a:endParaRPr lang="en-US" sz="5808" b="1" dirty="0">
              <a:solidFill>
                <a:srgbClr val="145F81"/>
              </a:solidFill>
              <a:latin typeface="Source Sans Pro Bold"/>
              <a:ea typeface="Source Sans Pro Bold"/>
              <a:cs typeface="Source Sans Pro Bold"/>
              <a:sym typeface="Source Sans Pro Bold"/>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
          <p:cNvSpPr txBox="1"/>
          <p:nvPr/>
        </p:nvSpPr>
        <p:spPr>
          <a:xfrm>
            <a:off x="1028700" y="2337949"/>
            <a:ext cx="15211716" cy="6871753"/>
          </a:xfrm>
          <a:prstGeom prst="rect">
            <a:avLst/>
          </a:prstGeom>
        </p:spPr>
        <p:txBody>
          <a:bodyPr lIns="0" tIns="0" rIns="0" bIns="0" rtlCol="0" anchor="t">
            <a:spAutoFit/>
          </a:bodyPr>
          <a:lstStyle/>
          <a:p>
            <a:pPr>
              <a:lnSpc>
                <a:spcPts val="4886"/>
              </a:lnSpc>
            </a:pPr>
            <a:r>
              <a:rPr lang="en-US" sz="3490" dirty="0" err="1">
                <a:solidFill>
                  <a:srgbClr val="145F81"/>
                </a:solidFill>
                <a:latin typeface="Source Sans Pro"/>
                <a:ea typeface="Source Sans Pro"/>
                <a:cs typeface="Source Sans Pro"/>
                <a:sym typeface="Source Sans Pro"/>
              </a:rPr>
              <a:t>Eiti</a:t>
            </a:r>
            <a:r>
              <a:rPr lang="en-US" sz="3490" dirty="0">
                <a:solidFill>
                  <a:srgbClr val="145F81"/>
                </a:solidFill>
                <a:latin typeface="Source Sans Pro"/>
                <a:ea typeface="Source Sans Pro"/>
                <a:cs typeface="Source Sans Pro"/>
                <a:sym typeface="Source Sans Pro"/>
              </a:rPr>
              <a:t> į</a:t>
            </a:r>
            <a:r>
              <a:rPr lang="lt-LT" sz="3490" dirty="0">
                <a:solidFill>
                  <a:srgbClr val="145F81"/>
                </a:solidFill>
                <a:latin typeface="Source Sans Pro"/>
                <a:ea typeface="Source Sans Pro"/>
                <a:cs typeface="Source Sans Pro"/>
                <a:sym typeface="Source Sans Pro"/>
              </a:rPr>
              <a:t> </a:t>
            </a:r>
            <a:r>
              <a:rPr lang="en-US" sz="3490" u="sng" dirty="0" err="1">
                <a:solidFill>
                  <a:srgbClr val="145F81"/>
                </a:solidFill>
                <a:latin typeface="Source Sans Pro"/>
                <a:ea typeface="Source Sans Pro"/>
                <a:cs typeface="Source Sans Pro"/>
                <a:sym typeface="Source Sans Pro"/>
                <a:hlinkClick r:id="rId2" tooltip="https://pixlr.com/express/"/>
              </a:rPr>
              <a:t>Pixlr</a:t>
            </a:r>
            <a:r>
              <a:rPr lang="en-US" sz="3490" dirty="0">
                <a:solidFill>
                  <a:srgbClr val="145F81"/>
                </a:solidFill>
                <a:latin typeface="Source Sans Pro"/>
                <a:ea typeface="Source Sans Pro"/>
                <a:cs typeface="Source Sans Pro"/>
                <a:sym typeface="Source Sans Pro"/>
              </a:rPr>
              <a:t>.</a:t>
            </a:r>
          </a:p>
          <a:p>
            <a:pPr algn="l">
              <a:lnSpc>
                <a:spcPts val="4886"/>
              </a:lnSpc>
            </a:pPr>
            <a:endParaRPr lang="en-US" sz="3490" dirty="0">
              <a:solidFill>
                <a:srgbClr val="145F81"/>
              </a:solidFill>
              <a:latin typeface="Source Sans Pro"/>
              <a:ea typeface="Source Sans Pro"/>
              <a:cs typeface="Source Sans Pro"/>
              <a:sym typeface="Source Sans Pro"/>
            </a:endParaRPr>
          </a:p>
          <a:p>
            <a:pPr marL="753641" lvl="1" indent="-376821">
              <a:lnSpc>
                <a:spcPts val="4886"/>
              </a:lnSpc>
              <a:buAutoNum type="arabicPeriod"/>
            </a:pPr>
            <a:r>
              <a:rPr lang="lt-LT" sz="3490" dirty="0">
                <a:solidFill>
                  <a:srgbClr val="145F81"/>
                </a:solidFill>
                <a:latin typeface="Source Sans Pro"/>
                <a:ea typeface="Source Sans Pro"/>
                <a:cs typeface="Source Sans Pro"/>
                <a:sym typeface="Source Sans Pro"/>
              </a:rPr>
              <a:t>Įkelkite vaizdą į kairėje pusėje esantį laukelį
Galite nepaisyti skelbimų "Pradėti nemokamą bandomąją versiją"
Kai vaizdas atsidarys, kairėje esančiame meniu pasirinkite "AI </a:t>
            </a:r>
            <a:r>
              <a:rPr lang="lt-LT" sz="3490" dirty="0" err="1">
                <a:solidFill>
                  <a:srgbClr val="145F81"/>
                </a:solidFill>
                <a:latin typeface="Source Sans Pro"/>
                <a:ea typeface="Source Sans Pro"/>
                <a:cs typeface="Source Sans Pro"/>
                <a:sym typeface="Source Sans Pro"/>
              </a:rPr>
              <a:t>Tools</a:t>
            </a:r>
            <a:r>
              <a:rPr lang="lt-LT" sz="3490" dirty="0">
                <a:solidFill>
                  <a:srgbClr val="145F81"/>
                </a:solidFill>
                <a:latin typeface="Source Sans Pro"/>
                <a:ea typeface="Source Sans Pro"/>
                <a:cs typeface="Source Sans Pro"/>
                <a:sym typeface="Source Sans Pro"/>
              </a:rPr>
              <a:t>„</a:t>
            </a:r>
          </a:p>
          <a:p>
            <a:pPr marL="753641" lvl="1" indent="-376821">
              <a:lnSpc>
                <a:spcPts val="4886"/>
              </a:lnSpc>
              <a:buAutoNum type="arabicPeriod"/>
            </a:pPr>
            <a:endParaRPr lang="lt-LT" sz="3490" dirty="0">
              <a:solidFill>
                <a:srgbClr val="145F81"/>
              </a:solidFill>
              <a:latin typeface="Source Sans Pro"/>
              <a:ea typeface="Source Sans Pro"/>
              <a:cs typeface="Source Sans Pro"/>
              <a:sym typeface="Source Sans Pro"/>
            </a:endParaRPr>
          </a:p>
          <a:p>
            <a:pPr marL="376820" lvl="1">
              <a:lnSpc>
                <a:spcPts val="4886"/>
              </a:lnSpc>
            </a:pPr>
            <a:r>
              <a:rPr lang="lt-LT" sz="3490" dirty="0">
                <a:solidFill>
                  <a:srgbClr val="145F81"/>
                </a:solidFill>
                <a:latin typeface="Source Sans Pro"/>
                <a:ea typeface="Source Sans Pro"/>
                <a:cs typeface="Source Sans Pro"/>
                <a:sym typeface="Source Sans Pro"/>
              </a:rPr>
              <a:t>Išbandykite tokias funkcijas kaip: Pašalinti foną, Pašalinti objektą, </a:t>
            </a:r>
            <a:r>
              <a:rPr lang="lt-LT" sz="3490" dirty="0" err="1">
                <a:solidFill>
                  <a:srgbClr val="145F81"/>
                </a:solidFill>
                <a:latin typeface="Source Sans Pro"/>
                <a:ea typeface="Source Sans Pro"/>
                <a:cs typeface="Source Sans Pro"/>
                <a:sym typeface="Source Sans Pro"/>
              </a:rPr>
              <a:t>Generatyvinė</a:t>
            </a:r>
            <a:r>
              <a:rPr lang="lt-LT" sz="3490" dirty="0">
                <a:solidFill>
                  <a:srgbClr val="145F81"/>
                </a:solidFill>
                <a:latin typeface="Source Sans Pro"/>
                <a:ea typeface="Source Sans Pro"/>
                <a:cs typeface="Source Sans Pro"/>
                <a:sym typeface="Source Sans Pro"/>
              </a:rPr>
              <a:t> transformacija.</a:t>
            </a:r>
            <a:endParaRPr lang="en-US" sz="3490" dirty="0">
              <a:solidFill>
                <a:srgbClr val="145F81"/>
              </a:solidFill>
              <a:latin typeface="Source Sans Pro"/>
              <a:ea typeface="Source Sans Pro"/>
              <a:cs typeface="Source Sans Pro"/>
              <a:sym typeface="Source Sans Pro"/>
            </a:endParaRPr>
          </a:p>
          <a:p>
            <a:pPr>
              <a:lnSpc>
                <a:spcPts val="4886"/>
              </a:lnSpc>
            </a:pPr>
            <a:r>
              <a:rPr lang="en-US" sz="3490" b="1" dirty="0" err="1">
                <a:solidFill>
                  <a:srgbClr val="145F81"/>
                </a:solidFill>
                <a:latin typeface="Source Sans Pro Bold"/>
                <a:ea typeface="Source Sans Pro Bold"/>
                <a:cs typeface="Source Sans Pro Bold"/>
                <a:sym typeface="Source Sans Pro Bold"/>
              </a:rPr>
              <a:t>Patarimas</a:t>
            </a:r>
            <a:r>
              <a:rPr lang="en-US" sz="3490" b="1" dirty="0">
                <a:solidFill>
                  <a:srgbClr val="145F81"/>
                </a:solidFill>
                <a:latin typeface="Source Sans Pro Bold"/>
                <a:ea typeface="Source Sans Pro Bold"/>
                <a:cs typeface="Source Sans Pro Bold"/>
                <a:sym typeface="Source Sans Pro Bold"/>
              </a:rPr>
              <a:t>:</a:t>
            </a:r>
            <a:r>
              <a:rPr lang="lt-LT" sz="3490" b="1" dirty="0">
                <a:solidFill>
                  <a:srgbClr val="145F81"/>
                </a:solidFill>
                <a:latin typeface="Source Sans Pro Bold"/>
                <a:ea typeface="Source Sans Pro Bold"/>
                <a:cs typeface="Source Sans Pro Bold"/>
                <a:sym typeface="Source Sans Pro Bold"/>
              </a:rPr>
              <a:t> </a:t>
            </a:r>
            <a:r>
              <a:rPr lang="lt-LT" sz="3490" dirty="0">
                <a:solidFill>
                  <a:srgbClr val="145F81"/>
                </a:solidFill>
                <a:latin typeface="Source Sans Pro"/>
                <a:ea typeface="Source Sans Pro"/>
                <a:cs typeface="Source Sans Pro"/>
                <a:sym typeface="Source Sans Pro"/>
              </a:rPr>
              <a:t>Palyginkite originalią ir redaguotą vaizdo versijas. Apsvarstykite, kaip dirbtinio intelekto įrankiai gali atlikti realius pokyčius, kuriuos kartais gali būti sunku pastebėti</a:t>
            </a:r>
            <a:r>
              <a:rPr lang="en-US" sz="3490" dirty="0">
                <a:solidFill>
                  <a:srgbClr val="145F81"/>
                </a:solidFill>
                <a:latin typeface="Source Sans Pro"/>
                <a:ea typeface="Source Sans Pro"/>
                <a:cs typeface="Source Sans Pro"/>
                <a:sym typeface="Source Sans Pro"/>
              </a:rPr>
              <a:t>.</a:t>
            </a:r>
          </a:p>
        </p:txBody>
      </p:sp>
      <p:sp>
        <p:nvSpPr>
          <p:cNvPr id="3" name="TextBox 3"/>
          <p:cNvSpPr txBox="1"/>
          <p:nvPr/>
        </p:nvSpPr>
        <p:spPr>
          <a:xfrm>
            <a:off x="1028700" y="914400"/>
            <a:ext cx="15211716" cy="939488"/>
          </a:xfrm>
          <a:prstGeom prst="rect">
            <a:avLst/>
          </a:prstGeom>
        </p:spPr>
        <p:txBody>
          <a:bodyPr lIns="0" tIns="0" rIns="0" bIns="0" rtlCol="0" anchor="t">
            <a:spAutoFit/>
          </a:bodyPr>
          <a:lstStyle/>
          <a:p>
            <a:pPr>
              <a:lnSpc>
                <a:spcPts val="8131"/>
              </a:lnSpc>
            </a:pPr>
            <a:r>
              <a:rPr lang="lt-LT" sz="4800" b="1" dirty="0">
                <a:solidFill>
                  <a:srgbClr val="145F81"/>
                </a:solidFill>
                <a:latin typeface="Source Sans Pro Bold"/>
                <a:ea typeface="Source Sans Pro Bold"/>
                <a:cs typeface="Source Sans Pro Bold"/>
                <a:sym typeface="Source Sans Pro Bold"/>
              </a:rPr>
              <a:t>Išbandykite kitą nemokamą AI vaizdų redagavimo įrankį</a:t>
            </a:r>
            <a:endParaRPr lang="en-US" sz="4800" b="1" dirty="0">
              <a:solidFill>
                <a:srgbClr val="145F81"/>
              </a:solidFill>
              <a:latin typeface="Source Sans Pro Bold"/>
              <a:ea typeface="Source Sans Pro Bold"/>
              <a:cs typeface="Source Sans Pro Bold"/>
              <a:sym typeface="Source Sans Pro Bold"/>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237</TotalTime>
  <Words>646</Words>
  <Application>Microsoft Office PowerPoint</Application>
  <PresentationFormat>Custom</PresentationFormat>
  <Paragraphs>55</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Source Sans Pro Bold</vt:lpstr>
      <vt:lpstr>Calibri</vt:lpstr>
      <vt:lpstr>Arial</vt:lpstr>
      <vt:lpstr>Source Sans Pro</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AI Challenge</dc:title>
  <cp:lastModifiedBy>jurgita jurgita</cp:lastModifiedBy>
  <cp:revision>2</cp:revision>
  <dcterms:created xsi:type="dcterms:W3CDTF">2006-08-16T00:00:00Z</dcterms:created>
  <dcterms:modified xsi:type="dcterms:W3CDTF">2026-05-14T12:24:54Z</dcterms:modified>
  <dc:identifier>DAHJQq_ZOQs</dc:identifier>
</cp:coreProperties>
</file>