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0" r:id="rId7"/>
    <p:sldId id="264" r:id="rId8"/>
    <p:sldId id="261" r:id="rId9"/>
    <p:sldId id="265" r:id="rId10"/>
    <p:sldId id="266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1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1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15.12.2025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6. Hinta määräytyy markkinoilla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Taitotehtävä: </a:t>
            </a:r>
            <a:r>
              <a:rPr lang="fi-FI" dirty="0"/>
              <a:t>Hinnan määräytyminen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ongelmanratkaisu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</a:t>
            </a:r>
            <a:r>
              <a:rPr lang="fi-FI"/>
              <a:t>ähdekritiikki</a:t>
            </a:r>
            <a:r>
              <a:rPr lang="fi-FI" dirty="0"/>
              <a:t>, kriittinen tulkinta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Hinnan määräytyminen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fi-FI" sz="4400" dirty="0"/>
              <a:t>Valitse yksi tuote seuraavista tuoteryhmistä ja vastaa sen perusteella: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/>
              <a:t>matkapuhelimet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/>
              <a:t>farkut tai muut vaatteet</a:t>
            </a:r>
          </a:p>
          <a:p>
            <a:endParaRPr lang="fi-FI" sz="4400" dirty="0"/>
          </a:p>
          <a:p>
            <a:pPr marL="1143000" indent="-1143000">
              <a:buFont typeface="+mj-lt"/>
              <a:buAutoNum type="arabicPeriod"/>
            </a:pPr>
            <a:r>
              <a:rPr lang="fi-FI" sz="4400" dirty="0"/>
              <a:t>Etsi mainos valitsemastasi tuotteesta ja pohdi tuotteen hintaa nostavia tekijöitä, jotka johtuvat</a:t>
            </a:r>
          </a:p>
          <a:p>
            <a:pPr marL="1828800" lvl="1" indent="-914400">
              <a:buFont typeface="+mj-lt"/>
              <a:buAutoNum type="alphaLcParenR"/>
            </a:pPr>
            <a:r>
              <a:rPr lang="fi-FI" sz="4000" dirty="0"/>
              <a:t>tuotteen ominaisuuksista</a:t>
            </a:r>
          </a:p>
          <a:p>
            <a:pPr marL="1828800" lvl="1" indent="-914400">
              <a:buFont typeface="+mj-lt"/>
              <a:buAutoNum type="alphaLcParenR"/>
            </a:pPr>
            <a:r>
              <a:rPr lang="fi-FI" sz="4000" dirty="0"/>
              <a:t>yrityksen brändistä.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400" dirty="0"/>
              <a:t>Pohdi, mitkä ominaisuudet valitsemassasi tuotteessa on tehty mahdollisimman a) samankaltaisiksi ja b) erilaisiksi kilpailijoiden tuotteisiin nähden.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400" dirty="0"/>
              <a:t>Millaiset yritykset hyötyvät kilpailijoiden kanssa a) samankaltaisesta b) erilaisesta tuotteesta?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4400" dirty="0"/>
              <a:t>Monissa yrittäjyyskoulutuksissa kerrotaan, että hinta on huonoin kilpailuvaltti. Perustele tai kumoa väite.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Opettajalle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Tämä tehtävä on syventävä tai rinnakkainen tehtävä luvun avaukseen.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Tehtävän ideana on huomata, että vaikka hinta on yksi kilpailutekijöistä, on hinnan merkitys eri tuotteille erilainen.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Kuluttajatuotteet jaetaan yleisesti halpatuotteisiin ja luksustuotteisiin.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Halpatuotteissa matala hinta on merkittävä osa tuotteen houkuttelevuutta, kun taas joitakin luksustuotteita ostetaan juuri korkean hinnan takia.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08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fi-FI" sz="5400" dirty="0"/>
              <a:t>Etsi mainos valitsemastasi tuotteesta ja pohdi tuotteen hintaa nostavia tekijöitä, jotka johtuvat</a:t>
            </a:r>
          </a:p>
          <a:p>
            <a:pPr marL="1828800" lvl="1" indent="-914400">
              <a:buFont typeface="+mj-lt"/>
              <a:buAutoNum type="alphaLcParenR"/>
            </a:pPr>
            <a:r>
              <a:rPr lang="fi-FI" sz="4800" dirty="0"/>
              <a:t>tuotteen ominaisuuksista</a:t>
            </a:r>
          </a:p>
          <a:p>
            <a:pPr lvl="2"/>
            <a:r>
              <a:rPr lang="fi-FI" sz="4000" dirty="0"/>
              <a:t>esim. puhelimen laadukas kamera, kenkien hieno materiaali tai ekologisuus</a:t>
            </a:r>
          </a:p>
          <a:p>
            <a:pPr marL="1828800" lvl="1" indent="-914400">
              <a:buFont typeface="+mj-lt"/>
              <a:buAutoNum type="alphaLcParenR"/>
            </a:pPr>
            <a:r>
              <a:rPr lang="fi-FI" sz="4800" dirty="0"/>
              <a:t>yrityksen brändistä.</a:t>
            </a:r>
          </a:p>
          <a:p>
            <a:pPr lvl="2"/>
            <a:r>
              <a:rPr lang="fi-FI" sz="4000" dirty="0"/>
              <a:t>moni merkkituote, kuten esimerkiksi iPhonet ja merkkivaatteet</a:t>
            </a:r>
          </a:p>
          <a:p>
            <a:pPr marL="1143000" indent="-1143000">
              <a:buFont typeface="+mj-lt"/>
              <a:buAutoNum type="arabicPeriod"/>
            </a:pPr>
            <a:r>
              <a:rPr lang="fi-FI" sz="5400" dirty="0"/>
              <a:t>Pohdi, mitkä ominaisuudet valitsemassasi tuotteessa on tehty mahdollisimman a) samankaltaisiksi ja b) erilaisiksi kilpailijoiden tuotteisiin nähden.</a:t>
            </a:r>
          </a:p>
          <a:p>
            <a:pPr marL="2514600" lvl="1" indent="-1143000"/>
            <a:r>
              <a:rPr lang="fi-FI" sz="4400" dirty="0"/>
              <a:t>Opiskelijan oma vastaus.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7327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6909" y="3730513"/>
            <a:ext cx="21966382" cy="860045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143000" indent="-1143000">
              <a:buFont typeface="+mj-lt"/>
              <a:buAutoNum type="arabicPeriod" startAt="3"/>
            </a:pPr>
            <a:r>
              <a:rPr lang="fi-FI" sz="4800" dirty="0"/>
              <a:t>Millaiset yritykset hyötyvät kilpailijoiden kanssa a) samankaltaisesta b) erilaisesta tuotteesta?</a:t>
            </a:r>
          </a:p>
          <a:p>
            <a:pPr marL="2514600" lvl="1" indent="-1143000"/>
            <a:r>
              <a:rPr lang="fi-FI" sz="4000" dirty="0"/>
              <a:t>Yritykset, jotka tuottavat kilpailevan tuotteen muita halvemmalla, hyötyvät samankaltaisesta tuotteesta.</a:t>
            </a:r>
          </a:p>
          <a:p>
            <a:pPr marL="2514600" lvl="1" indent="-1143000"/>
            <a:r>
              <a:rPr lang="fi-FI" sz="4000" dirty="0"/>
              <a:t>Yritykset, joiden tuotteissa on houkuttelevia uusia ominaisuuksia, joista ollaan valmiita maksamaan, hyötyvät erilaisesta tuotteesta.</a:t>
            </a:r>
          </a:p>
          <a:p>
            <a:pPr marL="1143000" indent="-1143000">
              <a:buFont typeface="+mj-lt"/>
              <a:buAutoNum type="arabicPeriod" startAt="3"/>
            </a:pPr>
            <a:r>
              <a:rPr lang="fi-FI" sz="4800" dirty="0"/>
              <a:t>Monissa yrittäjyyskoulutuksissa kerrotaan, että hinta on huonoin kilpailuvaltti. Perustele tai kumoa väite.</a:t>
            </a:r>
          </a:p>
          <a:p>
            <a:pPr marL="2514600" lvl="1" indent="-1143000"/>
            <a:r>
              <a:rPr lang="fi-FI" sz="4000" dirty="0"/>
              <a:t>Hinta on hyvä kilpailuvaltti yrityksille, jotka pystyvät tuottamaan palvelun halvemmalla ja tuottamaan silti tarpeeksi voittoa liiketoiminnastaan.</a:t>
            </a:r>
          </a:p>
          <a:p>
            <a:pPr marL="2514600" lvl="1" indent="-1143000"/>
            <a:r>
              <a:rPr lang="fi-FI" sz="4000" dirty="0"/>
              <a:t>Hinta on huono kilpailuvaltti, koska hintaa laskemalla pienenevät myös myyntitulot ja sitä kautta yrityksen voitot. </a:t>
            </a:r>
          </a:p>
          <a:p>
            <a:pPr marL="2514600" lvl="1" indent="-1143000"/>
            <a:r>
              <a:rPr lang="fi-FI" sz="4000" dirty="0"/>
              <a:t>Hintaa parempia kilpailuvaltteja ovat esimerkiksi tuotteen erilaistaminen, uudet ominaisuudet, hyvä palvelu ja mielikuvat yrityksestä tai tuotteesta, jotka mahdollistavat tuotteen tarjoamisen kilpailijoita kalliimmalla.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9113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368</Words>
  <Application>Microsoft Office PowerPoint</Application>
  <PresentationFormat>Mukautettu</PresentationFormat>
  <Paragraphs>51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6. Hinta määräytyy markkinoilla</vt:lpstr>
      <vt:lpstr>Taitotehtävä: Hinnan määräytyminen</vt:lpstr>
      <vt:lpstr>Tehtävässä harjoiteltavat taidot</vt:lpstr>
      <vt:lpstr>Hinnan määräytyminen</vt:lpstr>
      <vt:lpstr>Opettajalle</vt:lpstr>
      <vt:lpstr>Näkökulmia tehtäviin</vt:lpstr>
      <vt:lpstr>Näkökulmia tehtäviin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Janne Leiviskä</cp:lastModifiedBy>
  <cp:revision>22</cp:revision>
  <cp:lastPrinted>2017-11-30T08:45:33Z</cp:lastPrinted>
  <dcterms:created xsi:type="dcterms:W3CDTF">2020-05-05T09:10:38Z</dcterms:created>
  <dcterms:modified xsi:type="dcterms:W3CDTF">2025-12-15T17:10:25Z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