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392" r:id="rId2"/>
    <p:sldId id="267" r:id="rId3"/>
    <p:sldId id="265" r:id="rId4"/>
    <p:sldId id="272" r:id="rId5"/>
    <p:sldId id="273" r:id="rId6"/>
    <p:sldId id="276" r:id="rId7"/>
    <p:sldId id="278" r:id="rId8"/>
    <p:sldId id="280" r:id="rId9"/>
    <p:sldId id="269" r:id="rId10"/>
    <p:sldId id="290" r:id="rId11"/>
    <p:sldId id="279" r:id="rId12"/>
    <p:sldId id="283" r:id="rId13"/>
    <p:sldId id="291" r:id="rId14"/>
    <p:sldId id="292" r:id="rId15"/>
    <p:sldId id="286" r:id="rId16"/>
    <p:sldId id="287" r:id="rId17"/>
    <p:sldId id="293" r:id="rId18"/>
    <p:sldId id="317" r:id="rId19"/>
    <p:sldId id="285" r:id="rId20"/>
    <p:sldId id="303" r:id="rId21"/>
    <p:sldId id="288" r:id="rId22"/>
    <p:sldId id="300" r:id="rId23"/>
    <p:sldId id="296" r:id="rId24"/>
    <p:sldId id="299" r:id="rId25"/>
    <p:sldId id="301" r:id="rId26"/>
    <p:sldId id="307" r:id="rId27"/>
    <p:sldId id="305" r:id="rId28"/>
    <p:sldId id="308" r:id="rId29"/>
    <p:sldId id="319" r:id="rId30"/>
    <p:sldId id="322" r:id="rId31"/>
    <p:sldId id="324" r:id="rId32"/>
    <p:sldId id="323" r:id="rId33"/>
    <p:sldId id="325" r:id="rId34"/>
    <p:sldId id="314" r:id="rId35"/>
    <p:sldId id="315" r:id="rId36"/>
    <p:sldId id="326" r:id="rId37"/>
    <p:sldId id="298" r:id="rId38"/>
    <p:sldId id="331" r:id="rId39"/>
    <p:sldId id="332" r:id="rId40"/>
    <p:sldId id="336" r:id="rId41"/>
    <p:sldId id="339" r:id="rId42"/>
    <p:sldId id="333" r:id="rId43"/>
    <p:sldId id="334" r:id="rId44"/>
    <p:sldId id="335" r:id="rId45"/>
    <p:sldId id="329" r:id="rId46"/>
    <p:sldId id="340" r:id="rId47"/>
    <p:sldId id="342" r:id="rId48"/>
    <p:sldId id="351" r:id="rId49"/>
    <p:sldId id="352" r:id="rId50"/>
    <p:sldId id="353" r:id="rId51"/>
    <p:sldId id="355" r:id="rId52"/>
    <p:sldId id="356" r:id="rId53"/>
    <p:sldId id="343" r:id="rId54"/>
    <p:sldId id="345" r:id="rId55"/>
    <p:sldId id="366" r:id="rId56"/>
    <p:sldId id="361" r:id="rId57"/>
    <p:sldId id="369" r:id="rId58"/>
    <p:sldId id="370" r:id="rId59"/>
    <p:sldId id="368" r:id="rId60"/>
    <p:sldId id="365" r:id="rId61"/>
    <p:sldId id="391" r:id="rId62"/>
    <p:sldId id="373" r:id="rId63"/>
    <p:sldId id="374" r:id="rId64"/>
    <p:sldId id="377" r:id="rId65"/>
    <p:sldId id="378" r:id="rId66"/>
    <p:sldId id="379" r:id="rId67"/>
    <p:sldId id="385" r:id="rId68"/>
    <p:sldId id="380" r:id="rId69"/>
    <p:sldId id="364" r:id="rId70"/>
    <p:sldId id="387" r:id="rId7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82362" autoAdjust="0"/>
  </p:normalViewPr>
  <p:slideViewPr>
    <p:cSldViewPr snapToGrid="0">
      <p:cViewPr varScale="1">
        <p:scale>
          <a:sx n="70" d="100"/>
          <a:sy n="70" d="100"/>
        </p:scale>
        <p:origin x="6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38AF8B-69C3-46BF-869D-1FB224D86BF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FCA61CC-68A6-42EB-8996-DF3FC77C6029}">
      <dgm:prSet/>
      <dgm:spPr/>
      <dgm:t>
        <a:bodyPr/>
        <a:lstStyle/>
        <a:p>
          <a:r>
            <a:rPr lang="fi-FI"/>
            <a:t>Tuntityöskentely 10%</a:t>
          </a:r>
          <a:endParaRPr lang="en-US"/>
        </a:p>
      </dgm:t>
    </dgm:pt>
    <dgm:pt modelId="{E3497BE8-D245-49AA-9A01-1B449F5D7922}" type="parTrans" cxnId="{EAAADAAA-75A2-4B6C-8264-C3BEDECE9B55}">
      <dgm:prSet/>
      <dgm:spPr/>
      <dgm:t>
        <a:bodyPr/>
        <a:lstStyle/>
        <a:p>
          <a:endParaRPr lang="en-US"/>
        </a:p>
      </dgm:t>
    </dgm:pt>
    <dgm:pt modelId="{D5F48E5C-28D9-465D-9002-46B8FC09F96E}" type="sibTrans" cxnId="{EAAADAAA-75A2-4B6C-8264-C3BEDECE9B55}">
      <dgm:prSet/>
      <dgm:spPr/>
      <dgm:t>
        <a:bodyPr/>
        <a:lstStyle/>
        <a:p>
          <a:endParaRPr lang="en-US"/>
        </a:p>
      </dgm:t>
    </dgm:pt>
    <dgm:pt modelId="{E9693DCC-20B0-457B-8154-EEB18B163D84}">
      <dgm:prSet/>
      <dgm:spPr/>
      <dgm:t>
        <a:bodyPr/>
        <a:lstStyle/>
        <a:p>
          <a:r>
            <a:rPr lang="fi-FI"/>
            <a:t>Testit/kertaavat harjoitukset/essee 25%</a:t>
          </a:r>
          <a:endParaRPr lang="en-US"/>
        </a:p>
      </dgm:t>
    </dgm:pt>
    <dgm:pt modelId="{C51A4F0F-F1F7-44EB-849B-B28734C5B482}" type="parTrans" cxnId="{E35B413B-C85E-441A-82EB-98FE2BAA44C6}">
      <dgm:prSet/>
      <dgm:spPr/>
      <dgm:t>
        <a:bodyPr/>
        <a:lstStyle/>
        <a:p>
          <a:endParaRPr lang="en-US"/>
        </a:p>
      </dgm:t>
    </dgm:pt>
    <dgm:pt modelId="{EB6E00DA-A9D5-407E-9D20-D5E523F1EFB0}" type="sibTrans" cxnId="{E35B413B-C85E-441A-82EB-98FE2BAA44C6}">
      <dgm:prSet/>
      <dgm:spPr/>
      <dgm:t>
        <a:bodyPr/>
        <a:lstStyle/>
        <a:p>
          <a:endParaRPr lang="en-US"/>
        </a:p>
      </dgm:t>
    </dgm:pt>
    <dgm:pt modelId="{6A2567D4-2126-4D5F-AB3C-77C012C90C77}">
      <dgm:prSet/>
      <dgm:spPr/>
      <dgm:t>
        <a:bodyPr/>
        <a:lstStyle/>
        <a:p>
          <a:r>
            <a:rPr lang="fi-FI"/>
            <a:t>Kurssikoe 65%</a:t>
          </a:r>
          <a:endParaRPr lang="en-US"/>
        </a:p>
      </dgm:t>
    </dgm:pt>
    <dgm:pt modelId="{60A01B4E-F6F5-4354-A0BD-3EA8820C4C35}" type="parTrans" cxnId="{F7F2957C-164E-48E8-9080-F438B480E079}">
      <dgm:prSet/>
      <dgm:spPr/>
      <dgm:t>
        <a:bodyPr/>
        <a:lstStyle/>
        <a:p>
          <a:endParaRPr lang="en-US"/>
        </a:p>
      </dgm:t>
    </dgm:pt>
    <dgm:pt modelId="{FF6DD7AA-3F83-4EA9-B9AB-686BA7544BFD}" type="sibTrans" cxnId="{F7F2957C-164E-48E8-9080-F438B480E079}">
      <dgm:prSet/>
      <dgm:spPr/>
      <dgm:t>
        <a:bodyPr/>
        <a:lstStyle/>
        <a:p>
          <a:endParaRPr lang="en-US"/>
        </a:p>
      </dgm:t>
    </dgm:pt>
    <dgm:pt modelId="{B8B109F1-DED7-43DB-8E8D-8743EBF61E33}" type="pres">
      <dgm:prSet presAssocID="{C838AF8B-69C3-46BF-869D-1FB224D86BFD}" presName="linear" presStyleCnt="0">
        <dgm:presLayoutVars>
          <dgm:animLvl val="lvl"/>
          <dgm:resizeHandles val="exact"/>
        </dgm:presLayoutVars>
      </dgm:prSet>
      <dgm:spPr/>
    </dgm:pt>
    <dgm:pt modelId="{C00B2AC8-99CB-423E-AC78-F663B5C9200E}" type="pres">
      <dgm:prSet presAssocID="{8FCA61CC-68A6-42EB-8996-DF3FC77C6029}" presName="parentText" presStyleLbl="node1" presStyleIdx="0" presStyleCnt="3">
        <dgm:presLayoutVars>
          <dgm:chMax val="0"/>
          <dgm:bulletEnabled val="1"/>
        </dgm:presLayoutVars>
      </dgm:prSet>
      <dgm:spPr/>
    </dgm:pt>
    <dgm:pt modelId="{1A287666-7D5A-4849-A86C-4A3448FC1483}" type="pres">
      <dgm:prSet presAssocID="{D5F48E5C-28D9-465D-9002-46B8FC09F96E}" presName="spacer" presStyleCnt="0"/>
      <dgm:spPr/>
    </dgm:pt>
    <dgm:pt modelId="{4F55DF29-DE02-45D5-B5CB-C63DBA1D00D3}" type="pres">
      <dgm:prSet presAssocID="{E9693DCC-20B0-457B-8154-EEB18B163D84}" presName="parentText" presStyleLbl="node1" presStyleIdx="1" presStyleCnt="3">
        <dgm:presLayoutVars>
          <dgm:chMax val="0"/>
          <dgm:bulletEnabled val="1"/>
        </dgm:presLayoutVars>
      </dgm:prSet>
      <dgm:spPr/>
    </dgm:pt>
    <dgm:pt modelId="{70E3158C-34F7-4805-AAF9-B1527D38C3E7}" type="pres">
      <dgm:prSet presAssocID="{EB6E00DA-A9D5-407E-9D20-D5E523F1EFB0}" presName="spacer" presStyleCnt="0"/>
      <dgm:spPr/>
    </dgm:pt>
    <dgm:pt modelId="{4ECBE225-2547-45B5-B18E-337C6ADFD7F8}" type="pres">
      <dgm:prSet presAssocID="{6A2567D4-2126-4D5F-AB3C-77C012C90C77}" presName="parentText" presStyleLbl="node1" presStyleIdx="2" presStyleCnt="3">
        <dgm:presLayoutVars>
          <dgm:chMax val="0"/>
          <dgm:bulletEnabled val="1"/>
        </dgm:presLayoutVars>
      </dgm:prSet>
      <dgm:spPr/>
    </dgm:pt>
  </dgm:ptLst>
  <dgm:cxnLst>
    <dgm:cxn modelId="{54E79814-82DC-4CEA-92BB-DDA879DA6047}" type="presOf" srcId="{C838AF8B-69C3-46BF-869D-1FB224D86BFD}" destId="{B8B109F1-DED7-43DB-8E8D-8743EBF61E33}" srcOrd="0" destOrd="0" presId="urn:microsoft.com/office/officeart/2005/8/layout/vList2"/>
    <dgm:cxn modelId="{E35B413B-C85E-441A-82EB-98FE2BAA44C6}" srcId="{C838AF8B-69C3-46BF-869D-1FB224D86BFD}" destId="{E9693DCC-20B0-457B-8154-EEB18B163D84}" srcOrd="1" destOrd="0" parTransId="{C51A4F0F-F1F7-44EB-849B-B28734C5B482}" sibTransId="{EB6E00DA-A9D5-407E-9D20-D5E523F1EFB0}"/>
    <dgm:cxn modelId="{75B5A662-1611-4A70-B30D-28D114C23951}" type="presOf" srcId="{6A2567D4-2126-4D5F-AB3C-77C012C90C77}" destId="{4ECBE225-2547-45B5-B18E-337C6ADFD7F8}" srcOrd="0" destOrd="0" presId="urn:microsoft.com/office/officeart/2005/8/layout/vList2"/>
    <dgm:cxn modelId="{3F0A3F7C-41AA-4988-845C-ACB08F914C79}" type="presOf" srcId="{8FCA61CC-68A6-42EB-8996-DF3FC77C6029}" destId="{C00B2AC8-99CB-423E-AC78-F663B5C9200E}" srcOrd="0" destOrd="0" presId="urn:microsoft.com/office/officeart/2005/8/layout/vList2"/>
    <dgm:cxn modelId="{F7F2957C-164E-48E8-9080-F438B480E079}" srcId="{C838AF8B-69C3-46BF-869D-1FB224D86BFD}" destId="{6A2567D4-2126-4D5F-AB3C-77C012C90C77}" srcOrd="2" destOrd="0" parTransId="{60A01B4E-F6F5-4354-A0BD-3EA8820C4C35}" sibTransId="{FF6DD7AA-3F83-4EA9-B9AB-686BA7544BFD}"/>
    <dgm:cxn modelId="{EAAADAAA-75A2-4B6C-8264-C3BEDECE9B55}" srcId="{C838AF8B-69C3-46BF-869D-1FB224D86BFD}" destId="{8FCA61CC-68A6-42EB-8996-DF3FC77C6029}" srcOrd="0" destOrd="0" parTransId="{E3497BE8-D245-49AA-9A01-1B449F5D7922}" sibTransId="{D5F48E5C-28D9-465D-9002-46B8FC09F96E}"/>
    <dgm:cxn modelId="{E5CD82C4-0999-42A1-851D-7EE8083E2D85}" type="presOf" srcId="{E9693DCC-20B0-457B-8154-EEB18B163D84}" destId="{4F55DF29-DE02-45D5-B5CB-C63DBA1D00D3}" srcOrd="0" destOrd="0" presId="urn:microsoft.com/office/officeart/2005/8/layout/vList2"/>
    <dgm:cxn modelId="{F8578AB9-8EB4-473E-A8DC-BE5355C2A9AE}" type="presParOf" srcId="{B8B109F1-DED7-43DB-8E8D-8743EBF61E33}" destId="{C00B2AC8-99CB-423E-AC78-F663B5C9200E}" srcOrd="0" destOrd="0" presId="urn:microsoft.com/office/officeart/2005/8/layout/vList2"/>
    <dgm:cxn modelId="{885BE3BF-69D6-4AF0-ACA9-67997B941AA4}" type="presParOf" srcId="{B8B109F1-DED7-43DB-8E8D-8743EBF61E33}" destId="{1A287666-7D5A-4849-A86C-4A3448FC1483}" srcOrd="1" destOrd="0" presId="urn:microsoft.com/office/officeart/2005/8/layout/vList2"/>
    <dgm:cxn modelId="{50E1E2D1-B6AF-47C7-84D0-04516A6ED0F4}" type="presParOf" srcId="{B8B109F1-DED7-43DB-8E8D-8743EBF61E33}" destId="{4F55DF29-DE02-45D5-B5CB-C63DBA1D00D3}" srcOrd="2" destOrd="0" presId="urn:microsoft.com/office/officeart/2005/8/layout/vList2"/>
    <dgm:cxn modelId="{CF3A3D4F-5E1F-40E1-B428-D3643D12E751}" type="presParOf" srcId="{B8B109F1-DED7-43DB-8E8D-8743EBF61E33}" destId="{70E3158C-34F7-4805-AAF9-B1527D38C3E7}" srcOrd="3" destOrd="0" presId="urn:microsoft.com/office/officeart/2005/8/layout/vList2"/>
    <dgm:cxn modelId="{885F06E6-282D-4C70-9900-0022C39733BB}" type="presParOf" srcId="{B8B109F1-DED7-43DB-8E8D-8743EBF61E33}" destId="{4ECBE225-2547-45B5-B18E-337C6ADFD7F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F18058-20D1-4DEF-B3F3-6C631439605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E4D7D9C-2E49-4BD1-9C62-AED4F0A5130F}">
      <dgm:prSet/>
      <dgm:spPr/>
      <dgm:t>
        <a:bodyPr/>
        <a:lstStyle/>
        <a:p>
          <a:r>
            <a:rPr lang="fi-FI" dirty="0"/>
            <a:t>Lähde ja lähdekritiikki</a:t>
          </a:r>
          <a:endParaRPr lang="en-US" dirty="0"/>
        </a:p>
      </dgm:t>
    </dgm:pt>
    <dgm:pt modelId="{B855D67C-0AA2-4C85-B850-0BFA9667397C}" type="parTrans" cxnId="{67ACF5E2-FC59-45BB-A77F-03E7E84A1C71}">
      <dgm:prSet/>
      <dgm:spPr/>
      <dgm:t>
        <a:bodyPr/>
        <a:lstStyle/>
        <a:p>
          <a:endParaRPr lang="en-US"/>
        </a:p>
      </dgm:t>
    </dgm:pt>
    <dgm:pt modelId="{A4622FF6-CD48-4B7F-94A3-A5C21F8EC4DC}" type="sibTrans" cxnId="{67ACF5E2-FC59-45BB-A77F-03E7E84A1C71}">
      <dgm:prSet/>
      <dgm:spPr/>
      <dgm:t>
        <a:bodyPr/>
        <a:lstStyle/>
        <a:p>
          <a:endParaRPr lang="en-US"/>
        </a:p>
      </dgm:t>
    </dgm:pt>
    <dgm:pt modelId="{DCB63122-1C44-4B69-9878-35849FDA3A05}">
      <dgm:prSet/>
      <dgm:spPr/>
      <dgm:t>
        <a:bodyPr/>
        <a:lstStyle/>
        <a:p>
          <a:r>
            <a:rPr lang="fi-FI"/>
            <a:t>Kronologia</a:t>
          </a:r>
          <a:endParaRPr lang="en-US"/>
        </a:p>
      </dgm:t>
    </dgm:pt>
    <dgm:pt modelId="{00BBD27F-2D14-44A0-B385-35297882AFAF}" type="parTrans" cxnId="{96953AA8-8593-4F47-8EC6-7ABD6445DAB3}">
      <dgm:prSet/>
      <dgm:spPr/>
      <dgm:t>
        <a:bodyPr/>
        <a:lstStyle/>
        <a:p>
          <a:endParaRPr lang="en-US"/>
        </a:p>
      </dgm:t>
    </dgm:pt>
    <dgm:pt modelId="{3C0472FE-8995-481A-9EED-6BA8747713C9}" type="sibTrans" cxnId="{96953AA8-8593-4F47-8EC6-7ABD6445DAB3}">
      <dgm:prSet/>
      <dgm:spPr/>
      <dgm:t>
        <a:bodyPr/>
        <a:lstStyle/>
        <a:p>
          <a:endParaRPr lang="en-US"/>
        </a:p>
      </dgm:t>
    </dgm:pt>
    <dgm:pt modelId="{E1AE4575-8D5F-42CD-A3BB-341AEBC26735}">
      <dgm:prSet/>
      <dgm:spPr/>
      <dgm:t>
        <a:bodyPr/>
        <a:lstStyle/>
        <a:p>
          <a:r>
            <a:rPr lang="fi-FI" dirty="0"/>
            <a:t>Neoliittinen vallankumous</a:t>
          </a:r>
        </a:p>
      </dgm:t>
    </dgm:pt>
    <dgm:pt modelId="{C611B6CE-7B9D-4E21-83BE-126D3AA4DB0C}" type="parTrans" cxnId="{072FBCC0-AC9A-4E88-8B74-D9E2AC55E5DD}">
      <dgm:prSet/>
      <dgm:spPr/>
      <dgm:t>
        <a:bodyPr/>
        <a:lstStyle/>
        <a:p>
          <a:endParaRPr lang="en-US"/>
        </a:p>
      </dgm:t>
    </dgm:pt>
    <dgm:pt modelId="{D8C81FE6-AC92-47AC-9234-DE96276A26CA}" type="sibTrans" cxnId="{072FBCC0-AC9A-4E88-8B74-D9E2AC55E5DD}">
      <dgm:prSet/>
      <dgm:spPr/>
      <dgm:t>
        <a:bodyPr/>
        <a:lstStyle/>
        <a:p>
          <a:endParaRPr lang="en-US"/>
        </a:p>
      </dgm:t>
    </dgm:pt>
    <dgm:pt modelId="{88A3D674-4E09-4040-B0DF-8875A9B42EB1}">
      <dgm:prSet/>
      <dgm:spPr/>
      <dgm:t>
        <a:bodyPr/>
        <a:lstStyle/>
        <a:p>
          <a:r>
            <a:rPr lang="fi-FI" b="0" i="0" dirty="0"/>
            <a:t>Domestikaatio</a:t>
          </a:r>
          <a:endParaRPr lang="fi-FI" dirty="0"/>
        </a:p>
      </dgm:t>
    </dgm:pt>
    <dgm:pt modelId="{09D80D74-8D0B-4154-83E2-A4F82CE6365C}" type="parTrans" cxnId="{8236E5CF-633E-4BA2-8B4B-FCAEC2795EC0}">
      <dgm:prSet/>
      <dgm:spPr/>
      <dgm:t>
        <a:bodyPr/>
        <a:lstStyle/>
        <a:p>
          <a:endParaRPr lang="fi-FI"/>
        </a:p>
      </dgm:t>
    </dgm:pt>
    <dgm:pt modelId="{72D57F02-7F8F-49F4-8043-823D1D8C48D7}" type="sibTrans" cxnId="{8236E5CF-633E-4BA2-8B4B-FCAEC2795EC0}">
      <dgm:prSet/>
      <dgm:spPr/>
      <dgm:t>
        <a:bodyPr/>
        <a:lstStyle/>
        <a:p>
          <a:endParaRPr lang="fi-FI"/>
        </a:p>
      </dgm:t>
    </dgm:pt>
    <dgm:pt modelId="{4A09279A-2829-4437-9421-B7F3E1B75FD6}">
      <dgm:prSet/>
      <dgm:spPr/>
      <dgm:t>
        <a:bodyPr/>
        <a:lstStyle/>
        <a:p>
          <a:r>
            <a:rPr lang="fi-FI" b="0" i="0" dirty="0"/>
            <a:t>Hedelmällinen puolikuu</a:t>
          </a:r>
          <a:endParaRPr lang="fi-FI" dirty="0"/>
        </a:p>
      </dgm:t>
    </dgm:pt>
    <dgm:pt modelId="{F2BE0E2C-5F77-47A9-8F78-35CA60B6779F}" type="parTrans" cxnId="{F4D315BB-701C-4E89-8A54-1D9DDFB6B88E}">
      <dgm:prSet/>
      <dgm:spPr/>
      <dgm:t>
        <a:bodyPr/>
        <a:lstStyle/>
        <a:p>
          <a:endParaRPr lang="fi-FI"/>
        </a:p>
      </dgm:t>
    </dgm:pt>
    <dgm:pt modelId="{5560C3D5-86AA-455E-A84A-EC85D1300DB3}" type="sibTrans" cxnId="{F4D315BB-701C-4E89-8A54-1D9DDFB6B88E}">
      <dgm:prSet/>
      <dgm:spPr/>
      <dgm:t>
        <a:bodyPr/>
        <a:lstStyle/>
        <a:p>
          <a:endParaRPr lang="fi-FI"/>
        </a:p>
      </dgm:t>
    </dgm:pt>
    <dgm:pt modelId="{829593ED-DDC8-41D0-949F-F44AEDAD3C6F}" type="pres">
      <dgm:prSet presAssocID="{DBF18058-20D1-4DEF-B3F3-6C631439605C}" presName="linear" presStyleCnt="0">
        <dgm:presLayoutVars>
          <dgm:animLvl val="lvl"/>
          <dgm:resizeHandles val="exact"/>
        </dgm:presLayoutVars>
      </dgm:prSet>
      <dgm:spPr/>
    </dgm:pt>
    <dgm:pt modelId="{1EB8AF9E-D991-40FB-96CF-D451536B1700}" type="pres">
      <dgm:prSet presAssocID="{0E4D7D9C-2E49-4BD1-9C62-AED4F0A5130F}" presName="parentText" presStyleLbl="node1" presStyleIdx="0" presStyleCnt="5">
        <dgm:presLayoutVars>
          <dgm:chMax val="0"/>
          <dgm:bulletEnabled val="1"/>
        </dgm:presLayoutVars>
      </dgm:prSet>
      <dgm:spPr/>
    </dgm:pt>
    <dgm:pt modelId="{6458E486-B142-42A8-891F-833BEDA2E466}" type="pres">
      <dgm:prSet presAssocID="{A4622FF6-CD48-4B7F-94A3-A5C21F8EC4DC}" presName="spacer" presStyleCnt="0"/>
      <dgm:spPr/>
    </dgm:pt>
    <dgm:pt modelId="{032BEB2C-87E7-4630-AFB4-4D90BE68F7F2}" type="pres">
      <dgm:prSet presAssocID="{DCB63122-1C44-4B69-9878-35849FDA3A05}" presName="parentText" presStyleLbl="node1" presStyleIdx="1" presStyleCnt="5">
        <dgm:presLayoutVars>
          <dgm:chMax val="0"/>
          <dgm:bulletEnabled val="1"/>
        </dgm:presLayoutVars>
      </dgm:prSet>
      <dgm:spPr/>
    </dgm:pt>
    <dgm:pt modelId="{A9E3D27C-4CA1-45F3-AC1B-C99F8CF4A006}" type="pres">
      <dgm:prSet presAssocID="{3C0472FE-8995-481A-9EED-6BA8747713C9}" presName="spacer" presStyleCnt="0"/>
      <dgm:spPr/>
    </dgm:pt>
    <dgm:pt modelId="{C834CFE0-F375-42B3-BD31-56A1316C482C}" type="pres">
      <dgm:prSet presAssocID="{E1AE4575-8D5F-42CD-A3BB-341AEBC26735}" presName="parentText" presStyleLbl="node1" presStyleIdx="2" presStyleCnt="5" custScaleY="107068">
        <dgm:presLayoutVars>
          <dgm:chMax val="0"/>
          <dgm:bulletEnabled val="1"/>
        </dgm:presLayoutVars>
      </dgm:prSet>
      <dgm:spPr/>
    </dgm:pt>
    <dgm:pt modelId="{801DF645-B54D-4BE3-AFCC-51A7B0868F21}" type="pres">
      <dgm:prSet presAssocID="{D8C81FE6-AC92-47AC-9234-DE96276A26CA}" presName="spacer" presStyleCnt="0"/>
      <dgm:spPr/>
    </dgm:pt>
    <dgm:pt modelId="{B7605F68-BB27-42CB-8CAA-03052583C768}" type="pres">
      <dgm:prSet presAssocID="{88A3D674-4E09-4040-B0DF-8875A9B42EB1}" presName="parentText" presStyleLbl="node1" presStyleIdx="3" presStyleCnt="5">
        <dgm:presLayoutVars>
          <dgm:chMax val="0"/>
          <dgm:bulletEnabled val="1"/>
        </dgm:presLayoutVars>
      </dgm:prSet>
      <dgm:spPr/>
    </dgm:pt>
    <dgm:pt modelId="{99E1BFAA-C4BA-40F6-9EFA-6A983948D3B9}" type="pres">
      <dgm:prSet presAssocID="{72D57F02-7F8F-49F4-8043-823D1D8C48D7}" presName="spacer" presStyleCnt="0"/>
      <dgm:spPr/>
    </dgm:pt>
    <dgm:pt modelId="{96D6BD81-CE76-48A2-B619-3FB120A42BF0}" type="pres">
      <dgm:prSet presAssocID="{4A09279A-2829-4437-9421-B7F3E1B75FD6}" presName="parentText" presStyleLbl="node1" presStyleIdx="4" presStyleCnt="5">
        <dgm:presLayoutVars>
          <dgm:chMax val="0"/>
          <dgm:bulletEnabled val="1"/>
        </dgm:presLayoutVars>
      </dgm:prSet>
      <dgm:spPr/>
    </dgm:pt>
  </dgm:ptLst>
  <dgm:cxnLst>
    <dgm:cxn modelId="{E1BB120D-D355-41EF-B84D-E0D9E302D1C9}" type="presOf" srcId="{4A09279A-2829-4437-9421-B7F3E1B75FD6}" destId="{96D6BD81-CE76-48A2-B619-3FB120A42BF0}" srcOrd="0" destOrd="0" presId="urn:microsoft.com/office/officeart/2005/8/layout/vList2"/>
    <dgm:cxn modelId="{783D5815-347A-4F69-8E56-BA67FA2DBC61}" type="presOf" srcId="{0E4D7D9C-2E49-4BD1-9C62-AED4F0A5130F}" destId="{1EB8AF9E-D991-40FB-96CF-D451536B1700}" srcOrd="0" destOrd="0" presId="urn:microsoft.com/office/officeart/2005/8/layout/vList2"/>
    <dgm:cxn modelId="{A097C41D-334F-4937-99F2-92F3E6418567}" type="presOf" srcId="{DBF18058-20D1-4DEF-B3F3-6C631439605C}" destId="{829593ED-DDC8-41D0-949F-F44AEDAD3C6F}" srcOrd="0" destOrd="0" presId="urn:microsoft.com/office/officeart/2005/8/layout/vList2"/>
    <dgm:cxn modelId="{93AC2C81-625A-4CDE-ADF7-6116D67864E4}" type="presOf" srcId="{88A3D674-4E09-4040-B0DF-8875A9B42EB1}" destId="{B7605F68-BB27-42CB-8CAA-03052583C768}" srcOrd="0" destOrd="0" presId="urn:microsoft.com/office/officeart/2005/8/layout/vList2"/>
    <dgm:cxn modelId="{049F73A1-7193-4C27-AF6B-1D76FE817F10}" type="presOf" srcId="{DCB63122-1C44-4B69-9878-35849FDA3A05}" destId="{032BEB2C-87E7-4630-AFB4-4D90BE68F7F2}" srcOrd="0" destOrd="0" presId="urn:microsoft.com/office/officeart/2005/8/layout/vList2"/>
    <dgm:cxn modelId="{83FA32A6-9CA8-4FA9-8AA0-D0D001704687}" type="presOf" srcId="{E1AE4575-8D5F-42CD-A3BB-341AEBC26735}" destId="{C834CFE0-F375-42B3-BD31-56A1316C482C}" srcOrd="0" destOrd="0" presId="urn:microsoft.com/office/officeart/2005/8/layout/vList2"/>
    <dgm:cxn modelId="{96953AA8-8593-4F47-8EC6-7ABD6445DAB3}" srcId="{DBF18058-20D1-4DEF-B3F3-6C631439605C}" destId="{DCB63122-1C44-4B69-9878-35849FDA3A05}" srcOrd="1" destOrd="0" parTransId="{00BBD27F-2D14-44A0-B385-35297882AFAF}" sibTransId="{3C0472FE-8995-481A-9EED-6BA8747713C9}"/>
    <dgm:cxn modelId="{F4D315BB-701C-4E89-8A54-1D9DDFB6B88E}" srcId="{DBF18058-20D1-4DEF-B3F3-6C631439605C}" destId="{4A09279A-2829-4437-9421-B7F3E1B75FD6}" srcOrd="4" destOrd="0" parTransId="{F2BE0E2C-5F77-47A9-8F78-35CA60B6779F}" sibTransId="{5560C3D5-86AA-455E-A84A-EC85D1300DB3}"/>
    <dgm:cxn modelId="{072FBCC0-AC9A-4E88-8B74-D9E2AC55E5DD}" srcId="{DBF18058-20D1-4DEF-B3F3-6C631439605C}" destId="{E1AE4575-8D5F-42CD-A3BB-341AEBC26735}" srcOrd="2" destOrd="0" parTransId="{C611B6CE-7B9D-4E21-83BE-126D3AA4DB0C}" sibTransId="{D8C81FE6-AC92-47AC-9234-DE96276A26CA}"/>
    <dgm:cxn modelId="{8236E5CF-633E-4BA2-8B4B-FCAEC2795EC0}" srcId="{DBF18058-20D1-4DEF-B3F3-6C631439605C}" destId="{88A3D674-4E09-4040-B0DF-8875A9B42EB1}" srcOrd="3" destOrd="0" parTransId="{09D80D74-8D0B-4154-83E2-A4F82CE6365C}" sibTransId="{72D57F02-7F8F-49F4-8043-823D1D8C48D7}"/>
    <dgm:cxn modelId="{67ACF5E2-FC59-45BB-A77F-03E7E84A1C71}" srcId="{DBF18058-20D1-4DEF-B3F3-6C631439605C}" destId="{0E4D7D9C-2E49-4BD1-9C62-AED4F0A5130F}" srcOrd="0" destOrd="0" parTransId="{B855D67C-0AA2-4C85-B850-0BFA9667397C}" sibTransId="{A4622FF6-CD48-4B7F-94A3-A5C21F8EC4DC}"/>
    <dgm:cxn modelId="{7B33D85C-E045-4EED-924D-F20B98A9788F}" type="presParOf" srcId="{829593ED-DDC8-41D0-949F-F44AEDAD3C6F}" destId="{1EB8AF9E-D991-40FB-96CF-D451536B1700}" srcOrd="0" destOrd="0" presId="urn:microsoft.com/office/officeart/2005/8/layout/vList2"/>
    <dgm:cxn modelId="{01E60DF9-4668-45FB-9096-CDA07EBFF9E9}" type="presParOf" srcId="{829593ED-DDC8-41D0-949F-F44AEDAD3C6F}" destId="{6458E486-B142-42A8-891F-833BEDA2E466}" srcOrd="1" destOrd="0" presId="urn:microsoft.com/office/officeart/2005/8/layout/vList2"/>
    <dgm:cxn modelId="{4844AF01-130B-439E-800F-9163AAAAC8C6}" type="presParOf" srcId="{829593ED-DDC8-41D0-949F-F44AEDAD3C6F}" destId="{032BEB2C-87E7-4630-AFB4-4D90BE68F7F2}" srcOrd="2" destOrd="0" presId="urn:microsoft.com/office/officeart/2005/8/layout/vList2"/>
    <dgm:cxn modelId="{838336C1-539D-4DD3-B36F-CA21B5D9A526}" type="presParOf" srcId="{829593ED-DDC8-41D0-949F-F44AEDAD3C6F}" destId="{A9E3D27C-4CA1-45F3-AC1B-C99F8CF4A006}" srcOrd="3" destOrd="0" presId="urn:microsoft.com/office/officeart/2005/8/layout/vList2"/>
    <dgm:cxn modelId="{A41EE21B-5CB6-494A-98CB-9A2D5BE04582}" type="presParOf" srcId="{829593ED-DDC8-41D0-949F-F44AEDAD3C6F}" destId="{C834CFE0-F375-42B3-BD31-56A1316C482C}" srcOrd="4" destOrd="0" presId="urn:microsoft.com/office/officeart/2005/8/layout/vList2"/>
    <dgm:cxn modelId="{170BFD19-B96A-4D3A-A650-E5A2E7A7B6CF}" type="presParOf" srcId="{829593ED-DDC8-41D0-949F-F44AEDAD3C6F}" destId="{801DF645-B54D-4BE3-AFCC-51A7B0868F21}" srcOrd="5" destOrd="0" presId="urn:microsoft.com/office/officeart/2005/8/layout/vList2"/>
    <dgm:cxn modelId="{2280F30A-0D0C-4694-814C-CAFD02DC91EB}" type="presParOf" srcId="{829593ED-DDC8-41D0-949F-F44AEDAD3C6F}" destId="{B7605F68-BB27-42CB-8CAA-03052583C768}" srcOrd="6" destOrd="0" presId="urn:microsoft.com/office/officeart/2005/8/layout/vList2"/>
    <dgm:cxn modelId="{D98E9E8B-AD9F-496D-B041-D759EE0C5B42}" type="presParOf" srcId="{829593ED-DDC8-41D0-949F-F44AEDAD3C6F}" destId="{99E1BFAA-C4BA-40F6-9EFA-6A983948D3B9}" srcOrd="7" destOrd="0" presId="urn:microsoft.com/office/officeart/2005/8/layout/vList2"/>
    <dgm:cxn modelId="{87BC0D81-6333-4886-9D38-B123D668EB8C}" type="presParOf" srcId="{829593ED-DDC8-41D0-949F-F44AEDAD3C6F}" destId="{96D6BD81-CE76-48A2-B619-3FB120A42BF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F85721-C865-4706-8B9C-0C9A84704973}" type="doc">
      <dgm:prSet loTypeId="urn:microsoft.com/office/officeart/2016/7/layout/BasicLinearProcessNumbered" loCatId="process" qsTypeId="urn:microsoft.com/office/officeart/2005/8/quickstyle/simple4" qsCatId="simple" csTypeId="urn:microsoft.com/office/officeart/2005/8/colors/colorful1" csCatId="colorful"/>
      <dgm:spPr/>
      <dgm:t>
        <a:bodyPr/>
        <a:lstStyle/>
        <a:p>
          <a:endParaRPr lang="en-US"/>
        </a:p>
      </dgm:t>
    </dgm:pt>
    <dgm:pt modelId="{0AD01DF8-81CE-4A67-AE05-5156674ECA47}">
      <dgm:prSet/>
      <dgm:spPr/>
      <dgm:t>
        <a:bodyPr/>
        <a:lstStyle/>
        <a:p>
          <a:r>
            <a:rPr lang="fi-FI" b="1"/>
            <a:t>Rappioteoriat:</a:t>
          </a:r>
          <a:r>
            <a:rPr lang="fi-FI"/>
            <a:t> </a:t>
          </a:r>
          <a:r>
            <a:rPr lang="fi-FI" b="0" i="0"/>
            <a:t>pitkä ja hidas prosessi, jossa tärkeimpinä tekijöinä olivat Rooman sisäiset heikkoudet</a:t>
          </a:r>
          <a:endParaRPr lang="en-US"/>
        </a:p>
      </dgm:t>
    </dgm:pt>
    <dgm:pt modelId="{1A86535F-0287-4912-9E0B-EB1C0C8EA82E}" type="parTrans" cxnId="{02848B15-C8E5-44FA-A1FA-EC9D328E9BAA}">
      <dgm:prSet/>
      <dgm:spPr/>
      <dgm:t>
        <a:bodyPr/>
        <a:lstStyle/>
        <a:p>
          <a:endParaRPr lang="en-US"/>
        </a:p>
      </dgm:t>
    </dgm:pt>
    <dgm:pt modelId="{630AD6DA-D7E2-4B25-B03F-E33200D2246B}" type="sibTrans" cxnId="{02848B15-C8E5-44FA-A1FA-EC9D328E9BAA}">
      <dgm:prSet phldrT="1" phldr="0"/>
      <dgm:spPr/>
      <dgm:t>
        <a:bodyPr/>
        <a:lstStyle/>
        <a:p>
          <a:r>
            <a:rPr lang="en-US"/>
            <a:t>1</a:t>
          </a:r>
        </a:p>
      </dgm:t>
    </dgm:pt>
    <dgm:pt modelId="{6EE813A2-E1CA-42CD-9CFF-8B5A6B966EF1}">
      <dgm:prSet/>
      <dgm:spPr/>
      <dgm:t>
        <a:bodyPr/>
        <a:lstStyle/>
        <a:p>
          <a:r>
            <a:rPr lang="fi-FI" b="1"/>
            <a:t>Katastrofiteoriat:</a:t>
          </a:r>
          <a:r>
            <a:rPr lang="fi-FI"/>
            <a:t> </a:t>
          </a:r>
          <a:r>
            <a:rPr lang="fi-FI" b="0" i="0"/>
            <a:t>jokin ulkoa päin tullut nopea muutos, kuten kansainvaellukset, tuhosi Rooman</a:t>
          </a:r>
          <a:endParaRPr lang="en-US"/>
        </a:p>
      </dgm:t>
    </dgm:pt>
    <dgm:pt modelId="{2B3B74F5-CCA6-43B3-8793-ECE5ECC0FF4A}" type="parTrans" cxnId="{B76FDB00-9983-4FA2-AF32-988426EA63E0}">
      <dgm:prSet/>
      <dgm:spPr/>
      <dgm:t>
        <a:bodyPr/>
        <a:lstStyle/>
        <a:p>
          <a:endParaRPr lang="en-US"/>
        </a:p>
      </dgm:t>
    </dgm:pt>
    <dgm:pt modelId="{0EA7BD4C-2EBC-4900-A17E-38837F42D6C0}" type="sibTrans" cxnId="{B76FDB00-9983-4FA2-AF32-988426EA63E0}">
      <dgm:prSet phldrT="2" phldr="0"/>
      <dgm:spPr/>
      <dgm:t>
        <a:bodyPr/>
        <a:lstStyle/>
        <a:p>
          <a:r>
            <a:rPr lang="en-US"/>
            <a:t>2</a:t>
          </a:r>
        </a:p>
      </dgm:t>
    </dgm:pt>
    <dgm:pt modelId="{92954517-0210-4A56-B868-FF8059E49939}">
      <dgm:prSet/>
      <dgm:spPr/>
      <dgm:t>
        <a:bodyPr/>
        <a:lstStyle/>
        <a:p>
          <a:r>
            <a:rPr lang="fi-FI" b="1" i="0"/>
            <a:t>Jatkuvuusteoria: </a:t>
          </a:r>
          <a:r>
            <a:rPr lang="fi-FI" b="0" i="0"/>
            <a:t>Rooma ei tuhoutunutkaan, vaan muutti vain muotoaan. Valtakunnan keskus siirtyi itään ja jatkoi olemassaoloaan vielä 1000 vuotta.</a:t>
          </a:r>
          <a:endParaRPr lang="en-US"/>
        </a:p>
      </dgm:t>
    </dgm:pt>
    <dgm:pt modelId="{6B1B7797-7ACA-4203-AAE1-6836AC86BDC6}" type="parTrans" cxnId="{41D609CE-F0BF-456E-BDB9-96F126733931}">
      <dgm:prSet/>
      <dgm:spPr/>
      <dgm:t>
        <a:bodyPr/>
        <a:lstStyle/>
        <a:p>
          <a:endParaRPr lang="en-US"/>
        </a:p>
      </dgm:t>
    </dgm:pt>
    <dgm:pt modelId="{E66C935A-9A9C-4263-9AD3-C1F1B656DBD7}" type="sibTrans" cxnId="{41D609CE-F0BF-456E-BDB9-96F126733931}">
      <dgm:prSet phldrT="3" phldr="0"/>
      <dgm:spPr/>
      <dgm:t>
        <a:bodyPr/>
        <a:lstStyle/>
        <a:p>
          <a:r>
            <a:rPr lang="en-US"/>
            <a:t>3</a:t>
          </a:r>
        </a:p>
      </dgm:t>
    </dgm:pt>
    <dgm:pt modelId="{628A122F-647F-4342-A98A-D871B4BB6722}" type="pres">
      <dgm:prSet presAssocID="{BEF85721-C865-4706-8B9C-0C9A84704973}" presName="Name0" presStyleCnt="0">
        <dgm:presLayoutVars>
          <dgm:animLvl val="lvl"/>
          <dgm:resizeHandles val="exact"/>
        </dgm:presLayoutVars>
      </dgm:prSet>
      <dgm:spPr/>
    </dgm:pt>
    <dgm:pt modelId="{3B211DBD-DEE5-44E5-97CB-A9BFA10AF39E}" type="pres">
      <dgm:prSet presAssocID="{0AD01DF8-81CE-4A67-AE05-5156674ECA47}" presName="compositeNode" presStyleCnt="0">
        <dgm:presLayoutVars>
          <dgm:bulletEnabled val="1"/>
        </dgm:presLayoutVars>
      </dgm:prSet>
      <dgm:spPr/>
    </dgm:pt>
    <dgm:pt modelId="{6B6ADCAA-2797-4735-AD1B-63B01475832C}" type="pres">
      <dgm:prSet presAssocID="{0AD01DF8-81CE-4A67-AE05-5156674ECA47}" presName="bgRect" presStyleLbl="bgAccFollowNode1" presStyleIdx="0" presStyleCnt="3"/>
      <dgm:spPr/>
    </dgm:pt>
    <dgm:pt modelId="{58272D84-A30B-45B2-8239-4553A3599252}" type="pres">
      <dgm:prSet presAssocID="{630AD6DA-D7E2-4B25-B03F-E33200D2246B}" presName="sibTransNodeCircle" presStyleLbl="alignNode1" presStyleIdx="0" presStyleCnt="6">
        <dgm:presLayoutVars>
          <dgm:chMax val="0"/>
          <dgm:bulletEnabled/>
        </dgm:presLayoutVars>
      </dgm:prSet>
      <dgm:spPr/>
    </dgm:pt>
    <dgm:pt modelId="{1987F3F4-8C42-4EA3-9FC5-19ED3142DC93}" type="pres">
      <dgm:prSet presAssocID="{0AD01DF8-81CE-4A67-AE05-5156674ECA47}" presName="bottomLine" presStyleLbl="alignNode1" presStyleIdx="1" presStyleCnt="6">
        <dgm:presLayoutVars/>
      </dgm:prSet>
      <dgm:spPr/>
    </dgm:pt>
    <dgm:pt modelId="{21CDD0A9-472C-42B9-8347-09340001AD93}" type="pres">
      <dgm:prSet presAssocID="{0AD01DF8-81CE-4A67-AE05-5156674ECA47}" presName="nodeText" presStyleLbl="bgAccFollowNode1" presStyleIdx="0" presStyleCnt="3">
        <dgm:presLayoutVars>
          <dgm:bulletEnabled val="1"/>
        </dgm:presLayoutVars>
      </dgm:prSet>
      <dgm:spPr/>
    </dgm:pt>
    <dgm:pt modelId="{65DB9F19-BC5D-4F73-8E5D-C7FEC0BC8BA9}" type="pres">
      <dgm:prSet presAssocID="{630AD6DA-D7E2-4B25-B03F-E33200D2246B}" presName="sibTrans" presStyleCnt="0"/>
      <dgm:spPr/>
    </dgm:pt>
    <dgm:pt modelId="{8B58E5FC-C910-4587-AA9A-AA685CD043A5}" type="pres">
      <dgm:prSet presAssocID="{6EE813A2-E1CA-42CD-9CFF-8B5A6B966EF1}" presName="compositeNode" presStyleCnt="0">
        <dgm:presLayoutVars>
          <dgm:bulletEnabled val="1"/>
        </dgm:presLayoutVars>
      </dgm:prSet>
      <dgm:spPr/>
    </dgm:pt>
    <dgm:pt modelId="{2CD5F9A9-DAB7-44CE-AE0F-E80AC7FB1636}" type="pres">
      <dgm:prSet presAssocID="{6EE813A2-E1CA-42CD-9CFF-8B5A6B966EF1}" presName="bgRect" presStyleLbl="bgAccFollowNode1" presStyleIdx="1" presStyleCnt="3"/>
      <dgm:spPr/>
    </dgm:pt>
    <dgm:pt modelId="{D7D8EDCB-D58B-4F0B-912F-45E514163D2D}" type="pres">
      <dgm:prSet presAssocID="{0EA7BD4C-2EBC-4900-A17E-38837F42D6C0}" presName="sibTransNodeCircle" presStyleLbl="alignNode1" presStyleIdx="2" presStyleCnt="6">
        <dgm:presLayoutVars>
          <dgm:chMax val="0"/>
          <dgm:bulletEnabled/>
        </dgm:presLayoutVars>
      </dgm:prSet>
      <dgm:spPr/>
    </dgm:pt>
    <dgm:pt modelId="{00BA01E2-CAAB-40FB-9FC1-DAE247062842}" type="pres">
      <dgm:prSet presAssocID="{6EE813A2-E1CA-42CD-9CFF-8B5A6B966EF1}" presName="bottomLine" presStyleLbl="alignNode1" presStyleIdx="3" presStyleCnt="6">
        <dgm:presLayoutVars/>
      </dgm:prSet>
      <dgm:spPr/>
    </dgm:pt>
    <dgm:pt modelId="{7FF049AF-5024-420C-92B0-81593DB60543}" type="pres">
      <dgm:prSet presAssocID="{6EE813A2-E1CA-42CD-9CFF-8B5A6B966EF1}" presName="nodeText" presStyleLbl="bgAccFollowNode1" presStyleIdx="1" presStyleCnt="3">
        <dgm:presLayoutVars>
          <dgm:bulletEnabled val="1"/>
        </dgm:presLayoutVars>
      </dgm:prSet>
      <dgm:spPr/>
    </dgm:pt>
    <dgm:pt modelId="{41811DDF-00A5-45EC-869F-0F6DB0E862CB}" type="pres">
      <dgm:prSet presAssocID="{0EA7BD4C-2EBC-4900-A17E-38837F42D6C0}" presName="sibTrans" presStyleCnt="0"/>
      <dgm:spPr/>
    </dgm:pt>
    <dgm:pt modelId="{D0D20A67-C46D-4088-9A63-E4CBB513C6E1}" type="pres">
      <dgm:prSet presAssocID="{92954517-0210-4A56-B868-FF8059E49939}" presName="compositeNode" presStyleCnt="0">
        <dgm:presLayoutVars>
          <dgm:bulletEnabled val="1"/>
        </dgm:presLayoutVars>
      </dgm:prSet>
      <dgm:spPr/>
    </dgm:pt>
    <dgm:pt modelId="{1AD807BD-3287-43E3-9A61-440E03259E0E}" type="pres">
      <dgm:prSet presAssocID="{92954517-0210-4A56-B868-FF8059E49939}" presName="bgRect" presStyleLbl="bgAccFollowNode1" presStyleIdx="2" presStyleCnt="3"/>
      <dgm:spPr/>
    </dgm:pt>
    <dgm:pt modelId="{A04CF2DB-5687-4BA0-85CC-D052667C3638}" type="pres">
      <dgm:prSet presAssocID="{E66C935A-9A9C-4263-9AD3-C1F1B656DBD7}" presName="sibTransNodeCircle" presStyleLbl="alignNode1" presStyleIdx="4" presStyleCnt="6">
        <dgm:presLayoutVars>
          <dgm:chMax val="0"/>
          <dgm:bulletEnabled/>
        </dgm:presLayoutVars>
      </dgm:prSet>
      <dgm:spPr/>
    </dgm:pt>
    <dgm:pt modelId="{529F597F-1447-46E4-95CA-00B81CF83978}" type="pres">
      <dgm:prSet presAssocID="{92954517-0210-4A56-B868-FF8059E49939}" presName="bottomLine" presStyleLbl="alignNode1" presStyleIdx="5" presStyleCnt="6">
        <dgm:presLayoutVars/>
      </dgm:prSet>
      <dgm:spPr/>
    </dgm:pt>
    <dgm:pt modelId="{9A98613D-A00A-4F05-88FF-7B0DD2847EE7}" type="pres">
      <dgm:prSet presAssocID="{92954517-0210-4A56-B868-FF8059E49939}" presName="nodeText" presStyleLbl="bgAccFollowNode1" presStyleIdx="2" presStyleCnt="3">
        <dgm:presLayoutVars>
          <dgm:bulletEnabled val="1"/>
        </dgm:presLayoutVars>
      </dgm:prSet>
      <dgm:spPr/>
    </dgm:pt>
  </dgm:ptLst>
  <dgm:cxnLst>
    <dgm:cxn modelId="{B76FDB00-9983-4FA2-AF32-988426EA63E0}" srcId="{BEF85721-C865-4706-8B9C-0C9A84704973}" destId="{6EE813A2-E1CA-42CD-9CFF-8B5A6B966EF1}" srcOrd="1" destOrd="0" parTransId="{2B3B74F5-CCA6-43B3-8793-ECE5ECC0FF4A}" sibTransId="{0EA7BD4C-2EBC-4900-A17E-38837F42D6C0}"/>
    <dgm:cxn modelId="{02848B15-C8E5-44FA-A1FA-EC9D328E9BAA}" srcId="{BEF85721-C865-4706-8B9C-0C9A84704973}" destId="{0AD01DF8-81CE-4A67-AE05-5156674ECA47}" srcOrd="0" destOrd="0" parTransId="{1A86535F-0287-4912-9E0B-EB1C0C8EA82E}" sibTransId="{630AD6DA-D7E2-4B25-B03F-E33200D2246B}"/>
    <dgm:cxn modelId="{F1325128-E969-44FA-B241-427981E11342}" type="presOf" srcId="{0AD01DF8-81CE-4A67-AE05-5156674ECA47}" destId="{21CDD0A9-472C-42B9-8347-09340001AD93}" srcOrd="1" destOrd="0" presId="urn:microsoft.com/office/officeart/2016/7/layout/BasicLinearProcessNumbered"/>
    <dgm:cxn modelId="{EA48AA75-6C80-41D7-B8DC-5C10C0699BF6}" type="presOf" srcId="{6EE813A2-E1CA-42CD-9CFF-8B5A6B966EF1}" destId="{7FF049AF-5024-420C-92B0-81593DB60543}" srcOrd="1" destOrd="0" presId="urn:microsoft.com/office/officeart/2016/7/layout/BasicLinearProcessNumbered"/>
    <dgm:cxn modelId="{54182657-BA23-4073-8517-0548452BCC93}" type="presOf" srcId="{92954517-0210-4A56-B868-FF8059E49939}" destId="{1AD807BD-3287-43E3-9A61-440E03259E0E}" srcOrd="0" destOrd="0" presId="urn:microsoft.com/office/officeart/2016/7/layout/BasicLinearProcessNumbered"/>
    <dgm:cxn modelId="{4B609C59-A72F-4526-8FC0-7FEF7E148503}" type="presOf" srcId="{6EE813A2-E1CA-42CD-9CFF-8B5A6B966EF1}" destId="{2CD5F9A9-DAB7-44CE-AE0F-E80AC7FB1636}" srcOrd="0" destOrd="0" presId="urn:microsoft.com/office/officeart/2016/7/layout/BasicLinearProcessNumbered"/>
    <dgm:cxn modelId="{E45B1689-0F34-46E5-9A6F-A6C8507DE8F0}" type="presOf" srcId="{630AD6DA-D7E2-4B25-B03F-E33200D2246B}" destId="{58272D84-A30B-45B2-8239-4553A3599252}" srcOrd="0" destOrd="0" presId="urn:microsoft.com/office/officeart/2016/7/layout/BasicLinearProcessNumbered"/>
    <dgm:cxn modelId="{BE4A259C-09F9-4E88-B8D5-2B8D368C5B30}" type="presOf" srcId="{0EA7BD4C-2EBC-4900-A17E-38837F42D6C0}" destId="{D7D8EDCB-D58B-4F0B-912F-45E514163D2D}" srcOrd="0" destOrd="0" presId="urn:microsoft.com/office/officeart/2016/7/layout/BasicLinearProcessNumbered"/>
    <dgm:cxn modelId="{FCACB9A6-ED36-4B0C-82A4-E7CA04913568}" type="presOf" srcId="{BEF85721-C865-4706-8B9C-0C9A84704973}" destId="{628A122F-647F-4342-A98A-D871B4BB6722}" srcOrd="0" destOrd="0" presId="urn:microsoft.com/office/officeart/2016/7/layout/BasicLinearProcessNumbered"/>
    <dgm:cxn modelId="{A34A5DBC-F40C-4647-A95B-619AD7FAEE31}" type="presOf" srcId="{92954517-0210-4A56-B868-FF8059E49939}" destId="{9A98613D-A00A-4F05-88FF-7B0DD2847EE7}" srcOrd="1" destOrd="0" presId="urn:microsoft.com/office/officeart/2016/7/layout/BasicLinearProcessNumbered"/>
    <dgm:cxn modelId="{154472C0-0977-49B4-823B-13CCA26B6A3E}" type="presOf" srcId="{0AD01DF8-81CE-4A67-AE05-5156674ECA47}" destId="{6B6ADCAA-2797-4735-AD1B-63B01475832C}" srcOrd="0" destOrd="0" presId="urn:microsoft.com/office/officeart/2016/7/layout/BasicLinearProcessNumbered"/>
    <dgm:cxn modelId="{840890C2-FBE0-4DB3-AE4D-9634ABED365A}" type="presOf" srcId="{E66C935A-9A9C-4263-9AD3-C1F1B656DBD7}" destId="{A04CF2DB-5687-4BA0-85CC-D052667C3638}" srcOrd="0" destOrd="0" presId="urn:microsoft.com/office/officeart/2016/7/layout/BasicLinearProcessNumbered"/>
    <dgm:cxn modelId="{41D609CE-F0BF-456E-BDB9-96F126733931}" srcId="{BEF85721-C865-4706-8B9C-0C9A84704973}" destId="{92954517-0210-4A56-B868-FF8059E49939}" srcOrd="2" destOrd="0" parTransId="{6B1B7797-7ACA-4203-AAE1-6836AC86BDC6}" sibTransId="{E66C935A-9A9C-4263-9AD3-C1F1B656DBD7}"/>
    <dgm:cxn modelId="{086A8A0A-EB18-4797-9D9F-0E34ACCD95F1}" type="presParOf" srcId="{628A122F-647F-4342-A98A-D871B4BB6722}" destId="{3B211DBD-DEE5-44E5-97CB-A9BFA10AF39E}" srcOrd="0" destOrd="0" presId="urn:microsoft.com/office/officeart/2016/7/layout/BasicLinearProcessNumbered"/>
    <dgm:cxn modelId="{88772F6F-0215-436C-B608-27F72219570A}" type="presParOf" srcId="{3B211DBD-DEE5-44E5-97CB-A9BFA10AF39E}" destId="{6B6ADCAA-2797-4735-AD1B-63B01475832C}" srcOrd="0" destOrd="0" presId="urn:microsoft.com/office/officeart/2016/7/layout/BasicLinearProcessNumbered"/>
    <dgm:cxn modelId="{E0C7256A-1092-427D-8AFC-FA51143676AA}" type="presParOf" srcId="{3B211DBD-DEE5-44E5-97CB-A9BFA10AF39E}" destId="{58272D84-A30B-45B2-8239-4553A3599252}" srcOrd="1" destOrd="0" presId="urn:microsoft.com/office/officeart/2016/7/layout/BasicLinearProcessNumbered"/>
    <dgm:cxn modelId="{CE05F614-C48E-42CE-BBB8-CF716BFF86A5}" type="presParOf" srcId="{3B211DBD-DEE5-44E5-97CB-A9BFA10AF39E}" destId="{1987F3F4-8C42-4EA3-9FC5-19ED3142DC93}" srcOrd="2" destOrd="0" presId="urn:microsoft.com/office/officeart/2016/7/layout/BasicLinearProcessNumbered"/>
    <dgm:cxn modelId="{186A11F6-DE04-4734-A072-ECD403054A32}" type="presParOf" srcId="{3B211DBD-DEE5-44E5-97CB-A9BFA10AF39E}" destId="{21CDD0A9-472C-42B9-8347-09340001AD93}" srcOrd="3" destOrd="0" presId="urn:microsoft.com/office/officeart/2016/7/layout/BasicLinearProcessNumbered"/>
    <dgm:cxn modelId="{74844E73-F823-44EA-9386-CB595BC656A3}" type="presParOf" srcId="{628A122F-647F-4342-A98A-D871B4BB6722}" destId="{65DB9F19-BC5D-4F73-8E5D-C7FEC0BC8BA9}" srcOrd="1" destOrd="0" presId="urn:microsoft.com/office/officeart/2016/7/layout/BasicLinearProcessNumbered"/>
    <dgm:cxn modelId="{9A426DB2-B3D5-4A25-85AC-0A796D547AAB}" type="presParOf" srcId="{628A122F-647F-4342-A98A-D871B4BB6722}" destId="{8B58E5FC-C910-4587-AA9A-AA685CD043A5}" srcOrd="2" destOrd="0" presId="urn:microsoft.com/office/officeart/2016/7/layout/BasicLinearProcessNumbered"/>
    <dgm:cxn modelId="{DBD43E7D-1A7C-468A-A348-5424A8E2CA9A}" type="presParOf" srcId="{8B58E5FC-C910-4587-AA9A-AA685CD043A5}" destId="{2CD5F9A9-DAB7-44CE-AE0F-E80AC7FB1636}" srcOrd="0" destOrd="0" presId="urn:microsoft.com/office/officeart/2016/7/layout/BasicLinearProcessNumbered"/>
    <dgm:cxn modelId="{C377F3A5-6E08-4A67-9244-E4CB03F56A1C}" type="presParOf" srcId="{8B58E5FC-C910-4587-AA9A-AA685CD043A5}" destId="{D7D8EDCB-D58B-4F0B-912F-45E514163D2D}" srcOrd="1" destOrd="0" presId="urn:microsoft.com/office/officeart/2016/7/layout/BasicLinearProcessNumbered"/>
    <dgm:cxn modelId="{01740D5F-6ADC-4B99-9FC1-CB6B613489D2}" type="presParOf" srcId="{8B58E5FC-C910-4587-AA9A-AA685CD043A5}" destId="{00BA01E2-CAAB-40FB-9FC1-DAE247062842}" srcOrd="2" destOrd="0" presId="urn:microsoft.com/office/officeart/2016/7/layout/BasicLinearProcessNumbered"/>
    <dgm:cxn modelId="{16B79465-7626-4113-AB72-3C42C36360C2}" type="presParOf" srcId="{8B58E5FC-C910-4587-AA9A-AA685CD043A5}" destId="{7FF049AF-5024-420C-92B0-81593DB60543}" srcOrd="3" destOrd="0" presId="urn:microsoft.com/office/officeart/2016/7/layout/BasicLinearProcessNumbered"/>
    <dgm:cxn modelId="{CFE2ADB1-F879-4AA5-AFBC-99EB881B53AF}" type="presParOf" srcId="{628A122F-647F-4342-A98A-D871B4BB6722}" destId="{41811DDF-00A5-45EC-869F-0F6DB0E862CB}" srcOrd="3" destOrd="0" presId="urn:microsoft.com/office/officeart/2016/7/layout/BasicLinearProcessNumbered"/>
    <dgm:cxn modelId="{243BFD09-626E-4795-BC73-48DC8A93CB2F}" type="presParOf" srcId="{628A122F-647F-4342-A98A-D871B4BB6722}" destId="{D0D20A67-C46D-4088-9A63-E4CBB513C6E1}" srcOrd="4" destOrd="0" presId="urn:microsoft.com/office/officeart/2016/7/layout/BasicLinearProcessNumbered"/>
    <dgm:cxn modelId="{851E7A09-3744-469B-89DD-A3C45ACC45A2}" type="presParOf" srcId="{D0D20A67-C46D-4088-9A63-E4CBB513C6E1}" destId="{1AD807BD-3287-43E3-9A61-440E03259E0E}" srcOrd="0" destOrd="0" presId="urn:microsoft.com/office/officeart/2016/7/layout/BasicLinearProcessNumbered"/>
    <dgm:cxn modelId="{B69FAB48-31B3-40B5-A1DC-1A6D3B0547D6}" type="presParOf" srcId="{D0D20A67-C46D-4088-9A63-E4CBB513C6E1}" destId="{A04CF2DB-5687-4BA0-85CC-D052667C3638}" srcOrd="1" destOrd="0" presId="urn:microsoft.com/office/officeart/2016/7/layout/BasicLinearProcessNumbered"/>
    <dgm:cxn modelId="{785213D0-8339-4035-8441-A49B5547E591}" type="presParOf" srcId="{D0D20A67-C46D-4088-9A63-E4CBB513C6E1}" destId="{529F597F-1447-46E4-95CA-00B81CF83978}" srcOrd="2" destOrd="0" presId="urn:microsoft.com/office/officeart/2016/7/layout/BasicLinearProcessNumbered"/>
    <dgm:cxn modelId="{459BEB21-1579-4146-B4AB-48FDD94196E6}" type="presParOf" srcId="{D0D20A67-C46D-4088-9A63-E4CBB513C6E1}" destId="{9A98613D-A00A-4F05-88FF-7B0DD2847EE7}"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4E9882-A3A0-45CB-92E6-2C7D2909AC6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60AA8AC-10D8-493B-8E04-2E3E98D50973}">
      <dgm:prSet/>
      <dgm:spPr/>
      <dgm:t>
        <a:bodyPr/>
        <a:lstStyle/>
        <a:p>
          <a:r>
            <a:rPr lang="fi-FI"/>
            <a:t>Kuninkaan valta vähäinen</a:t>
          </a:r>
          <a:endParaRPr lang="en-US"/>
        </a:p>
      </dgm:t>
    </dgm:pt>
    <dgm:pt modelId="{54CF6A47-C15D-484C-A27B-848D566EC958}" type="parTrans" cxnId="{5DAAFF65-05DC-46F2-AE04-59862F16473B}">
      <dgm:prSet/>
      <dgm:spPr/>
      <dgm:t>
        <a:bodyPr/>
        <a:lstStyle/>
        <a:p>
          <a:endParaRPr lang="en-US"/>
        </a:p>
      </dgm:t>
    </dgm:pt>
    <dgm:pt modelId="{394ED65C-46DB-4271-A350-D3489521CD85}" type="sibTrans" cxnId="{5DAAFF65-05DC-46F2-AE04-59862F16473B}">
      <dgm:prSet/>
      <dgm:spPr/>
      <dgm:t>
        <a:bodyPr/>
        <a:lstStyle/>
        <a:p>
          <a:endParaRPr lang="en-US"/>
        </a:p>
      </dgm:t>
    </dgm:pt>
    <dgm:pt modelId="{CD58BF84-7EDD-4009-86AA-9496E1EECF13}">
      <dgm:prSet/>
      <dgm:spPr/>
      <dgm:t>
        <a:bodyPr/>
        <a:lstStyle/>
        <a:p>
          <a:r>
            <a:rPr lang="fi-FI"/>
            <a:t>Aateliston valta kasvoi</a:t>
          </a:r>
          <a:endParaRPr lang="en-US"/>
        </a:p>
      </dgm:t>
    </dgm:pt>
    <dgm:pt modelId="{A6E06370-1C78-4723-8AC6-DAD684D430F8}" type="parTrans" cxnId="{41B3E9B4-89B3-4A8A-9358-D66D8300EE4E}">
      <dgm:prSet/>
      <dgm:spPr/>
      <dgm:t>
        <a:bodyPr/>
        <a:lstStyle/>
        <a:p>
          <a:endParaRPr lang="en-US"/>
        </a:p>
      </dgm:t>
    </dgm:pt>
    <dgm:pt modelId="{54E09F5E-0EE5-4DB4-87EE-E2551BEDC1C9}" type="sibTrans" cxnId="{41B3E9B4-89B3-4A8A-9358-D66D8300EE4E}">
      <dgm:prSet/>
      <dgm:spPr/>
      <dgm:t>
        <a:bodyPr/>
        <a:lstStyle/>
        <a:p>
          <a:endParaRPr lang="en-US"/>
        </a:p>
      </dgm:t>
    </dgm:pt>
    <dgm:pt modelId="{8551BBBF-2A93-416B-B764-C46BAA922679}">
      <dgm:prSet/>
      <dgm:spPr/>
      <dgm:t>
        <a:bodyPr/>
        <a:lstStyle/>
        <a:p>
          <a:r>
            <a:rPr lang="fi-FI"/>
            <a:t>Alueet pirstoutuivat ja kaupankäynti väheni</a:t>
          </a:r>
          <a:endParaRPr lang="en-US"/>
        </a:p>
      </dgm:t>
    </dgm:pt>
    <dgm:pt modelId="{03BD3275-453A-4668-8C89-DCD6F96B1998}" type="parTrans" cxnId="{5E82441C-F402-4417-85E6-9444120BA208}">
      <dgm:prSet/>
      <dgm:spPr/>
      <dgm:t>
        <a:bodyPr/>
        <a:lstStyle/>
        <a:p>
          <a:endParaRPr lang="en-US"/>
        </a:p>
      </dgm:t>
    </dgm:pt>
    <dgm:pt modelId="{31F385E1-0EF5-42CF-91D1-D0AA0EA08C11}" type="sibTrans" cxnId="{5E82441C-F402-4417-85E6-9444120BA208}">
      <dgm:prSet/>
      <dgm:spPr/>
      <dgm:t>
        <a:bodyPr/>
        <a:lstStyle/>
        <a:p>
          <a:endParaRPr lang="en-US"/>
        </a:p>
      </dgm:t>
    </dgm:pt>
    <dgm:pt modelId="{78003F45-39FD-4188-8FE2-9185354570BD}">
      <dgm:prSet/>
      <dgm:spPr/>
      <dgm:t>
        <a:bodyPr/>
        <a:lstStyle/>
        <a:p>
          <a:r>
            <a:rPr lang="fi-FI"/>
            <a:t>Talonpoikien maaorjuus</a:t>
          </a:r>
          <a:endParaRPr lang="en-US"/>
        </a:p>
      </dgm:t>
    </dgm:pt>
    <dgm:pt modelId="{11159587-5CD0-4DF7-8332-1F7956A73856}" type="parTrans" cxnId="{4EC6EA36-9487-4F9F-B573-7DAB55C65422}">
      <dgm:prSet/>
      <dgm:spPr/>
      <dgm:t>
        <a:bodyPr/>
        <a:lstStyle/>
        <a:p>
          <a:endParaRPr lang="en-US"/>
        </a:p>
      </dgm:t>
    </dgm:pt>
    <dgm:pt modelId="{56C24079-8BE4-4951-96E0-62C6A6E632B1}" type="sibTrans" cxnId="{4EC6EA36-9487-4F9F-B573-7DAB55C65422}">
      <dgm:prSet/>
      <dgm:spPr/>
      <dgm:t>
        <a:bodyPr/>
        <a:lstStyle/>
        <a:p>
          <a:endParaRPr lang="en-US"/>
        </a:p>
      </dgm:t>
    </dgm:pt>
    <dgm:pt modelId="{A07AFA62-1BA4-4274-83DF-43D8841A8EF9}">
      <dgm:prSet/>
      <dgm:spPr/>
      <dgm:t>
        <a:bodyPr/>
        <a:lstStyle/>
        <a:p>
          <a:r>
            <a:rPr lang="fi-FI"/>
            <a:t>Säätyjärjestelmä kehittyi</a:t>
          </a:r>
          <a:endParaRPr lang="en-US"/>
        </a:p>
      </dgm:t>
    </dgm:pt>
    <dgm:pt modelId="{F3A006FC-5879-4F44-A53A-6CC1D344C890}" type="parTrans" cxnId="{92246924-1B1E-45EF-9C6C-97A7445452FB}">
      <dgm:prSet/>
      <dgm:spPr/>
      <dgm:t>
        <a:bodyPr/>
        <a:lstStyle/>
        <a:p>
          <a:endParaRPr lang="en-US"/>
        </a:p>
      </dgm:t>
    </dgm:pt>
    <dgm:pt modelId="{BDCADF24-70A6-4C22-985E-87637E8B6A5D}" type="sibTrans" cxnId="{92246924-1B1E-45EF-9C6C-97A7445452FB}">
      <dgm:prSet/>
      <dgm:spPr/>
      <dgm:t>
        <a:bodyPr/>
        <a:lstStyle/>
        <a:p>
          <a:endParaRPr lang="en-US"/>
        </a:p>
      </dgm:t>
    </dgm:pt>
    <dgm:pt modelId="{9F386132-386F-4324-8F0B-C21D06A8630E}" type="pres">
      <dgm:prSet presAssocID="{014E9882-A3A0-45CB-92E6-2C7D2909AC67}" presName="linear" presStyleCnt="0">
        <dgm:presLayoutVars>
          <dgm:animLvl val="lvl"/>
          <dgm:resizeHandles val="exact"/>
        </dgm:presLayoutVars>
      </dgm:prSet>
      <dgm:spPr/>
    </dgm:pt>
    <dgm:pt modelId="{5E9DC82E-1B69-45BC-B5ED-5CFB6A20A650}" type="pres">
      <dgm:prSet presAssocID="{460AA8AC-10D8-493B-8E04-2E3E98D50973}" presName="parentText" presStyleLbl="node1" presStyleIdx="0" presStyleCnt="5">
        <dgm:presLayoutVars>
          <dgm:chMax val="0"/>
          <dgm:bulletEnabled val="1"/>
        </dgm:presLayoutVars>
      </dgm:prSet>
      <dgm:spPr/>
    </dgm:pt>
    <dgm:pt modelId="{9D05A055-9464-4578-B0CE-2F7AE483C3E3}" type="pres">
      <dgm:prSet presAssocID="{394ED65C-46DB-4271-A350-D3489521CD85}" presName="spacer" presStyleCnt="0"/>
      <dgm:spPr/>
    </dgm:pt>
    <dgm:pt modelId="{7E0B7755-0BFA-4A13-936B-2F7DF961787D}" type="pres">
      <dgm:prSet presAssocID="{CD58BF84-7EDD-4009-86AA-9496E1EECF13}" presName="parentText" presStyleLbl="node1" presStyleIdx="1" presStyleCnt="5">
        <dgm:presLayoutVars>
          <dgm:chMax val="0"/>
          <dgm:bulletEnabled val="1"/>
        </dgm:presLayoutVars>
      </dgm:prSet>
      <dgm:spPr/>
    </dgm:pt>
    <dgm:pt modelId="{E3D10586-860E-448B-913E-24786F567995}" type="pres">
      <dgm:prSet presAssocID="{54E09F5E-0EE5-4DB4-87EE-E2551BEDC1C9}" presName="spacer" presStyleCnt="0"/>
      <dgm:spPr/>
    </dgm:pt>
    <dgm:pt modelId="{B3E52722-42D7-491F-82E4-66414F52E303}" type="pres">
      <dgm:prSet presAssocID="{8551BBBF-2A93-416B-B764-C46BAA922679}" presName="parentText" presStyleLbl="node1" presStyleIdx="2" presStyleCnt="5">
        <dgm:presLayoutVars>
          <dgm:chMax val="0"/>
          <dgm:bulletEnabled val="1"/>
        </dgm:presLayoutVars>
      </dgm:prSet>
      <dgm:spPr/>
    </dgm:pt>
    <dgm:pt modelId="{15BBADE6-E919-4590-A0A2-2F9459BB3EE1}" type="pres">
      <dgm:prSet presAssocID="{31F385E1-0EF5-42CF-91D1-D0AA0EA08C11}" presName="spacer" presStyleCnt="0"/>
      <dgm:spPr/>
    </dgm:pt>
    <dgm:pt modelId="{7FEBD1A7-F83F-491E-8A03-16D75DD7818F}" type="pres">
      <dgm:prSet presAssocID="{78003F45-39FD-4188-8FE2-9185354570BD}" presName="parentText" presStyleLbl="node1" presStyleIdx="3" presStyleCnt="5">
        <dgm:presLayoutVars>
          <dgm:chMax val="0"/>
          <dgm:bulletEnabled val="1"/>
        </dgm:presLayoutVars>
      </dgm:prSet>
      <dgm:spPr/>
    </dgm:pt>
    <dgm:pt modelId="{4928629E-458D-4A37-84F6-9BF69708A56C}" type="pres">
      <dgm:prSet presAssocID="{56C24079-8BE4-4951-96E0-62C6A6E632B1}" presName="spacer" presStyleCnt="0"/>
      <dgm:spPr/>
    </dgm:pt>
    <dgm:pt modelId="{6DAF3D7E-15C3-43B2-B363-16E2CFE9F1EC}" type="pres">
      <dgm:prSet presAssocID="{A07AFA62-1BA4-4274-83DF-43D8841A8EF9}" presName="parentText" presStyleLbl="node1" presStyleIdx="4" presStyleCnt="5">
        <dgm:presLayoutVars>
          <dgm:chMax val="0"/>
          <dgm:bulletEnabled val="1"/>
        </dgm:presLayoutVars>
      </dgm:prSet>
      <dgm:spPr/>
    </dgm:pt>
  </dgm:ptLst>
  <dgm:cxnLst>
    <dgm:cxn modelId="{20F28308-5715-457D-BBF5-8E8FD92D6E80}" type="presOf" srcId="{A07AFA62-1BA4-4274-83DF-43D8841A8EF9}" destId="{6DAF3D7E-15C3-43B2-B363-16E2CFE9F1EC}" srcOrd="0" destOrd="0" presId="urn:microsoft.com/office/officeart/2005/8/layout/vList2"/>
    <dgm:cxn modelId="{BBE51714-3C37-4EC9-9548-2C2AA5A5E40C}" type="presOf" srcId="{78003F45-39FD-4188-8FE2-9185354570BD}" destId="{7FEBD1A7-F83F-491E-8A03-16D75DD7818F}" srcOrd="0" destOrd="0" presId="urn:microsoft.com/office/officeart/2005/8/layout/vList2"/>
    <dgm:cxn modelId="{5E82441C-F402-4417-85E6-9444120BA208}" srcId="{014E9882-A3A0-45CB-92E6-2C7D2909AC67}" destId="{8551BBBF-2A93-416B-B764-C46BAA922679}" srcOrd="2" destOrd="0" parTransId="{03BD3275-453A-4668-8C89-DCD6F96B1998}" sibTransId="{31F385E1-0EF5-42CF-91D1-D0AA0EA08C11}"/>
    <dgm:cxn modelId="{92246924-1B1E-45EF-9C6C-97A7445452FB}" srcId="{014E9882-A3A0-45CB-92E6-2C7D2909AC67}" destId="{A07AFA62-1BA4-4274-83DF-43D8841A8EF9}" srcOrd="4" destOrd="0" parTransId="{F3A006FC-5879-4F44-A53A-6CC1D344C890}" sibTransId="{BDCADF24-70A6-4C22-985E-87637E8B6A5D}"/>
    <dgm:cxn modelId="{4EC6EA36-9487-4F9F-B573-7DAB55C65422}" srcId="{014E9882-A3A0-45CB-92E6-2C7D2909AC67}" destId="{78003F45-39FD-4188-8FE2-9185354570BD}" srcOrd="3" destOrd="0" parTransId="{11159587-5CD0-4DF7-8332-1F7956A73856}" sibTransId="{56C24079-8BE4-4951-96E0-62C6A6E632B1}"/>
    <dgm:cxn modelId="{5DAAFF65-05DC-46F2-AE04-59862F16473B}" srcId="{014E9882-A3A0-45CB-92E6-2C7D2909AC67}" destId="{460AA8AC-10D8-493B-8E04-2E3E98D50973}" srcOrd="0" destOrd="0" parTransId="{54CF6A47-C15D-484C-A27B-848D566EC958}" sibTransId="{394ED65C-46DB-4271-A350-D3489521CD85}"/>
    <dgm:cxn modelId="{41B3E9B4-89B3-4A8A-9358-D66D8300EE4E}" srcId="{014E9882-A3A0-45CB-92E6-2C7D2909AC67}" destId="{CD58BF84-7EDD-4009-86AA-9496E1EECF13}" srcOrd="1" destOrd="0" parTransId="{A6E06370-1C78-4723-8AC6-DAD684D430F8}" sibTransId="{54E09F5E-0EE5-4DB4-87EE-E2551BEDC1C9}"/>
    <dgm:cxn modelId="{04CC14BF-7053-4B3C-B405-600EC7135FC4}" type="presOf" srcId="{8551BBBF-2A93-416B-B764-C46BAA922679}" destId="{B3E52722-42D7-491F-82E4-66414F52E303}" srcOrd="0" destOrd="0" presId="urn:microsoft.com/office/officeart/2005/8/layout/vList2"/>
    <dgm:cxn modelId="{93564DBF-AC8D-45F9-ACA5-417D8543999F}" type="presOf" srcId="{014E9882-A3A0-45CB-92E6-2C7D2909AC67}" destId="{9F386132-386F-4324-8F0B-C21D06A8630E}" srcOrd="0" destOrd="0" presId="urn:microsoft.com/office/officeart/2005/8/layout/vList2"/>
    <dgm:cxn modelId="{96ABD7C7-B1DF-47DA-8D61-86DC55149429}" type="presOf" srcId="{CD58BF84-7EDD-4009-86AA-9496E1EECF13}" destId="{7E0B7755-0BFA-4A13-936B-2F7DF961787D}" srcOrd="0" destOrd="0" presId="urn:microsoft.com/office/officeart/2005/8/layout/vList2"/>
    <dgm:cxn modelId="{12C246EB-C064-474A-A03C-5874A41625FE}" type="presOf" srcId="{460AA8AC-10D8-493B-8E04-2E3E98D50973}" destId="{5E9DC82E-1B69-45BC-B5ED-5CFB6A20A650}" srcOrd="0" destOrd="0" presId="urn:microsoft.com/office/officeart/2005/8/layout/vList2"/>
    <dgm:cxn modelId="{AD665402-1A8B-41CD-A58C-A433FEE50A0B}" type="presParOf" srcId="{9F386132-386F-4324-8F0B-C21D06A8630E}" destId="{5E9DC82E-1B69-45BC-B5ED-5CFB6A20A650}" srcOrd="0" destOrd="0" presId="urn:microsoft.com/office/officeart/2005/8/layout/vList2"/>
    <dgm:cxn modelId="{337661D4-87EB-42AB-B4F1-7A81CDDC4FA5}" type="presParOf" srcId="{9F386132-386F-4324-8F0B-C21D06A8630E}" destId="{9D05A055-9464-4578-B0CE-2F7AE483C3E3}" srcOrd="1" destOrd="0" presId="urn:microsoft.com/office/officeart/2005/8/layout/vList2"/>
    <dgm:cxn modelId="{8ABFB852-77E2-45B5-B51F-BD6E47075F76}" type="presParOf" srcId="{9F386132-386F-4324-8F0B-C21D06A8630E}" destId="{7E0B7755-0BFA-4A13-936B-2F7DF961787D}" srcOrd="2" destOrd="0" presId="urn:microsoft.com/office/officeart/2005/8/layout/vList2"/>
    <dgm:cxn modelId="{0395B692-B982-443D-87AB-856FA78F5A43}" type="presParOf" srcId="{9F386132-386F-4324-8F0B-C21D06A8630E}" destId="{E3D10586-860E-448B-913E-24786F567995}" srcOrd="3" destOrd="0" presId="urn:microsoft.com/office/officeart/2005/8/layout/vList2"/>
    <dgm:cxn modelId="{71F38EE8-E80F-44CC-B97F-05F374780DBD}" type="presParOf" srcId="{9F386132-386F-4324-8F0B-C21D06A8630E}" destId="{B3E52722-42D7-491F-82E4-66414F52E303}" srcOrd="4" destOrd="0" presId="urn:microsoft.com/office/officeart/2005/8/layout/vList2"/>
    <dgm:cxn modelId="{F2CEFD68-FD94-4955-BEAA-A28AF734C669}" type="presParOf" srcId="{9F386132-386F-4324-8F0B-C21D06A8630E}" destId="{15BBADE6-E919-4590-A0A2-2F9459BB3EE1}" srcOrd="5" destOrd="0" presId="urn:microsoft.com/office/officeart/2005/8/layout/vList2"/>
    <dgm:cxn modelId="{72DEDD3A-F631-48EB-BAB2-366E3DDF3687}" type="presParOf" srcId="{9F386132-386F-4324-8F0B-C21D06A8630E}" destId="{7FEBD1A7-F83F-491E-8A03-16D75DD7818F}" srcOrd="6" destOrd="0" presId="urn:microsoft.com/office/officeart/2005/8/layout/vList2"/>
    <dgm:cxn modelId="{4D761235-956A-4521-A0DB-B3DDD824B7E8}" type="presParOf" srcId="{9F386132-386F-4324-8F0B-C21D06A8630E}" destId="{4928629E-458D-4A37-84F6-9BF69708A56C}" srcOrd="7" destOrd="0" presId="urn:microsoft.com/office/officeart/2005/8/layout/vList2"/>
    <dgm:cxn modelId="{6753CED2-D8B2-4A65-BB33-A7452E387068}" type="presParOf" srcId="{9F386132-386F-4324-8F0B-C21D06A8630E}" destId="{6DAF3D7E-15C3-43B2-B363-16E2CFE9F1E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C091DC-6EF8-474C-AF11-BAE802E3C5FF}" type="doc">
      <dgm:prSet loTypeId="urn:microsoft.com/office/officeart/2016/7/layout/RepeatingBendingProcessNew" loCatId="process" qsTypeId="urn:microsoft.com/office/officeart/2005/8/quickstyle/simple5" qsCatId="simple" csTypeId="urn:microsoft.com/office/officeart/2005/8/colors/colorful1" csCatId="colorful" phldr="1"/>
      <dgm:spPr/>
      <dgm:t>
        <a:bodyPr/>
        <a:lstStyle/>
        <a:p>
          <a:endParaRPr lang="en-US"/>
        </a:p>
      </dgm:t>
    </dgm:pt>
    <dgm:pt modelId="{D59C78DD-0782-4202-A81A-F7650FD1B16F}">
      <dgm:prSet/>
      <dgm:spPr/>
      <dgm:t>
        <a:bodyPr/>
        <a:lstStyle/>
        <a:p>
          <a:r>
            <a:rPr lang="fi-FI" dirty="0"/>
            <a:t>Vanha aika -500 eaa.</a:t>
          </a:r>
          <a:endParaRPr lang="en-US" dirty="0"/>
        </a:p>
      </dgm:t>
    </dgm:pt>
    <dgm:pt modelId="{E77B7399-9029-4E44-8B75-9415BFDEAE57}" type="parTrans" cxnId="{0ABCF1DE-7842-4AFA-A9A5-7ACC4B74B687}">
      <dgm:prSet/>
      <dgm:spPr/>
      <dgm:t>
        <a:bodyPr/>
        <a:lstStyle/>
        <a:p>
          <a:endParaRPr lang="en-US"/>
        </a:p>
      </dgm:t>
    </dgm:pt>
    <dgm:pt modelId="{27DE1124-C968-4B2C-B8A0-A8348286BA52}" type="sibTrans" cxnId="{0ABCF1DE-7842-4AFA-A9A5-7ACC4B74B687}">
      <dgm:prSet/>
      <dgm:spPr/>
      <dgm:t>
        <a:bodyPr/>
        <a:lstStyle/>
        <a:p>
          <a:endParaRPr lang="en-US"/>
        </a:p>
      </dgm:t>
    </dgm:pt>
    <dgm:pt modelId="{B4A6CF7A-6F1B-4AF3-9252-089E5218A7EC}">
      <dgm:prSet/>
      <dgm:spPr/>
      <dgm:t>
        <a:bodyPr/>
        <a:lstStyle/>
        <a:p>
          <a:r>
            <a:rPr lang="fi-FI" dirty="0"/>
            <a:t>Antiikin aika 500-500 jaa.</a:t>
          </a:r>
          <a:endParaRPr lang="en-US" dirty="0"/>
        </a:p>
      </dgm:t>
    </dgm:pt>
    <dgm:pt modelId="{75F6A606-15CC-45F8-87E4-AAD4E1B08916}" type="parTrans" cxnId="{65C94BAA-4FD5-4B7B-B258-6CBFA67AF510}">
      <dgm:prSet/>
      <dgm:spPr/>
      <dgm:t>
        <a:bodyPr/>
        <a:lstStyle/>
        <a:p>
          <a:endParaRPr lang="en-US"/>
        </a:p>
      </dgm:t>
    </dgm:pt>
    <dgm:pt modelId="{6856C8DA-7A90-4CE6-8BF7-6DA7964181D9}" type="sibTrans" cxnId="{65C94BAA-4FD5-4B7B-B258-6CBFA67AF510}">
      <dgm:prSet/>
      <dgm:spPr/>
      <dgm:t>
        <a:bodyPr/>
        <a:lstStyle/>
        <a:p>
          <a:endParaRPr lang="en-US"/>
        </a:p>
      </dgm:t>
    </dgm:pt>
    <dgm:pt modelId="{0752F459-5CC2-4B59-A55F-5BE74EF5B9E6}">
      <dgm:prSet/>
      <dgm:spPr/>
      <dgm:t>
        <a:bodyPr/>
        <a:lstStyle/>
        <a:p>
          <a:r>
            <a:rPr lang="fi-FI" dirty="0"/>
            <a:t>Keskiaika </a:t>
          </a:r>
          <a:r>
            <a:rPr lang="fi-FI"/>
            <a:t>500-1500 jaa.</a:t>
          </a:r>
          <a:endParaRPr lang="en-US" dirty="0"/>
        </a:p>
      </dgm:t>
    </dgm:pt>
    <dgm:pt modelId="{ACE2F8FB-A4FF-4454-82AE-0C47401FB0F5}" type="parTrans" cxnId="{871CCE0C-DF95-4D98-B978-65D4E2416BD9}">
      <dgm:prSet/>
      <dgm:spPr/>
      <dgm:t>
        <a:bodyPr/>
        <a:lstStyle/>
        <a:p>
          <a:endParaRPr lang="en-US"/>
        </a:p>
      </dgm:t>
    </dgm:pt>
    <dgm:pt modelId="{34CFDF7F-8EF7-41C0-BF87-C9E4E440707D}" type="sibTrans" cxnId="{871CCE0C-DF95-4D98-B978-65D4E2416BD9}">
      <dgm:prSet/>
      <dgm:spPr/>
      <dgm:t>
        <a:bodyPr/>
        <a:lstStyle/>
        <a:p>
          <a:endParaRPr lang="en-US"/>
        </a:p>
      </dgm:t>
    </dgm:pt>
    <dgm:pt modelId="{20BC4A57-014C-4F0E-9959-C1484D1ED159}">
      <dgm:prSet/>
      <dgm:spPr/>
      <dgm:t>
        <a:bodyPr/>
        <a:lstStyle/>
        <a:p>
          <a:r>
            <a:rPr lang="fi-FI"/>
            <a:t>Uusi aika 1500-1789</a:t>
          </a:r>
          <a:endParaRPr lang="en-US"/>
        </a:p>
      </dgm:t>
    </dgm:pt>
    <dgm:pt modelId="{871F25FC-97E2-4DE6-B8CA-0C18D1DC03E3}" type="parTrans" cxnId="{29DF95E4-5303-487D-9BF7-DCAB93E72365}">
      <dgm:prSet/>
      <dgm:spPr/>
      <dgm:t>
        <a:bodyPr/>
        <a:lstStyle/>
        <a:p>
          <a:endParaRPr lang="en-US"/>
        </a:p>
      </dgm:t>
    </dgm:pt>
    <dgm:pt modelId="{58609E08-31F2-4453-8E43-DB6CAB0AFEA7}" type="sibTrans" cxnId="{29DF95E4-5303-487D-9BF7-DCAB93E72365}">
      <dgm:prSet/>
      <dgm:spPr/>
      <dgm:t>
        <a:bodyPr/>
        <a:lstStyle/>
        <a:p>
          <a:endParaRPr lang="en-US"/>
        </a:p>
      </dgm:t>
    </dgm:pt>
    <dgm:pt modelId="{FE568296-2245-4E52-95D4-0F16E74AC074}">
      <dgm:prSet/>
      <dgm:spPr/>
      <dgm:t>
        <a:bodyPr/>
        <a:lstStyle/>
        <a:p>
          <a:r>
            <a:rPr lang="fi-FI" dirty="0"/>
            <a:t>Uusin aika 1800-1914</a:t>
          </a:r>
          <a:endParaRPr lang="en-US" dirty="0"/>
        </a:p>
      </dgm:t>
    </dgm:pt>
    <dgm:pt modelId="{77F790C4-33AC-4791-90E9-009AE9331DA5}" type="parTrans" cxnId="{D71306D0-9324-401C-A93A-F43DF460C4D2}">
      <dgm:prSet/>
      <dgm:spPr/>
      <dgm:t>
        <a:bodyPr/>
        <a:lstStyle/>
        <a:p>
          <a:endParaRPr lang="en-US"/>
        </a:p>
      </dgm:t>
    </dgm:pt>
    <dgm:pt modelId="{278CD3E4-3C54-481D-AD1E-41ED6D7967C7}" type="sibTrans" cxnId="{D71306D0-9324-401C-A93A-F43DF460C4D2}">
      <dgm:prSet/>
      <dgm:spPr/>
      <dgm:t>
        <a:bodyPr/>
        <a:lstStyle/>
        <a:p>
          <a:endParaRPr lang="en-US"/>
        </a:p>
      </dgm:t>
    </dgm:pt>
    <dgm:pt modelId="{EE7C5D93-F307-4D5B-9E01-509D6016C786}">
      <dgm:prSet/>
      <dgm:spPr/>
      <dgm:t>
        <a:bodyPr/>
        <a:lstStyle/>
        <a:p>
          <a:r>
            <a:rPr lang="en-US" dirty="0" err="1"/>
            <a:t>Nykyaika</a:t>
          </a:r>
          <a:endParaRPr lang="en-US" dirty="0"/>
        </a:p>
        <a:p>
          <a:r>
            <a:rPr lang="en-US" dirty="0"/>
            <a:t>1914-</a:t>
          </a:r>
        </a:p>
      </dgm:t>
    </dgm:pt>
    <dgm:pt modelId="{5B56AD3F-2E2D-4A5B-8565-C748843F28C5}" type="parTrans" cxnId="{C0505F26-399C-4AF2-8ACC-D5C323B9F1A8}">
      <dgm:prSet/>
      <dgm:spPr/>
      <dgm:t>
        <a:bodyPr/>
        <a:lstStyle/>
        <a:p>
          <a:endParaRPr lang="en-US"/>
        </a:p>
      </dgm:t>
    </dgm:pt>
    <dgm:pt modelId="{E804C643-9C6D-41C0-8A64-91C5F7B3EDF2}" type="sibTrans" cxnId="{C0505F26-399C-4AF2-8ACC-D5C323B9F1A8}">
      <dgm:prSet/>
      <dgm:spPr/>
      <dgm:t>
        <a:bodyPr/>
        <a:lstStyle/>
        <a:p>
          <a:endParaRPr lang="en-US"/>
        </a:p>
      </dgm:t>
    </dgm:pt>
    <dgm:pt modelId="{988209BE-A704-41F2-B2CD-F536457F9009}" type="pres">
      <dgm:prSet presAssocID="{00C091DC-6EF8-474C-AF11-BAE802E3C5FF}" presName="Name0" presStyleCnt="0">
        <dgm:presLayoutVars>
          <dgm:dir/>
          <dgm:resizeHandles val="exact"/>
        </dgm:presLayoutVars>
      </dgm:prSet>
      <dgm:spPr/>
    </dgm:pt>
    <dgm:pt modelId="{9558AEDF-0C3B-4DC4-B458-C09D3ED73502}" type="pres">
      <dgm:prSet presAssocID="{D59C78DD-0782-4202-A81A-F7650FD1B16F}" presName="node" presStyleLbl="node1" presStyleIdx="0" presStyleCnt="6">
        <dgm:presLayoutVars>
          <dgm:bulletEnabled val="1"/>
        </dgm:presLayoutVars>
      </dgm:prSet>
      <dgm:spPr/>
    </dgm:pt>
    <dgm:pt modelId="{F56F2E5F-5472-41F0-99AE-35DAAC27A6E9}" type="pres">
      <dgm:prSet presAssocID="{27DE1124-C968-4B2C-B8A0-A8348286BA52}" presName="sibTrans" presStyleLbl="sibTrans1D1" presStyleIdx="0" presStyleCnt="5"/>
      <dgm:spPr/>
    </dgm:pt>
    <dgm:pt modelId="{3BDF5AF0-398C-405D-9672-22F3327BE241}" type="pres">
      <dgm:prSet presAssocID="{27DE1124-C968-4B2C-B8A0-A8348286BA52}" presName="connectorText" presStyleLbl="sibTrans1D1" presStyleIdx="0" presStyleCnt="5"/>
      <dgm:spPr/>
    </dgm:pt>
    <dgm:pt modelId="{29FD6540-C629-4F87-960B-24FEEFE021C0}" type="pres">
      <dgm:prSet presAssocID="{B4A6CF7A-6F1B-4AF3-9252-089E5218A7EC}" presName="node" presStyleLbl="node1" presStyleIdx="1" presStyleCnt="6">
        <dgm:presLayoutVars>
          <dgm:bulletEnabled val="1"/>
        </dgm:presLayoutVars>
      </dgm:prSet>
      <dgm:spPr/>
    </dgm:pt>
    <dgm:pt modelId="{859D9798-71C2-47E4-9767-C1892F4851B3}" type="pres">
      <dgm:prSet presAssocID="{6856C8DA-7A90-4CE6-8BF7-6DA7964181D9}" presName="sibTrans" presStyleLbl="sibTrans1D1" presStyleIdx="1" presStyleCnt="5"/>
      <dgm:spPr/>
    </dgm:pt>
    <dgm:pt modelId="{8FD97DF0-16FB-4DD7-9B3F-EED7F28A056F}" type="pres">
      <dgm:prSet presAssocID="{6856C8DA-7A90-4CE6-8BF7-6DA7964181D9}" presName="connectorText" presStyleLbl="sibTrans1D1" presStyleIdx="1" presStyleCnt="5"/>
      <dgm:spPr/>
    </dgm:pt>
    <dgm:pt modelId="{153E1D68-AEBD-40CF-804B-FDAA938CC516}" type="pres">
      <dgm:prSet presAssocID="{0752F459-5CC2-4B59-A55F-5BE74EF5B9E6}" presName="node" presStyleLbl="node1" presStyleIdx="2" presStyleCnt="6">
        <dgm:presLayoutVars>
          <dgm:bulletEnabled val="1"/>
        </dgm:presLayoutVars>
      </dgm:prSet>
      <dgm:spPr/>
    </dgm:pt>
    <dgm:pt modelId="{D00DE9B1-4344-407F-8FF6-E8317123112A}" type="pres">
      <dgm:prSet presAssocID="{34CFDF7F-8EF7-41C0-BF87-C9E4E440707D}" presName="sibTrans" presStyleLbl="sibTrans1D1" presStyleIdx="2" presStyleCnt="5"/>
      <dgm:spPr/>
    </dgm:pt>
    <dgm:pt modelId="{30804735-172B-4A31-88EE-5A423EC81E71}" type="pres">
      <dgm:prSet presAssocID="{34CFDF7F-8EF7-41C0-BF87-C9E4E440707D}" presName="connectorText" presStyleLbl="sibTrans1D1" presStyleIdx="2" presStyleCnt="5"/>
      <dgm:spPr/>
    </dgm:pt>
    <dgm:pt modelId="{E7AD983E-A6F1-4EF2-83CE-9418973A7B5E}" type="pres">
      <dgm:prSet presAssocID="{20BC4A57-014C-4F0E-9959-C1484D1ED159}" presName="node" presStyleLbl="node1" presStyleIdx="3" presStyleCnt="6">
        <dgm:presLayoutVars>
          <dgm:bulletEnabled val="1"/>
        </dgm:presLayoutVars>
      </dgm:prSet>
      <dgm:spPr/>
    </dgm:pt>
    <dgm:pt modelId="{37DEF654-A586-47BB-98E0-89312CC67CB7}" type="pres">
      <dgm:prSet presAssocID="{58609E08-31F2-4453-8E43-DB6CAB0AFEA7}" presName="sibTrans" presStyleLbl="sibTrans1D1" presStyleIdx="3" presStyleCnt="5"/>
      <dgm:spPr/>
    </dgm:pt>
    <dgm:pt modelId="{74DD0C1E-F045-481C-B938-4A9AF13FB145}" type="pres">
      <dgm:prSet presAssocID="{58609E08-31F2-4453-8E43-DB6CAB0AFEA7}" presName="connectorText" presStyleLbl="sibTrans1D1" presStyleIdx="3" presStyleCnt="5"/>
      <dgm:spPr/>
    </dgm:pt>
    <dgm:pt modelId="{6CF4B063-6DCA-4DC6-9298-DC38232FF389}" type="pres">
      <dgm:prSet presAssocID="{FE568296-2245-4E52-95D4-0F16E74AC074}" presName="node" presStyleLbl="node1" presStyleIdx="4" presStyleCnt="6">
        <dgm:presLayoutVars>
          <dgm:bulletEnabled val="1"/>
        </dgm:presLayoutVars>
      </dgm:prSet>
      <dgm:spPr/>
    </dgm:pt>
    <dgm:pt modelId="{697958D8-5CF2-424A-A467-839BF4FA1C85}" type="pres">
      <dgm:prSet presAssocID="{278CD3E4-3C54-481D-AD1E-41ED6D7967C7}" presName="sibTrans" presStyleLbl="sibTrans1D1" presStyleIdx="4" presStyleCnt="5"/>
      <dgm:spPr/>
    </dgm:pt>
    <dgm:pt modelId="{22EE3801-6409-402D-97A2-3C563EEA8E62}" type="pres">
      <dgm:prSet presAssocID="{278CD3E4-3C54-481D-AD1E-41ED6D7967C7}" presName="connectorText" presStyleLbl="sibTrans1D1" presStyleIdx="4" presStyleCnt="5"/>
      <dgm:spPr/>
    </dgm:pt>
    <dgm:pt modelId="{2F39D934-65C4-4496-BECE-70FE5299F95C}" type="pres">
      <dgm:prSet presAssocID="{EE7C5D93-F307-4D5B-9E01-509D6016C786}" presName="node" presStyleLbl="node1" presStyleIdx="5" presStyleCnt="6">
        <dgm:presLayoutVars>
          <dgm:bulletEnabled val="1"/>
        </dgm:presLayoutVars>
      </dgm:prSet>
      <dgm:spPr/>
    </dgm:pt>
  </dgm:ptLst>
  <dgm:cxnLst>
    <dgm:cxn modelId="{D0A40A01-251F-48B3-BEC9-C287A1816117}" type="presOf" srcId="{0752F459-5CC2-4B59-A55F-5BE74EF5B9E6}" destId="{153E1D68-AEBD-40CF-804B-FDAA938CC516}" srcOrd="0" destOrd="0" presId="urn:microsoft.com/office/officeart/2016/7/layout/RepeatingBendingProcessNew"/>
    <dgm:cxn modelId="{871CCE0C-DF95-4D98-B978-65D4E2416BD9}" srcId="{00C091DC-6EF8-474C-AF11-BAE802E3C5FF}" destId="{0752F459-5CC2-4B59-A55F-5BE74EF5B9E6}" srcOrd="2" destOrd="0" parTransId="{ACE2F8FB-A4FF-4454-82AE-0C47401FB0F5}" sibTransId="{34CFDF7F-8EF7-41C0-BF87-C9E4E440707D}"/>
    <dgm:cxn modelId="{9D39D80C-A965-4F67-87EF-3E70C8EA7EA2}" type="presOf" srcId="{6856C8DA-7A90-4CE6-8BF7-6DA7964181D9}" destId="{8FD97DF0-16FB-4DD7-9B3F-EED7F28A056F}" srcOrd="1" destOrd="0" presId="urn:microsoft.com/office/officeart/2016/7/layout/RepeatingBendingProcessNew"/>
    <dgm:cxn modelId="{4DDE1718-4BE4-46AB-A518-E64EEDA71367}" type="presOf" srcId="{FE568296-2245-4E52-95D4-0F16E74AC074}" destId="{6CF4B063-6DCA-4DC6-9298-DC38232FF389}" srcOrd="0" destOrd="0" presId="urn:microsoft.com/office/officeart/2016/7/layout/RepeatingBendingProcessNew"/>
    <dgm:cxn modelId="{FCAEA61E-DA42-4002-A1A0-59948AB38E5D}" type="presOf" srcId="{278CD3E4-3C54-481D-AD1E-41ED6D7967C7}" destId="{22EE3801-6409-402D-97A2-3C563EEA8E62}" srcOrd="1" destOrd="0" presId="urn:microsoft.com/office/officeart/2016/7/layout/RepeatingBendingProcessNew"/>
    <dgm:cxn modelId="{C0505F26-399C-4AF2-8ACC-D5C323B9F1A8}" srcId="{00C091DC-6EF8-474C-AF11-BAE802E3C5FF}" destId="{EE7C5D93-F307-4D5B-9E01-509D6016C786}" srcOrd="5" destOrd="0" parTransId="{5B56AD3F-2E2D-4A5B-8565-C748843F28C5}" sibTransId="{E804C643-9C6D-41C0-8A64-91C5F7B3EDF2}"/>
    <dgm:cxn modelId="{07F9943E-5C35-47DB-A943-20ED85AD39F7}" type="presOf" srcId="{6856C8DA-7A90-4CE6-8BF7-6DA7964181D9}" destId="{859D9798-71C2-47E4-9767-C1892F4851B3}" srcOrd="0" destOrd="0" presId="urn:microsoft.com/office/officeart/2016/7/layout/RepeatingBendingProcessNew"/>
    <dgm:cxn modelId="{E2BC7F5B-2C98-480A-AC38-AE051691FFD4}" type="presOf" srcId="{B4A6CF7A-6F1B-4AF3-9252-089E5218A7EC}" destId="{29FD6540-C629-4F87-960B-24FEEFE021C0}" srcOrd="0" destOrd="0" presId="urn:microsoft.com/office/officeart/2016/7/layout/RepeatingBendingProcessNew"/>
    <dgm:cxn modelId="{F0D3104A-9162-457B-81BB-60C978982817}" type="presOf" srcId="{58609E08-31F2-4453-8E43-DB6CAB0AFEA7}" destId="{37DEF654-A586-47BB-98E0-89312CC67CB7}" srcOrd="0" destOrd="0" presId="urn:microsoft.com/office/officeart/2016/7/layout/RepeatingBendingProcessNew"/>
    <dgm:cxn modelId="{46EBFA79-EA66-49C0-B978-DD683A2CA9E6}" type="presOf" srcId="{278CD3E4-3C54-481D-AD1E-41ED6D7967C7}" destId="{697958D8-5CF2-424A-A467-839BF4FA1C85}" srcOrd="0" destOrd="0" presId="urn:microsoft.com/office/officeart/2016/7/layout/RepeatingBendingProcessNew"/>
    <dgm:cxn modelId="{2ACF6783-ACA5-4559-A5A8-EED3FD55EE9D}" type="presOf" srcId="{D59C78DD-0782-4202-A81A-F7650FD1B16F}" destId="{9558AEDF-0C3B-4DC4-B458-C09D3ED73502}" srcOrd="0" destOrd="0" presId="urn:microsoft.com/office/officeart/2016/7/layout/RepeatingBendingProcessNew"/>
    <dgm:cxn modelId="{D82A488E-8E85-4941-8C4F-DB21D7D42596}" type="presOf" srcId="{34CFDF7F-8EF7-41C0-BF87-C9E4E440707D}" destId="{D00DE9B1-4344-407F-8FF6-E8317123112A}" srcOrd="0" destOrd="0" presId="urn:microsoft.com/office/officeart/2016/7/layout/RepeatingBendingProcessNew"/>
    <dgm:cxn modelId="{65C94BAA-4FD5-4B7B-B258-6CBFA67AF510}" srcId="{00C091DC-6EF8-474C-AF11-BAE802E3C5FF}" destId="{B4A6CF7A-6F1B-4AF3-9252-089E5218A7EC}" srcOrd="1" destOrd="0" parTransId="{75F6A606-15CC-45F8-87E4-AAD4E1B08916}" sibTransId="{6856C8DA-7A90-4CE6-8BF7-6DA7964181D9}"/>
    <dgm:cxn modelId="{5DD707BD-DBD0-4583-B7B7-6233215CF819}" type="presOf" srcId="{EE7C5D93-F307-4D5B-9E01-509D6016C786}" destId="{2F39D934-65C4-4496-BECE-70FE5299F95C}" srcOrd="0" destOrd="0" presId="urn:microsoft.com/office/officeart/2016/7/layout/RepeatingBendingProcessNew"/>
    <dgm:cxn modelId="{D98FD6C6-93C5-4864-B5CC-16A6145CC6C1}" type="presOf" srcId="{20BC4A57-014C-4F0E-9959-C1484D1ED159}" destId="{E7AD983E-A6F1-4EF2-83CE-9418973A7B5E}" srcOrd="0" destOrd="0" presId="urn:microsoft.com/office/officeart/2016/7/layout/RepeatingBendingProcessNew"/>
    <dgm:cxn modelId="{D71306D0-9324-401C-A93A-F43DF460C4D2}" srcId="{00C091DC-6EF8-474C-AF11-BAE802E3C5FF}" destId="{FE568296-2245-4E52-95D4-0F16E74AC074}" srcOrd="4" destOrd="0" parTransId="{77F790C4-33AC-4791-90E9-009AE9331DA5}" sibTransId="{278CD3E4-3C54-481D-AD1E-41ED6D7967C7}"/>
    <dgm:cxn modelId="{3B92DEDB-8D89-40CD-9D68-D1D0B52A24B1}" type="presOf" srcId="{00C091DC-6EF8-474C-AF11-BAE802E3C5FF}" destId="{988209BE-A704-41F2-B2CD-F536457F9009}" srcOrd="0" destOrd="0" presId="urn:microsoft.com/office/officeart/2016/7/layout/RepeatingBendingProcessNew"/>
    <dgm:cxn modelId="{0ABCF1DE-7842-4AFA-A9A5-7ACC4B74B687}" srcId="{00C091DC-6EF8-474C-AF11-BAE802E3C5FF}" destId="{D59C78DD-0782-4202-A81A-F7650FD1B16F}" srcOrd="0" destOrd="0" parTransId="{E77B7399-9029-4E44-8B75-9415BFDEAE57}" sibTransId="{27DE1124-C968-4B2C-B8A0-A8348286BA52}"/>
    <dgm:cxn modelId="{29DF95E4-5303-487D-9BF7-DCAB93E72365}" srcId="{00C091DC-6EF8-474C-AF11-BAE802E3C5FF}" destId="{20BC4A57-014C-4F0E-9959-C1484D1ED159}" srcOrd="3" destOrd="0" parTransId="{871F25FC-97E2-4DE6-B8CA-0C18D1DC03E3}" sibTransId="{58609E08-31F2-4453-8E43-DB6CAB0AFEA7}"/>
    <dgm:cxn modelId="{E7C084E6-BC6C-4AA5-B910-02252AB23115}" type="presOf" srcId="{27DE1124-C968-4B2C-B8A0-A8348286BA52}" destId="{3BDF5AF0-398C-405D-9672-22F3327BE241}" srcOrd="1" destOrd="0" presId="urn:microsoft.com/office/officeart/2016/7/layout/RepeatingBendingProcessNew"/>
    <dgm:cxn modelId="{844E42F4-6993-4C7D-91EC-F6C31172E041}" type="presOf" srcId="{58609E08-31F2-4453-8E43-DB6CAB0AFEA7}" destId="{74DD0C1E-F045-481C-B938-4A9AF13FB145}" srcOrd="1" destOrd="0" presId="urn:microsoft.com/office/officeart/2016/7/layout/RepeatingBendingProcessNew"/>
    <dgm:cxn modelId="{DA6987FC-1CA6-43A7-B7AF-FB8CC79FB49C}" type="presOf" srcId="{34CFDF7F-8EF7-41C0-BF87-C9E4E440707D}" destId="{30804735-172B-4A31-88EE-5A423EC81E71}" srcOrd="1" destOrd="0" presId="urn:microsoft.com/office/officeart/2016/7/layout/RepeatingBendingProcessNew"/>
    <dgm:cxn modelId="{ACBA62FE-2D22-4CDC-AB22-77FE427D3A70}" type="presOf" srcId="{27DE1124-C968-4B2C-B8A0-A8348286BA52}" destId="{F56F2E5F-5472-41F0-99AE-35DAAC27A6E9}" srcOrd="0" destOrd="0" presId="urn:microsoft.com/office/officeart/2016/7/layout/RepeatingBendingProcessNew"/>
    <dgm:cxn modelId="{6DB6345E-CDE1-4A25-A17A-7F3520E6C6E3}" type="presParOf" srcId="{988209BE-A704-41F2-B2CD-F536457F9009}" destId="{9558AEDF-0C3B-4DC4-B458-C09D3ED73502}" srcOrd="0" destOrd="0" presId="urn:microsoft.com/office/officeart/2016/7/layout/RepeatingBendingProcessNew"/>
    <dgm:cxn modelId="{B709C45F-F202-4D91-A76A-008AAB232E21}" type="presParOf" srcId="{988209BE-A704-41F2-B2CD-F536457F9009}" destId="{F56F2E5F-5472-41F0-99AE-35DAAC27A6E9}" srcOrd="1" destOrd="0" presId="urn:microsoft.com/office/officeart/2016/7/layout/RepeatingBendingProcessNew"/>
    <dgm:cxn modelId="{0B025E49-1DD0-4E40-896E-B52BC82F6929}" type="presParOf" srcId="{F56F2E5F-5472-41F0-99AE-35DAAC27A6E9}" destId="{3BDF5AF0-398C-405D-9672-22F3327BE241}" srcOrd="0" destOrd="0" presId="urn:microsoft.com/office/officeart/2016/7/layout/RepeatingBendingProcessNew"/>
    <dgm:cxn modelId="{9D49D31D-D13C-4BAF-8426-77B2F59280EF}" type="presParOf" srcId="{988209BE-A704-41F2-B2CD-F536457F9009}" destId="{29FD6540-C629-4F87-960B-24FEEFE021C0}" srcOrd="2" destOrd="0" presId="urn:microsoft.com/office/officeart/2016/7/layout/RepeatingBendingProcessNew"/>
    <dgm:cxn modelId="{50B14632-CAC3-46B0-A6DF-44261FB929EF}" type="presParOf" srcId="{988209BE-A704-41F2-B2CD-F536457F9009}" destId="{859D9798-71C2-47E4-9767-C1892F4851B3}" srcOrd="3" destOrd="0" presId="urn:microsoft.com/office/officeart/2016/7/layout/RepeatingBendingProcessNew"/>
    <dgm:cxn modelId="{1A6E4371-4138-42E4-83FE-565D4D1598B8}" type="presParOf" srcId="{859D9798-71C2-47E4-9767-C1892F4851B3}" destId="{8FD97DF0-16FB-4DD7-9B3F-EED7F28A056F}" srcOrd="0" destOrd="0" presId="urn:microsoft.com/office/officeart/2016/7/layout/RepeatingBendingProcessNew"/>
    <dgm:cxn modelId="{CF3A6466-EF4D-44EE-86DD-8AF1610A78EE}" type="presParOf" srcId="{988209BE-A704-41F2-B2CD-F536457F9009}" destId="{153E1D68-AEBD-40CF-804B-FDAA938CC516}" srcOrd="4" destOrd="0" presId="urn:microsoft.com/office/officeart/2016/7/layout/RepeatingBendingProcessNew"/>
    <dgm:cxn modelId="{AB5AE8C6-131A-4B8A-BFEA-2719A7C0CA58}" type="presParOf" srcId="{988209BE-A704-41F2-B2CD-F536457F9009}" destId="{D00DE9B1-4344-407F-8FF6-E8317123112A}" srcOrd="5" destOrd="0" presId="urn:microsoft.com/office/officeart/2016/7/layout/RepeatingBendingProcessNew"/>
    <dgm:cxn modelId="{7CCFAAD5-070E-4330-9A3C-55F3D2C237A1}" type="presParOf" srcId="{D00DE9B1-4344-407F-8FF6-E8317123112A}" destId="{30804735-172B-4A31-88EE-5A423EC81E71}" srcOrd="0" destOrd="0" presId="urn:microsoft.com/office/officeart/2016/7/layout/RepeatingBendingProcessNew"/>
    <dgm:cxn modelId="{02498064-1609-4789-A1DD-C76FA7A765A4}" type="presParOf" srcId="{988209BE-A704-41F2-B2CD-F536457F9009}" destId="{E7AD983E-A6F1-4EF2-83CE-9418973A7B5E}" srcOrd="6" destOrd="0" presId="urn:microsoft.com/office/officeart/2016/7/layout/RepeatingBendingProcessNew"/>
    <dgm:cxn modelId="{995B9C36-B2CE-4745-B1EB-310FF88F5038}" type="presParOf" srcId="{988209BE-A704-41F2-B2CD-F536457F9009}" destId="{37DEF654-A586-47BB-98E0-89312CC67CB7}" srcOrd="7" destOrd="0" presId="urn:microsoft.com/office/officeart/2016/7/layout/RepeatingBendingProcessNew"/>
    <dgm:cxn modelId="{DC0BB969-F514-4F60-AC38-15AEE50E7387}" type="presParOf" srcId="{37DEF654-A586-47BB-98E0-89312CC67CB7}" destId="{74DD0C1E-F045-481C-B938-4A9AF13FB145}" srcOrd="0" destOrd="0" presId="urn:microsoft.com/office/officeart/2016/7/layout/RepeatingBendingProcessNew"/>
    <dgm:cxn modelId="{AF93FA01-4E9A-487E-96B6-A7CA76429D30}" type="presParOf" srcId="{988209BE-A704-41F2-B2CD-F536457F9009}" destId="{6CF4B063-6DCA-4DC6-9298-DC38232FF389}" srcOrd="8" destOrd="0" presId="urn:microsoft.com/office/officeart/2016/7/layout/RepeatingBendingProcessNew"/>
    <dgm:cxn modelId="{64CE8D84-58C1-480D-9167-0A2DCB6F60FC}" type="presParOf" srcId="{988209BE-A704-41F2-B2CD-F536457F9009}" destId="{697958D8-5CF2-424A-A467-839BF4FA1C85}" srcOrd="9" destOrd="0" presId="urn:microsoft.com/office/officeart/2016/7/layout/RepeatingBendingProcessNew"/>
    <dgm:cxn modelId="{5F73032D-4A2D-4B22-8992-3A15267E67A6}" type="presParOf" srcId="{697958D8-5CF2-424A-A467-839BF4FA1C85}" destId="{22EE3801-6409-402D-97A2-3C563EEA8E62}" srcOrd="0" destOrd="0" presId="urn:microsoft.com/office/officeart/2016/7/layout/RepeatingBendingProcessNew"/>
    <dgm:cxn modelId="{60E81935-341F-4D31-B3F5-8EA4EC5AC6F5}" type="presParOf" srcId="{988209BE-A704-41F2-B2CD-F536457F9009}" destId="{2F39D934-65C4-4496-BECE-70FE5299F95C}"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B2AC8-99CB-423E-AC78-F663B5C9200E}">
      <dsp:nvSpPr>
        <dsp:cNvPr id="0" name=""/>
        <dsp:cNvSpPr/>
      </dsp:nvSpPr>
      <dsp:spPr>
        <a:xfrm>
          <a:off x="0" y="3763"/>
          <a:ext cx="6263640" cy="174790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i-FI" sz="4400" kern="1200"/>
            <a:t>Tuntityöskentely 10%</a:t>
          </a:r>
          <a:endParaRPr lang="en-US" sz="4400" kern="1200"/>
        </a:p>
      </dsp:txBody>
      <dsp:txXfrm>
        <a:off x="85326" y="89089"/>
        <a:ext cx="6092988" cy="1577254"/>
      </dsp:txXfrm>
    </dsp:sp>
    <dsp:sp modelId="{4F55DF29-DE02-45D5-B5CB-C63DBA1D00D3}">
      <dsp:nvSpPr>
        <dsp:cNvPr id="0" name=""/>
        <dsp:cNvSpPr/>
      </dsp:nvSpPr>
      <dsp:spPr>
        <a:xfrm>
          <a:off x="0" y="1878390"/>
          <a:ext cx="6263640" cy="174790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i-FI" sz="4400" kern="1200"/>
            <a:t>Testit/kertaavat harjoitukset/essee 25%</a:t>
          </a:r>
          <a:endParaRPr lang="en-US" sz="4400" kern="1200"/>
        </a:p>
      </dsp:txBody>
      <dsp:txXfrm>
        <a:off x="85326" y="1963716"/>
        <a:ext cx="6092988" cy="1577254"/>
      </dsp:txXfrm>
    </dsp:sp>
    <dsp:sp modelId="{4ECBE225-2547-45B5-B18E-337C6ADFD7F8}">
      <dsp:nvSpPr>
        <dsp:cNvPr id="0" name=""/>
        <dsp:cNvSpPr/>
      </dsp:nvSpPr>
      <dsp:spPr>
        <a:xfrm>
          <a:off x="0" y="3753017"/>
          <a:ext cx="6263640" cy="174790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fi-FI" sz="4400" kern="1200"/>
            <a:t>Kurssikoe 65%</a:t>
          </a:r>
          <a:endParaRPr lang="en-US" sz="4400" kern="1200"/>
        </a:p>
      </dsp:txBody>
      <dsp:txXfrm>
        <a:off x="85326" y="3838343"/>
        <a:ext cx="6092988" cy="15772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8AF9E-D991-40FB-96CF-D451536B1700}">
      <dsp:nvSpPr>
        <dsp:cNvPr id="0" name=""/>
        <dsp:cNvSpPr/>
      </dsp:nvSpPr>
      <dsp:spPr>
        <a:xfrm>
          <a:off x="0" y="22968"/>
          <a:ext cx="6263640" cy="98338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i-FI" sz="4100" kern="1200" dirty="0"/>
            <a:t>Lähde ja lähdekritiikki</a:t>
          </a:r>
          <a:endParaRPr lang="en-US" sz="4100" kern="1200" dirty="0"/>
        </a:p>
      </dsp:txBody>
      <dsp:txXfrm>
        <a:off x="48005" y="70973"/>
        <a:ext cx="6167630" cy="887374"/>
      </dsp:txXfrm>
    </dsp:sp>
    <dsp:sp modelId="{032BEB2C-87E7-4630-AFB4-4D90BE68F7F2}">
      <dsp:nvSpPr>
        <dsp:cNvPr id="0" name=""/>
        <dsp:cNvSpPr/>
      </dsp:nvSpPr>
      <dsp:spPr>
        <a:xfrm>
          <a:off x="0" y="1124433"/>
          <a:ext cx="6263640" cy="983384"/>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i-FI" sz="4100" kern="1200"/>
            <a:t>Kronologia</a:t>
          </a:r>
          <a:endParaRPr lang="en-US" sz="4100" kern="1200"/>
        </a:p>
      </dsp:txBody>
      <dsp:txXfrm>
        <a:off x="48005" y="1172438"/>
        <a:ext cx="6167630" cy="887374"/>
      </dsp:txXfrm>
    </dsp:sp>
    <dsp:sp modelId="{C834CFE0-F375-42B3-BD31-56A1316C482C}">
      <dsp:nvSpPr>
        <dsp:cNvPr id="0" name=""/>
        <dsp:cNvSpPr/>
      </dsp:nvSpPr>
      <dsp:spPr>
        <a:xfrm>
          <a:off x="0" y="2225898"/>
          <a:ext cx="6263640" cy="105289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i-FI" sz="4100" kern="1200" dirty="0"/>
            <a:t>Neoliittinen vallankumous</a:t>
          </a:r>
        </a:p>
      </dsp:txBody>
      <dsp:txXfrm>
        <a:off x="51398" y="2277296"/>
        <a:ext cx="6160844" cy="950094"/>
      </dsp:txXfrm>
    </dsp:sp>
    <dsp:sp modelId="{B7605F68-BB27-42CB-8CAA-03052583C768}">
      <dsp:nvSpPr>
        <dsp:cNvPr id="0" name=""/>
        <dsp:cNvSpPr/>
      </dsp:nvSpPr>
      <dsp:spPr>
        <a:xfrm>
          <a:off x="0" y="3396869"/>
          <a:ext cx="6263640" cy="983384"/>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i-FI" sz="4100" b="0" i="0" kern="1200" dirty="0"/>
            <a:t>Domestikaatio</a:t>
          </a:r>
          <a:endParaRPr lang="fi-FI" sz="4100" kern="1200" dirty="0"/>
        </a:p>
      </dsp:txBody>
      <dsp:txXfrm>
        <a:off x="48005" y="3444874"/>
        <a:ext cx="6167630" cy="887374"/>
      </dsp:txXfrm>
    </dsp:sp>
    <dsp:sp modelId="{96D6BD81-CE76-48A2-B619-3FB120A42BF0}">
      <dsp:nvSpPr>
        <dsp:cNvPr id="0" name=""/>
        <dsp:cNvSpPr/>
      </dsp:nvSpPr>
      <dsp:spPr>
        <a:xfrm>
          <a:off x="0" y="4498334"/>
          <a:ext cx="6263640" cy="98338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i-FI" sz="4100" b="0" i="0" kern="1200" dirty="0"/>
            <a:t>Hedelmällinen puolikuu</a:t>
          </a:r>
          <a:endParaRPr lang="fi-FI" sz="4100" kern="1200" dirty="0"/>
        </a:p>
      </dsp:txBody>
      <dsp:txXfrm>
        <a:off x="48005" y="4546339"/>
        <a:ext cx="6167630" cy="887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ADCAA-2797-4735-AD1B-63B01475832C}">
      <dsp:nvSpPr>
        <dsp:cNvPr id="0" name=""/>
        <dsp:cNvSpPr/>
      </dsp:nvSpPr>
      <dsp:spPr>
        <a:xfrm>
          <a:off x="0" y="0"/>
          <a:ext cx="3286125" cy="4351338"/>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44550">
            <a:lnSpc>
              <a:spcPct val="90000"/>
            </a:lnSpc>
            <a:spcBef>
              <a:spcPct val="0"/>
            </a:spcBef>
            <a:spcAft>
              <a:spcPct val="35000"/>
            </a:spcAft>
            <a:buNone/>
          </a:pPr>
          <a:r>
            <a:rPr lang="fi-FI" sz="1900" b="1" kern="1200"/>
            <a:t>Rappioteoriat:</a:t>
          </a:r>
          <a:r>
            <a:rPr lang="fi-FI" sz="1900" kern="1200"/>
            <a:t> </a:t>
          </a:r>
          <a:r>
            <a:rPr lang="fi-FI" sz="1900" b="0" i="0" kern="1200"/>
            <a:t>pitkä ja hidas prosessi, jossa tärkeimpinä tekijöinä olivat Rooman sisäiset heikkoudet</a:t>
          </a:r>
          <a:endParaRPr lang="en-US" sz="1900" kern="1200"/>
        </a:p>
      </dsp:txBody>
      <dsp:txXfrm>
        <a:off x="0" y="1653508"/>
        <a:ext cx="3286125" cy="2610802"/>
      </dsp:txXfrm>
    </dsp:sp>
    <dsp:sp modelId="{58272D84-A30B-45B2-8239-4553A3599252}">
      <dsp:nvSpPr>
        <dsp:cNvPr id="0" name=""/>
        <dsp:cNvSpPr/>
      </dsp:nvSpPr>
      <dsp:spPr>
        <a:xfrm>
          <a:off x="990361" y="435133"/>
          <a:ext cx="1305401" cy="1305401"/>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81533" y="626305"/>
        <a:ext cx="923057" cy="923057"/>
      </dsp:txXfrm>
    </dsp:sp>
    <dsp:sp modelId="{1987F3F4-8C42-4EA3-9FC5-19ED3142DC93}">
      <dsp:nvSpPr>
        <dsp:cNvPr id="0" name=""/>
        <dsp:cNvSpPr/>
      </dsp:nvSpPr>
      <dsp:spPr>
        <a:xfrm>
          <a:off x="0" y="4351266"/>
          <a:ext cx="3286125" cy="7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CD5F9A9-DAB7-44CE-AE0F-E80AC7FB1636}">
      <dsp:nvSpPr>
        <dsp:cNvPr id="0" name=""/>
        <dsp:cNvSpPr/>
      </dsp:nvSpPr>
      <dsp:spPr>
        <a:xfrm>
          <a:off x="3614737" y="0"/>
          <a:ext cx="3286125" cy="4351338"/>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44550">
            <a:lnSpc>
              <a:spcPct val="90000"/>
            </a:lnSpc>
            <a:spcBef>
              <a:spcPct val="0"/>
            </a:spcBef>
            <a:spcAft>
              <a:spcPct val="35000"/>
            </a:spcAft>
            <a:buNone/>
          </a:pPr>
          <a:r>
            <a:rPr lang="fi-FI" sz="1900" b="1" kern="1200"/>
            <a:t>Katastrofiteoriat:</a:t>
          </a:r>
          <a:r>
            <a:rPr lang="fi-FI" sz="1900" kern="1200"/>
            <a:t> </a:t>
          </a:r>
          <a:r>
            <a:rPr lang="fi-FI" sz="1900" b="0" i="0" kern="1200"/>
            <a:t>jokin ulkoa päin tullut nopea muutos, kuten kansainvaellukset, tuhosi Rooman</a:t>
          </a:r>
          <a:endParaRPr lang="en-US" sz="1900" kern="1200"/>
        </a:p>
      </dsp:txBody>
      <dsp:txXfrm>
        <a:off x="3614737" y="1653508"/>
        <a:ext cx="3286125" cy="2610802"/>
      </dsp:txXfrm>
    </dsp:sp>
    <dsp:sp modelId="{D7D8EDCB-D58B-4F0B-912F-45E514163D2D}">
      <dsp:nvSpPr>
        <dsp:cNvPr id="0" name=""/>
        <dsp:cNvSpPr/>
      </dsp:nvSpPr>
      <dsp:spPr>
        <a:xfrm>
          <a:off x="4605099" y="435133"/>
          <a:ext cx="1305401" cy="1305401"/>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796271" y="626305"/>
        <a:ext cx="923057" cy="923057"/>
      </dsp:txXfrm>
    </dsp:sp>
    <dsp:sp modelId="{00BA01E2-CAAB-40FB-9FC1-DAE247062842}">
      <dsp:nvSpPr>
        <dsp:cNvPr id="0" name=""/>
        <dsp:cNvSpPr/>
      </dsp:nvSpPr>
      <dsp:spPr>
        <a:xfrm>
          <a:off x="3614737" y="4351266"/>
          <a:ext cx="3286125" cy="72"/>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AD807BD-3287-43E3-9A61-440E03259E0E}">
      <dsp:nvSpPr>
        <dsp:cNvPr id="0" name=""/>
        <dsp:cNvSpPr/>
      </dsp:nvSpPr>
      <dsp:spPr>
        <a:xfrm>
          <a:off x="7229475" y="0"/>
          <a:ext cx="3286125" cy="4351338"/>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44550">
            <a:lnSpc>
              <a:spcPct val="90000"/>
            </a:lnSpc>
            <a:spcBef>
              <a:spcPct val="0"/>
            </a:spcBef>
            <a:spcAft>
              <a:spcPct val="35000"/>
            </a:spcAft>
            <a:buNone/>
          </a:pPr>
          <a:r>
            <a:rPr lang="fi-FI" sz="1900" b="1" i="0" kern="1200"/>
            <a:t>Jatkuvuusteoria: </a:t>
          </a:r>
          <a:r>
            <a:rPr lang="fi-FI" sz="1900" b="0" i="0" kern="1200"/>
            <a:t>Rooma ei tuhoutunutkaan, vaan muutti vain muotoaan. Valtakunnan keskus siirtyi itään ja jatkoi olemassaoloaan vielä 1000 vuotta.</a:t>
          </a:r>
          <a:endParaRPr lang="en-US" sz="1900" kern="1200"/>
        </a:p>
      </dsp:txBody>
      <dsp:txXfrm>
        <a:off x="7229475" y="1653508"/>
        <a:ext cx="3286125" cy="2610802"/>
      </dsp:txXfrm>
    </dsp:sp>
    <dsp:sp modelId="{A04CF2DB-5687-4BA0-85CC-D052667C3638}">
      <dsp:nvSpPr>
        <dsp:cNvPr id="0" name=""/>
        <dsp:cNvSpPr/>
      </dsp:nvSpPr>
      <dsp:spPr>
        <a:xfrm>
          <a:off x="8219836" y="435133"/>
          <a:ext cx="1305401" cy="1305401"/>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11008" y="626305"/>
        <a:ext cx="923057" cy="923057"/>
      </dsp:txXfrm>
    </dsp:sp>
    <dsp:sp modelId="{529F597F-1447-46E4-95CA-00B81CF83978}">
      <dsp:nvSpPr>
        <dsp:cNvPr id="0" name=""/>
        <dsp:cNvSpPr/>
      </dsp:nvSpPr>
      <dsp:spPr>
        <a:xfrm>
          <a:off x="7229475" y="4351266"/>
          <a:ext cx="3286125" cy="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DC82E-1B69-45BC-B5ED-5CFB6A20A650}">
      <dsp:nvSpPr>
        <dsp:cNvPr id="0" name=""/>
        <dsp:cNvSpPr/>
      </dsp:nvSpPr>
      <dsp:spPr>
        <a:xfrm>
          <a:off x="0" y="1043558"/>
          <a:ext cx="6263640" cy="62361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i-FI" sz="2600" kern="1200"/>
            <a:t>Kuninkaan valta vähäinen</a:t>
          </a:r>
          <a:endParaRPr lang="en-US" sz="2600" kern="1200"/>
        </a:p>
      </dsp:txBody>
      <dsp:txXfrm>
        <a:off x="30442" y="1074000"/>
        <a:ext cx="6202756" cy="562726"/>
      </dsp:txXfrm>
    </dsp:sp>
    <dsp:sp modelId="{7E0B7755-0BFA-4A13-936B-2F7DF961787D}">
      <dsp:nvSpPr>
        <dsp:cNvPr id="0" name=""/>
        <dsp:cNvSpPr/>
      </dsp:nvSpPr>
      <dsp:spPr>
        <a:xfrm>
          <a:off x="0" y="1742048"/>
          <a:ext cx="6263640" cy="62361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i-FI" sz="2600" kern="1200"/>
            <a:t>Aateliston valta kasvoi</a:t>
          </a:r>
          <a:endParaRPr lang="en-US" sz="2600" kern="1200"/>
        </a:p>
      </dsp:txBody>
      <dsp:txXfrm>
        <a:off x="30442" y="1772490"/>
        <a:ext cx="6202756" cy="562726"/>
      </dsp:txXfrm>
    </dsp:sp>
    <dsp:sp modelId="{B3E52722-42D7-491F-82E4-66414F52E303}">
      <dsp:nvSpPr>
        <dsp:cNvPr id="0" name=""/>
        <dsp:cNvSpPr/>
      </dsp:nvSpPr>
      <dsp:spPr>
        <a:xfrm>
          <a:off x="0" y="2440538"/>
          <a:ext cx="6263640" cy="62361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i-FI" sz="2600" kern="1200"/>
            <a:t>Alueet pirstoutuivat ja kaupankäynti väheni</a:t>
          </a:r>
          <a:endParaRPr lang="en-US" sz="2600" kern="1200"/>
        </a:p>
      </dsp:txBody>
      <dsp:txXfrm>
        <a:off x="30442" y="2470980"/>
        <a:ext cx="6202756" cy="562726"/>
      </dsp:txXfrm>
    </dsp:sp>
    <dsp:sp modelId="{7FEBD1A7-F83F-491E-8A03-16D75DD7818F}">
      <dsp:nvSpPr>
        <dsp:cNvPr id="0" name=""/>
        <dsp:cNvSpPr/>
      </dsp:nvSpPr>
      <dsp:spPr>
        <a:xfrm>
          <a:off x="0" y="3139028"/>
          <a:ext cx="6263640" cy="62361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i-FI" sz="2600" kern="1200"/>
            <a:t>Talonpoikien maaorjuus</a:t>
          </a:r>
          <a:endParaRPr lang="en-US" sz="2600" kern="1200"/>
        </a:p>
      </dsp:txBody>
      <dsp:txXfrm>
        <a:off x="30442" y="3169470"/>
        <a:ext cx="6202756" cy="562726"/>
      </dsp:txXfrm>
    </dsp:sp>
    <dsp:sp modelId="{6DAF3D7E-15C3-43B2-B363-16E2CFE9F1EC}">
      <dsp:nvSpPr>
        <dsp:cNvPr id="0" name=""/>
        <dsp:cNvSpPr/>
      </dsp:nvSpPr>
      <dsp:spPr>
        <a:xfrm>
          <a:off x="0" y="3837519"/>
          <a:ext cx="6263640" cy="62361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i-FI" sz="2600" kern="1200"/>
            <a:t>Säätyjärjestelmä kehittyi</a:t>
          </a:r>
          <a:endParaRPr lang="en-US" sz="2600" kern="1200"/>
        </a:p>
      </dsp:txBody>
      <dsp:txXfrm>
        <a:off x="30442" y="3867961"/>
        <a:ext cx="6202756" cy="562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F2E5F-5472-41F0-99AE-35DAAC27A6E9}">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9558AEDF-0C3B-4DC4-B458-C09D3ED73502}">
      <dsp:nvSpPr>
        <dsp:cNvPr id="0" name=""/>
        <dsp:cNvSpPr/>
      </dsp:nvSpPr>
      <dsp:spPr>
        <a:xfrm>
          <a:off x="8061" y="5979"/>
          <a:ext cx="3034531" cy="18207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89100">
            <a:lnSpc>
              <a:spcPct val="90000"/>
            </a:lnSpc>
            <a:spcBef>
              <a:spcPct val="0"/>
            </a:spcBef>
            <a:spcAft>
              <a:spcPct val="35000"/>
            </a:spcAft>
            <a:buNone/>
          </a:pPr>
          <a:r>
            <a:rPr lang="fi-FI" sz="3800" kern="1200" dirty="0"/>
            <a:t>Vanha aika -500 eaa.</a:t>
          </a:r>
          <a:endParaRPr lang="en-US" sz="3800" kern="1200" dirty="0"/>
        </a:p>
      </dsp:txBody>
      <dsp:txXfrm>
        <a:off x="8061" y="5979"/>
        <a:ext cx="3034531" cy="1820718"/>
      </dsp:txXfrm>
    </dsp:sp>
    <dsp:sp modelId="{859D9798-71C2-47E4-9767-C1892F4851B3}">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29FD6540-C629-4F87-960B-24FEEFE021C0}">
      <dsp:nvSpPr>
        <dsp:cNvPr id="0" name=""/>
        <dsp:cNvSpPr/>
      </dsp:nvSpPr>
      <dsp:spPr>
        <a:xfrm>
          <a:off x="3740534" y="5979"/>
          <a:ext cx="3034531" cy="18207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89100">
            <a:lnSpc>
              <a:spcPct val="90000"/>
            </a:lnSpc>
            <a:spcBef>
              <a:spcPct val="0"/>
            </a:spcBef>
            <a:spcAft>
              <a:spcPct val="35000"/>
            </a:spcAft>
            <a:buNone/>
          </a:pPr>
          <a:r>
            <a:rPr lang="fi-FI" sz="3800" kern="1200" dirty="0"/>
            <a:t>Antiikin aika 500-500 jaa.</a:t>
          </a:r>
          <a:endParaRPr lang="en-US" sz="3800" kern="1200" dirty="0"/>
        </a:p>
      </dsp:txBody>
      <dsp:txXfrm>
        <a:off x="3740534" y="5979"/>
        <a:ext cx="3034531" cy="1820718"/>
      </dsp:txXfrm>
    </dsp:sp>
    <dsp:sp modelId="{D00DE9B1-4344-407F-8FF6-E8317123112A}">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153E1D68-AEBD-40CF-804B-FDAA938CC516}">
      <dsp:nvSpPr>
        <dsp:cNvPr id="0" name=""/>
        <dsp:cNvSpPr/>
      </dsp:nvSpPr>
      <dsp:spPr>
        <a:xfrm>
          <a:off x="7473007" y="5979"/>
          <a:ext cx="3034531" cy="182071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89100">
            <a:lnSpc>
              <a:spcPct val="90000"/>
            </a:lnSpc>
            <a:spcBef>
              <a:spcPct val="0"/>
            </a:spcBef>
            <a:spcAft>
              <a:spcPct val="35000"/>
            </a:spcAft>
            <a:buNone/>
          </a:pPr>
          <a:r>
            <a:rPr lang="fi-FI" sz="3800" kern="1200" dirty="0"/>
            <a:t>Keskiaika </a:t>
          </a:r>
          <a:r>
            <a:rPr lang="fi-FI" sz="3800" kern="1200"/>
            <a:t>500-1500 jaa.</a:t>
          </a:r>
          <a:endParaRPr lang="en-US" sz="3800" kern="1200" dirty="0"/>
        </a:p>
      </dsp:txBody>
      <dsp:txXfrm>
        <a:off x="7473007" y="5979"/>
        <a:ext cx="3034531" cy="1820718"/>
      </dsp:txXfrm>
    </dsp:sp>
    <dsp:sp modelId="{37DEF654-A586-47BB-98E0-89312CC67CB7}">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E7AD983E-A6F1-4EF2-83CE-9418973A7B5E}">
      <dsp:nvSpPr>
        <dsp:cNvPr id="0" name=""/>
        <dsp:cNvSpPr/>
      </dsp:nvSpPr>
      <dsp:spPr>
        <a:xfrm>
          <a:off x="8061" y="2524640"/>
          <a:ext cx="3034531" cy="182071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89100">
            <a:lnSpc>
              <a:spcPct val="90000"/>
            </a:lnSpc>
            <a:spcBef>
              <a:spcPct val="0"/>
            </a:spcBef>
            <a:spcAft>
              <a:spcPct val="35000"/>
            </a:spcAft>
            <a:buNone/>
          </a:pPr>
          <a:r>
            <a:rPr lang="fi-FI" sz="3800" kern="1200"/>
            <a:t>Uusi aika 1500-1789</a:t>
          </a:r>
          <a:endParaRPr lang="en-US" sz="3800" kern="1200"/>
        </a:p>
      </dsp:txBody>
      <dsp:txXfrm>
        <a:off x="8061" y="2524640"/>
        <a:ext cx="3034531" cy="1820718"/>
      </dsp:txXfrm>
    </dsp:sp>
    <dsp:sp modelId="{697958D8-5CF2-424A-A467-839BF4FA1C85}">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6CF4B063-6DCA-4DC6-9298-DC38232FF389}">
      <dsp:nvSpPr>
        <dsp:cNvPr id="0" name=""/>
        <dsp:cNvSpPr/>
      </dsp:nvSpPr>
      <dsp:spPr>
        <a:xfrm>
          <a:off x="3740534" y="2524640"/>
          <a:ext cx="3034531" cy="182071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89100">
            <a:lnSpc>
              <a:spcPct val="90000"/>
            </a:lnSpc>
            <a:spcBef>
              <a:spcPct val="0"/>
            </a:spcBef>
            <a:spcAft>
              <a:spcPct val="35000"/>
            </a:spcAft>
            <a:buNone/>
          </a:pPr>
          <a:r>
            <a:rPr lang="fi-FI" sz="3800" kern="1200" dirty="0"/>
            <a:t>Uusin aika 1800-1914</a:t>
          </a:r>
          <a:endParaRPr lang="en-US" sz="3800" kern="1200" dirty="0"/>
        </a:p>
      </dsp:txBody>
      <dsp:txXfrm>
        <a:off x="3740534" y="2524640"/>
        <a:ext cx="3034531" cy="1820718"/>
      </dsp:txXfrm>
    </dsp:sp>
    <dsp:sp modelId="{2F39D934-65C4-4496-BECE-70FE5299F95C}">
      <dsp:nvSpPr>
        <dsp:cNvPr id="0" name=""/>
        <dsp:cNvSpPr/>
      </dsp:nvSpPr>
      <dsp:spPr>
        <a:xfrm>
          <a:off x="7473007" y="2524640"/>
          <a:ext cx="3034531" cy="18207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1689100">
            <a:lnSpc>
              <a:spcPct val="90000"/>
            </a:lnSpc>
            <a:spcBef>
              <a:spcPct val="0"/>
            </a:spcBef>
            <a:spcAft>
              <a:spcPct val="35000"/>
            </a:spcAft>
            <a:buNone/>
          </a:pPr>
          <a:r>
            <a:rPr lang="en-US" sz="3800" kern="1200" dirty="0" err="1"/>
            <a:t>Nykyaika</a:t>
          </a:r>
          <a:endParaRPr lang="en-US" sz="3800" kern="1200" dirty="0"/>
        </a:p>
        <a:p>
          <a:pPr marL="0" lvl="0" indent="0" algn="ctr" defTabSz="1689100">
            <a:lnSpc>
              <a:spcPct val="90000"/>
            </a:lnSpc>
            <a:spcBef>
              <a:spcPct val="0"/>
            </a:spcBef>
            <a:spcAft>
              <a:spcPct val="35000"/>
            </a:spcAft>
            <a:buNone/>
          </a:pPr>
          <a:r>
            <a:rPr lang="en-US" sz="3800" kern="1200" dirty="0"/>
            <a:t>1914-</a:t>
          </a:r>
        </a:p>
      </dsp:txBody>
      <dsp:txXfrm>
        <a:off x="7473007" y="2524640"/>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767CE3-4F36-4D87-BB73-74FD42D33CA8}" type="datetimeFigureOut">
              <a:rPr lang="fi-FI" smtClean="0"/>
              <a:t>30.1.2023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967495-04F9-4810-8167-DB51049E3E9C}" type="slidenum">
              <a:rPr lang="fi-FI" smtClean="0"/>
              <a:t>‹#›</a:t>
            </a:fld>
            <a:endParaRPr lang="fi-FI"/>
          </a:p>
        </p:txBody>
      </p:sp>
    </p:spTree>
    <p:extLst>
      <p:ext uri="{BB962C8B-B14F-4D97-AF65-F5344CB8AC3E}">
        <p14:creationId xmlns:p14="http://schemas.microsoft.com/office/powerpoint/2010/main" val="1980348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a:t>
            </a:fld>
            <a:endParaRPr lang="fi-FI"/>
          </a:p>
        </p:txBody>
      </p:sp>
    </p:spTree>
    <p:extLst>
      <p:ext uri="{BB962C8B-B14F-4D97-AF65-F5344CB8AC3E}">
        <p14:creationId xmlns:p14="http://schemas.microsoft.com/office/powerpoint/2010/main" val="720621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15</a:t>
            </a:fld>
            <a:endParaRPr lang="fi-FI"/>
          </a:p>
        </p:txBody>
      </p:sp>
    </p:spTree>
    <p:extLst>
      <p:ext uri="{BB962C8B-B14F-4D97-AF65-F5344CB8AC3E}">
        <p14:creationId xmlns:p14="http://schemas.microsoft.com/office/powerpoint/2010/main" val="2821431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16</a:t>
            </a:fld>
            <a:endParaRPr lang="fi-FI"/>
          </a:p>
        </p:txBody>
      </p:sp>
    </p:spTree>
    <p:extLst>
      <p:ext uri="{BB962C8B-B14F-4D97-AF65-F5344CB8AC3E}">
        <p14:creationId xmlns:p14="http://schemas.microsoft.com/office/powerpoint/2010/main" val="811167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18</a:t>
            </a:fld>
            <a:endParaRPr lang="fi-FI"/>
          </a:p>
        </p:txBody>
      </p:sp>
    </p:spTree>
    <p:extLst>
      <p:ext uri="{BB962C8B-B14F-4D97-AF65-F5344CB8AC3E}">
        <p14:creationId xmlns:p14="http://schemas.microsoft.com/office/powerpoint/2010/main" val="2125164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19</a:t>
            </a:fld>
            <a:endParaRPr lang="fi-FI"/>
          </a:p>
        </p:txBody>
      </p:sp>
    </p:spTree>
    <p:extLst>
      <p:ext uri="{BB962C8B-B14F-4D97-AF65-F5344CB8AC3E}">
        <p14:creationId xmlns:p14="http://schemas.microsoft.com/office/powerpoint/2010/main" val="4040093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20</a:t>
            </a:fld>
            <a:endParaRPr lang="fi-FI"/>
          </a:p>
        </p:txBody>
      </p:sp>
    </p:spTree>
    <p:extLst>
      <p:ext uri="{BB962C8B-B14F-4D97-AF65-F5344CB8AC3E}">
        <p14:creationId xmlns:p14="http://schemas.microsoft.com/office/powerpoint/2010/main" val="1579679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p>
        </p:txBody>
      </p:sp>
      <p:sp>
        <p:nvSpPr>
          <p:cNvPr id="4" name="Dian numeron paikkamerkki 3"/>
          <p:cNvSpPr>
            <a:spLocks noGrp="1"/>
          </p:cNvSpPr>
          <p:nvPr>
            <p:ph type="sldNum" sz="quarter" idx="5"/>
          </p:nvPr>
        </p:nvSpPr>
        <p:spPr/>
        <p:txBody>
          <a:bodyPr/>
          <a:lstStyle/>
          <a:p>
            <a:fld id="{2441AA5B-1D33-4ED6-A800-DA86CD872760}" type="slidenum">
              <a:rPr lang="fi-FI" smtClean="0"/>
              <a:t>21</a:t>
            </a:fld>
            <a:endParaRPr lang="fi-FI"/>
          </a:p>
        </p:txBody>
      </p:sp>
    </p:spTree>
    <p:extLst>
      <p:ext uri="{BB962C8B-B14F-4D97-AF65-F5344CB8AC3E}">
        <p14:creationId xmlns:p14="http://schemas.microsoft.com/office/powerpoint/2010/main" val="3565521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22</a:t>
            </a:fld>
            <a:endParaRPr lang="fi-FI"/>
          </a:p>
        </p:txBody>
      </p:sp>
    </p:spTree>
    <p:extLst>
      <p:ext uri="{BB962C8B-B14F-4D97-AF65-F5344CB8AC3E}">
        <p14:creationId xmlns:p14="http://schemas.microsoft.com/office/powerpoint/2010/main" val="553974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23</a:t>
            </a:fld>
            <a:endParaRPr lang="fi-FI"/>
          </a:p>
        </p:txBody>
      </p:sp>
    </p:spTree>
    <p:extLst>
      <p:ext uri="{BB962C8B-B14F-4D97-AF65-F5344CB8AC3E}">
        <p14:creationId xmlns:p14="http://schemas.microsoft.com/office/powerpoint/2010/main" val="822615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25</a:t>
            </a:fld>
            <a:endParaRPr lang="fi-FI"/>
          </a:p>
        </p:txBody>
      </p:sp>
    </p:spTree>
    <p:extLst>
      <p:ext uri="{BB962C8B-B14F-4D97-AF65-F5344CB8AC3E}">
        <p14:creationId xmlns:p14="http://schemas.microsoft.com/office/powerpoint/2010/main" val="2978539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26</a:t>
            </a:fld>
            <a:endParaRPr lang="fi-FI"/>
          </a:p>
        </p:txBody>
      </p:sp>
    </p:spTree>
    <p:extLst>
      <p:ext uri="{BB962C8B-B14F-4D97-AF65-F5344CB8AC3E}">
        <p14:creationId xmlns:p14="http://schemas.microsoft.com/office/powerpoint/2010/main" val="2779025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a:t>
            </a:fld>
            <a:endParaRPr lang="fi-FI"/>
          </a:p>
        </p:txBody>
      </p:sp>
    </p:spTree>
    <p:extLst>
      <p:ext uri="{BB962C8B-B14F-4D97-AF65-F5344CB8AC3E}">
        <p14:creationId xmlns:p14="http://schemas.microsoft.com/office/powerpoint/2010/main" val="3714402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29</a:t>
            </a:fld>
            <a:endParaRPr lang="fi-FI"/>
          </a:p>
        </p:txBody>
      </p:sp>
    </p:spTree>
    <p:extLst>
      <p:ext uri="{BB962C8B-B14F-4D97-AF65-F5344CB8AC3E}">
        <p14:creationId xmlns:p14="http://schemas.microsoft.com/office/powerpoint/2010/main" val="2844245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30</a:t>
            </a:fld>
            <a:endParaRPr lang="fi-FI"/>
          </a:p>
        </p:txBody>
      </p:sp>
    </p:spTree>
    <p:extLst>
      <p:ext uri="{BB962C8B-B14F-4D97-AF65-F5344CB8AC3E}">
        <p14:creationId xmlns:p14="http://schemas.microsoft.com/office/powerpoint/2010/main" val="17353801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31</a:t>
            </a:fld>
            <a:endParaRPr lang="fi-FI"/>
          </a:p>
        </p:txBody>
      </p:sp>
    </p:spTree>
    <p:extLst>
      <p:ext uri="{BB962C8B-B14F-4D97-AF65-F5344CB8AC3E}">
        <p14:creationId xmlns:p14="http://schemas.microsoft.com/office/powerpoint/2010/main" val="1548613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32</a:t>
            </a:fld>
            <a:endParaRPr lang="fi-FI"/>
          </a:p>
        </p:txBody>
      </p:sp>
    </p:spTree>
    <p:extLst>
      <p:ext uri="{BB962C8B-B14F-4D97-AF65-F5344CB8AC3E}">
        <p14:creationId xmlns:p14="http://schemas.microsoft.com/office/powerpoint/2010/main" val="3469966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33</a:t>
            </a:fld>
            <a:endParaRPr lang="fi-FI"/>
          </a:p>
        </p:txBody>
      </p:sp>
    </p:spTree>
    <p:extLst>
      <p:ext uri="{BB962C8B-B14F-4D97-AF65-F5344CB8AC3E}">
        <p14:creationId xmlns:p14="http://schemas.microsoft.com/office/powerpoint/2010/main" val="2694762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buNone/>
            </a:pP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36</a:t>
            </a:fld>
            <a:endParaRPr lang="fi-FI"/>
          </a:p>
        </p:txBody>
      </p:sp>
    </p:spTree>
    <p:extLst>
      <p:ext uri="{BB962C8B-B14F-4D97-AF65-F5344CB8AC3E}">
        <p14:creationId xmlns:p14="http://schemas.microsoft.com/office/powerpoint/2010/main" val="3909327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37</a:t>
            </a:fld>
            <a:endParaRPr lang="fi-FI"/>
          </a:p>
        </p:txBody>
      </p:sp>
    </p:spTree>
    <p:extLst>
      <p:ext uri="{BB962C8B-B14F-4D97-AF65-F5344CB8AC3E}">
        <p14:creationId xmlns:p14="http://schemas.microsoft.com/office/powerpoint/2010/main" val="972789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38</a:t>
            </a:fld>
            <a:endParaRPr lang="fi-FI"/>
          </a:p>
        </p:txBody>
      </p:sp>
    </p:spTree>
    <p:extLst>
      <p:ext uri="{BB962C8B-B14F-4D97-AF65-F5344CB8AC3E}">
        <p14:creationId xmlns:p14="http://schemas.microsoft.com/office/powerpoint/2010/main" val="22456699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39</a:t>
            </a:fld>
            <a:endParaRPr lang="fi-FI"/>
          </a:p>
        </p:txBody>
      </p:sp>
    </p:spTree>
    <p:extLst>
      <p:ext uri="{BB962C8B-B14F-4D97-AF65-F5344CB8AC3E}">
        <p14:creationId xmlns:p14="http://schemas.microsoft.com/office/powerpoint/2010/main" val="10541293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0" i="0" dirty="0">
              <a:solidFill>
                <a:srgbClr val="333333"/>
              </a:solidFill>
              <a:effectLst/>
              <a:latin typeface="Open Sans" panose="020B0606030504020204" pitchFamily="34" charset="0"/>
            </a:endParaRPr>
          </a:p>
        </p:txBody>
      </p:sp>
      <p:sp>
        <p:nvSpPr>
          <p:cNvPr id="4" name="Dian numeron paikkamerkki 3"/>
          <p:cNvSpPr>
            <a:spLocks noGrp="1"/>
          </p:cNvSpPr>
          <p:nvPr>
            <p:ph type="sldNum" sz="quarter" idx="5"/>
          </p:nvPr>
        </p:nvSpPr>
        <p:spPr/>
        <p:txBody>
          <a:bodyPr/>
          <a:lstStyle/>
          <a:p>
            <a:fld id="{2441AA5B-1D33-4ED6-A800-DA86CD872760}" type="slidenum">
              <a:rPr lang="fi-FI" smtClean="0"/>
              <a:t>41</a:t>
            </a:fld>
            <a:endParaRPr lang="fi-FI"/>
          </a:p>
        </p:txBody>
      </p:sp>
    </p:spTree>
    <p:extLst>
      <p:ext uri="{BB962C8B-B14F-4D97-AF65-F5344CB8AC3E}">
        <p14:creationId xmlns:p14="http://schemas.microsoft.com/office/powerpoint/2010/main" val="4170564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a:t>
            </a:fld>
            <a:endParaRPr lang="fi-FI"/>
          </a:p>
        </p:txBody>
      </p:sp>
    </p:spTree>
    <p:extLst>
      <p:ext uri="{BB962C8B-B14F-4D97-AF65-F5344CB8AC3E}">
        <p14:creationId xmlns:p14="http://schemas.microsoft.com/office/powerpoint/2010/main" val="3638837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42</a:t>
            </a:fld>
            <a:endParaRPr lang="fi-FI"/>
          </a:p>
        </p:txBody>
      </p:sp>
    </p:spTree>
    <p:extLst>
      <p:ext uri="{BB962C8B-B14F-4D97-AF65-F5344CB8AC3E}">
        <p14:creationId xmlns:p14="http://schemas.microsoft.com/office/powerpoint/2010/main" val="31748100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43</a:t>
            </a:fld>
            <a:endParaRPr lang="fi-FI"/>
          </a:p>
        </p:txBody>
      </p:sp>
    </p:spTree>
    <p:extLst>
      <p:ext uri="{BB962C8B-B14F-4D97-AF65-F5344CB8AC3E}">
        <p14:creationId xmlns:p14="http://schemas.microsoft.com/office/powerpoint/2010/main" val="36807671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44</a:t>
            </a:fld>
            <a:endParaRPr lang="fi-FI"/>
          </a:p>
        </p:txBody>
      </p:sp>
    </p:spTree>
    <p:extLst>
      <p:ext uri="{BB962C8B-B14F-4D97-AF65-F5344CB8AC3E}">
        <p14:creationId xmlns:p14="http://schemas.microsoft.com/office/powerpoint/2010/main" val="2037730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45</a:t>
            </a:fld>
            <a:endParaRPr lang="fi-FI"/>
          </a:p>
        </p:txBody>
      </p:sp>
    </p:spTree>
    <p:extLst>
      <p:ext uri="{BB962C8B-B14F-4D97-AF65-F5344CB8AC3E}">
        <p14:creationId xmlns:p14="http://schemas.microsoft.com/office/powerpoint/2010/main" val="2314655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p>
        </p:txBody>
      </p:sp>
      <p:sp>
        <p:nvSpPr>
          <p:cNvPr id="4" name="Dian numeron paikkamerkki 3"/>
          <p:cNvSpPr>
            <a:spLocks noGrp="1"/>
          </p:cNvSpPr>
          <p:nvPr>
            <p:ph type="sldNum" sz="quarter" idx="5"/>
          </p:nvPr>
        </p:nvSpPr>
        <p:spPr/>
        <p:txBody>
          <a:bodyPr/>
          <a:lstStyle/>
          <a:p>
            <a:fld id="{2441AA5B-1D33-4ED6-A800-DA86CD872760}" type="slidenum">
              <a:rPr lang="fi-FI" smtClean="0"/>
              <a:t>46</a:t>
            </a:fld>
            <a:endParaRPr lang="fi-FI"/>
          </a:p>
        </p:txBody>
      </p:sp>
    </p:spTree>
    <p:extLst>
      <p:ext uri="{BB962C8B-B14F-4D97-AF65-F5344CB8AC3E}">
        <p14:creationId xmlns:p14="http://schemas.microsoft.com/office/powerpoint/2010/main" val="39433232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47</a:t>
            </a:fld>
            <a:endParaRPr lang="fi-FI"/>
          </a:p>
        </p:txBody>
      </p:sp>
    </p:spTree>
    <p:extLst>
      <p:ext uri="{BB962C8B-B14F-4D97-AF65-F5344CB8AC3E}">
        <p14:creationId xmlns:p14="http://schemas.microsoft.com/office/powerpoint/2010/main" val="12153574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dirty="0"/>
          </a:p>
        </p:txBody>
      </p:sp>
      <p:sp>
        <p:nvSpPr>
          <p:cNvPr id="107" name="Shape 107"/>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48</a:t>
            </a:fld>
            <a:endParaRPr lang="fi-FI"/>
          </a:p>
        </p:txBody>
      </p:sp>
    </p:spTree>
    <p:extLst>
      <p:ext uri="{BB962C8B-B14F-4D97-AF65-F5344CB8AC3E}">
        <p14:creationId xmlns:p14="http://schemas.microsoft.com/office/powerpoint/2010/main" val="37876752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49</a:t>
            </a:fld>
            <a:endParaRPr lang="fi-FI"/>
          </a:p>
        </p:txBody>
      </p:sp>
    </p:spTree>
    <p:extLst>
      <p:ext uri="{BB962C8B-B14F-4D97-AF65-F5344CB8AC3E}">
        <p14:creationId xmlns:p14="http://schemas.microsoft.com/office/powerpoint/2010/main" val="5508794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50</a:t>
            </a:fld>
            <a:endParaRPr lang="fi-FI"/>
          </a:p>
        </p:txBody>
      </p:sp>
    </p:spTree>
    <p:extLst>
      <p:ext uri="{BB962C8B-B14F-4D97-AF65-F5344CB8AC3E}">
        <p14:creationId xmlns:p14="http://schemas.microsoft.com/office/powerpoint/2010/main" val="1634715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175" name="Shape 175"/>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fi-FI"/>
              <a:t>52</a:t>
            </a:fld>
            <a:endParaRPr lang="fi-FI"/>
          </a:p>
        </p:txBody>
      </p:sp>
    </p:spTree>
    <p:extLst>
      <p:ext uri="{BB962C8B-B14F-4D97-AF65-F5344CB8AC3E}">
        <p14:creationId xmlns:p14="http://schemas.microsoft.com/office/powerpoint/2010/main" val="482626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a:t>
            </a:fld>
            <a:endParaRPr lang="fi-FI"/>
          </a:p>
        </p:txBody>
      </p:sp>
    </p:spTree>
    <p:extLst>
      <p:ext uri="{BB962C8B-B14F-4D97-AF65-F5344CB8AC3E}">
        <p14:creationId xmlns:p14="http://schemas.microsoft.com/office/powerpoint/2010/main" val="35467340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53</a:t>
            </a:fld>
            <a:endParaRPr lang="fi-FI"/>
          </a:p>
        </p:txBody>
      </p:sp>
    </p:spTree>
    <p:extLst>
      <p:ext uri="{BB962C8B-B14F-4D97-AF65-F5344CB8AC3E}">
        <p14:creationId xmlns:p14="http://schemas.microsoft.com/office/powerpoint/2010/main" val="3348340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rtl="0">
              <a:spcBef>
                <a:spcPts val="0"/>
              </a:spcBef>
              <a:buNone/>
            </a:pPr>
            <a:endParaRPr dirty="0"/>
          </a:p>
        </p:txBody>
      </p:sp>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50101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55</a:t>
            </a:fld>
            <a:endParaRPr lang="fi-FI"/>
          </a:p>
        </p:txBody>
      </p:sp>
    </p:spTree>
    <p:extLst>
      <p:ext uri="{BB962C8B-B14F-4D97-AF65-F5344CB8AC3E}">
        <p14:creationId xmlns:p14="http://schemas.microsoft.com/office/powerpoint/2010/main" val="1131985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56</a:t>
            </a:fld>
            <a:endParaRPr lang="fi-FI"/>
          </a:p>
        </p:txBody>
      </p:sp>
    </p:spTree>
    <p:extLst>
      <p:ext uri="{BB962C8B-B14F-4D97-AF65-F5344CB8AC3E}">
        <p14:creationId xmlns:p14="http://schemas.microsoft.com/office/powerpoint/2010/main" val="4406215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58</a:t>
            </a:fld>
            <a:endParaRPr lang="fi-FI"/>
          </a:p>
        </p:txBody>
      </p:sp>
    </p:spTree>
    <p:extLst>
      <p:ext uri="{BB962C8B-B14F-4D97-AF65-F5344CB8AC3E}">
        <p14:creationId xmlns:p14="http://schemas.microsoft.com/office/powerpoint/2010/main" val="11465585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60</a:t>
            </a:fld>
            <a:endParaRPr lang="fi-FI"/>
          </a:p>
        </p:txBody>
      </p:sp>
    </p:spTree>
    <p:extLst>
      <p:ext uri="{BB962C8B-B14F-4D97-AF65-F5344CB8AC3E}">
        <p14:creationId xmlns:p14="http://schemas.microsoft.com/office/powerpoint/2010/main" val="31322948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864C28F-2850-4D02-9D62-1A430CD164B4}" type="slidenum">
              <a:rPr lang="fi-FI" smtClean="0"/>
              <a:t>61</a:t>
            </a:fld>
            <a:endParaRPr lang="fi-FI"/>
          </a:p>
        </p:txBody>
      </p:sp>
    </p:spTree>
    <p:extLst>
      <p:ext uri="{BB962C8B-B14F-4D97-AF65-F5344CB8AC3E}">
        <p14:creationId xmlns:p14="http://schemas.microsoft.com/office/powerpoint/2010/main" val="16931487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62</a:t>
            </a:fld>
            <a:endParaRPr lang="fi-FI"/>
          </a:p>
        </p:txBody>
      </p:sp>
    </p:spTree>
    <p:extLst>
      <p:ext uri="{BB962C8B-B14F-4D97-AF65-F5344CB8AC3E}">
        <p14:creationId xmlns:p14="http://schemas.microsoft.com/office/powerpoint/2010/main" val="8055220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63</a:t>
            </a:fld>
            <a:endParaRPr lang="fi-FI"/>
          </a:p>
        </p:txBody>
      </p:sp>
    </p:spTree>
    <p:extLst>
      <p:ext uri="{BB962C8B-B14F-4D97-AF65-F5344CB8AC3E}">
        <p14:creationId xmlns:p14="http://schemas.microsoft.com/office/powerpoint/2010/main" val="37436081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64</a:t>
            </a:fld>
            <a:endParaRPr lang="fi-FI"/>
          </a:p>
        </p:txBody>
      </p:sp>
    </p:spTree>
    <p:extLst>
      <p:ext uri="{BB962C8B-B14F-4D97-AF65-F5344CB8AC3E}">
        <p14:creationId xmlns:p14="http://schemas.microsoft.com/office/powerpoint/2010/main" val="2405836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7</a:t>
            </a:fld>
            <a:endParaRPr lang="fi-FI"/>
          </a:p>
        </p:txBody>
      </p:sp>
    </p:spTree>
    <p:extLst>
      <p:ext uri="{BB962C8B-B14F-4D97-AF65-F5344CB8AC3E}">
        <p14:creationId xmlns:p14="http://schemas.microsoft.com/office/powerpoint/2010/main" val="3658752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66</a:t>
            </a:fld>
            <a:endParaRPr lang="fi-FI"/>
          </a:p>
        </p:txBody>
      </p:sp>
    </p:spTree>
    <p:extLst>
      <p:ext uri="{BB962C8B-B14F-4D97-AF65-F5344CB8AC3E}">
        <p14:creationId xmlns:p14="http://schemas.microsoft.com/office/powerpoint/2010/main" val="8817419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914400" y="4343400"/>
            <a:ext cx="50292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93166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68</a:t>
            </a:fld>
            <a:endParaRPr lang="fi-FI"/>
          </a:p>
        </p:txBody>
      </p:sp>
    </p:spTree>
    <p:extLst>
      <p:ext uri="{BB962C8B-B14F-4D97-AF65-F5344CB8AC3E}">
        <p14:creationId xmlns:p14="http://schemas.microsoft.com/office/powerpoint/2010/main" val="23910515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864C28F-2850-4D02-9D62-1A430CD164B4}" type="slidenum">
              <a:rPr lang="fi-FI" smtClean="0"/>
              <a:t>70</a:t>
            </a:fld>
            <a:endParaRPr lang="fi-FI"/>
          </a:p>
        </p:txBody>
      </p:sp>
    </p:spTree>
    <p:extLst>
      <p:ext uri="{BB962C8B-B14F-4D97-AF65-F5344CB8AC3E}">
        <p14:creationId xmlns:p14="http://schemas.microsoft.com/office/powerpoint/2010/main" val="1734795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8</a:t>
            </a:fld>
            <a:endParaRPr lang="fi-FI"/>
          </a:p>
        </p:txBody>
      </p:sp>
    </p:spTree>
    <p:extLst>
      <p:ext uri="{BB962C8B-B14F-4D97-AF65-F5344CB8AC3E}">
        <p14:creationId xmlns:p14="http://schemas.microsoft.com/office/powerpoint/2010/main" val="3276578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9</a:t>
            </a:fld>
            <a:endParaRPr lang="fi-FI"/>
          </a:p>
        </p:txBody>
      </p:sp>
    </p:spTree>
    <p:extLst>
      <p:ext uri="{BB962C8B-B14F-4D97-AF65-F5344CB8AC3E}">
        <p14:creationId xmlns:p14="http://schemas.microsoft.com/office/powerpoint/2010/main" val="99141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11</a:t>
            </a:fld>
            <a:endParaRPr lang="fi-FI"/>
          </a:p>
        </p:txBody>
      </p:sp>
    </p:spTree>
    <p:extLst>
      <p:ext uri="{BB962C8B-B14F-4D97-AF65-F5344CB8AC3E}">
        <p14:creationId xmlns:p14="http://schemas.microsoft.com/office/powerpoint/2010/main" val="436259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12</a:t>
            </a:fld>
            <a:endParaRPr lang="fi-FI"/>
          </a:p>
        </p:txBody>
      </p:sp>
    </p:spTree>
    <p:extLst>
      <p:ext uri="{BB962C8B-B14F-4D97-AF65-F5344CB8AC3E}">
        <p14:creationId xmlns:p14="http://schemas.microsoft.com/office/powerpoint/2010/main" val="1801638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05E451-B3EC-164C-DF4F-ECA9C03D010D}"/>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10529BBC-5878-6509-74FD-B12E0B6282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C9420A67-BFD5-B728-3AF5-0BF30234A6AA}"/>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5" name="Alatunnisteen paikkamerkki 4">
            <a:extLst>
              <a:ext uri="{FF2B5EF4-FFF2-40B4-BE49-F238E27FC236}">
                <a16:creationId xmlns:a16="http://schemas.microsoft.com/office/drawing/2014/main" id="{102B6DFA-3CA6-A7B5-DCD6-1991D7D8030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10E01C4-FED5-2613-4597-A0A91B14AAE8}"/>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3025658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75F4D7-1436-A7E8-6447-795AACAB9EFB}"/>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27180332-0DE8-C7BE-59BC-91456758005B}"/>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8ADBD2E-E444-B9D2-73FA-5AB0B6AF6262}"/>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5" name="Alatunnisteen paikkamerkki 4">
            <a:extLst>
              <a:ext uri="{FF2B5EF4-FFF2-40B4-BE49-F238E27FC236}">
                <a16:creationId xmlns:a16="http://schemas.microsoft.com/office/drawing/2014/main" id="{121EC22F-4ECE-9FC3-B764-CDC99152DA3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EBD823E-904F-9144-5691-B9412F3A481F}"/>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1227621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2EB202C2-E01F-04AD-1575-2B96821DCD9B}"/>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A1072B04-FFBB-AEEE-CBB7-233FE2048A05}"/>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A9B61DB-7962-8CDC-FD31-8F57996393A9}"/>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5" name="Alatunnisteen paikkamerkki 4">
            <a:extLst>
              <a:ext uri="{FF2B5EF4-FFF2-40B4-BE49-F238E27FC236}">
                <a16:creationId xmlns:a16="http://schemas.microsoft.com/office/drawing/2014/main" id="{C7F850C9-E572-7A5D-9A03-DB42F7CCB27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B97B554-0918-37FF-ED68-7CF4B1323901}"/>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202265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5BF5AB1-6625-95AE-8C76-DFAD1FAAF9A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EEE23C8-D830-6BF2-3C71-A57B5971D7CC}"/>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6037093-11A7-7FEE-63F7-25A91F0360F4}"/>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5" name="Alatunnisteen paikkamerkki 4">
            <a:extLst>
              <a:ext uri="{FF2B5EF4-FFF2-40B4-BE49-F238E27FC236}">
                <a16:creationId xmlns:a16="http://schemas.microsoft.com/office/drawing/2014/main" id="{2D18DD8C-B879-3271-C643-6F8176CE60C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95B5BD0-652C-C95F-06BA-7328403103D4}"/>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4079512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6FDC54-7E95-8D7E-0216-434084F0D6A1}"/>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090BC233-7142-3F39-991F-9ED4199C9D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5FFB21FD-7F02-F1C8-9F75-A888EC810201}"/>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5" name="Alatunnisteen paikkamerkki 4">
            <a:extLst>
              <a:ext uri="{FF2B5EF4-FFF2-40B4-BE49-F238E27FC236}">
                <a16:creationId xmlns:a16="http://schemas.microsoft.com/office/drawing/2014/main" id="{A7033BCE-8A63-91A0-545D-DA3BDC35333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CA40E0F-E002-6003-D0BD-BF5ECDD00F90}"/>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2296635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4DDFDA5-8B40-BB68-B031-FD9D8533135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EBACE373-263B-7D0C-A7EA-4FDA7E9410C6}"/>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5AC71561-2BD5-2041-13CC-8022AEEA86DF}"/>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748CE288-E3A8-F616-725B-AB8C8D8FB44B}"/>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6" name="Alatunnisteen paikkamerkki 5">
            <a:extLst>
              <a:ext uri="{FF2B5EF4-FFF2-40B4-BE49-F238E27FC236}">
                <a16:creationId xmlns:a16="http://schemas.microsoft.com/office/drawing/2014/main" id="{1BD15850-974C-71A2-8010-9C5B45F4ACC6}"/>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0ECA493-D0E3-E07E-FC51-66F8A52D683B}"/>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1261887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266E5B-FB6A-6FF2-BB35-A820FB7F7165}"/>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79F33936-F0BF-E4D4-CFF1-5AEB5F888C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C6130346-2433-478F-D20B-81343EEA7E8F}"/>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B4ABBF9B-97A5-EA99-444A-C82F7848D3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B415799-9FF1-2C22-5DC2-AF8D97716DC0}"/>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558E74E3-FF60-3128-78BD-D4612BCD18F4}"/>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8" name="Alatunnisteen paikkamerkki 7">
            <a:extLst>
              <a:ext uri="{FF2B5EF4-FFF2-40B4-BE49-F238E27FC236}">
                <a16:creationId xmlns:a16="http://schemas.microsoft.com/office/drawing/2014/main" id="{4848F4CB-E5A6-7835-1D21-4AD4D998E322}"/>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7E98D95F-A07E-8599-44FA-5BE73B5B6E24}"/>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1145705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B4DED8-37A4-707F-43E5-660E28AEA0A4}"/>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162090C2-2C84-5564-20C7-75523859F6E8}"/>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4" name="Alatunnisteen paikkamerkki 3">
            <a:extLst>
              <a:ext uri="{FF2B5EF4-FFF2-40B4-BE49-F238E27FC236}">
                <a16:creationId xmlns:a16="http://schemas.microsoft.com/office/drawing/2014/main" id="{5FBEE8B4-6F27-049C-4D14-AF3340E2B922}"/>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59EF3C5-A6D3-D13C-6043-C3CD9E9545D4}"/>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3053868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F2897A5-3857-50C1-5F36-CD2BE640B860}"/>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3" name="Alatunnisteen paikkamerkki 2">
            <a:extLst>
              <a:ext uri="{FF2B5EF4-FFF2-40B4-BE49-F238E27FC236}">
                <a16:creationId xmlns:a16="http://schemas.microsoft.com/office/drawing/2014/main" id="{DD80D91E-99D7-4C7E-796B-EC58CADFB96B}"/>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E5A7C29E-8176-179B-E758-14917A0F75EE}"/>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1901930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3A9913D-A772-3F84-BE96-2D0FF88F2D88}"/>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A10D401F-054B-DD93-B467-AA5EFE7D63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8BFA9E3F-0831-664F-1AAD-7AC6DABC53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5909776B-7B80-B973-F7D6-B510DD14EF24}"/>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6" name="Alatunnisteen paikkamerkki 5">
            <a:extLst>
              <a:ext uri="{FF2B5EF4-FFF2-40B4-BE49-F238E27FC236}">
                <a16:creationId xmlns:a16="http://schemas.microsoft.com/office/drawing/2014/main" id="{636B6028-F347-A149-28E1-25CE1884F3D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2E54C86-2254-2F78-2361-51BEEB238115}"/>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91628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DBBD654-62BD-144E-BA76-F162B8FE918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08B3B16C-4C95-161F-F0D2-F7804068C5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F8A66958-5D70-F58C-97BB-8F4E9B251E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551D10E-4503-7B04-E5C4-0CC579FF8FB1}"/>
              </a:ext>
            </a:extLst>
          </p:cNvPr>
          <p:cNvSpPr>
            <a:spLocks noGrp="1"/>
          </p:cNvSpPr>
          <p:nvPr>
            <p:ph type="dt" sz="half" idx="10"/>
          </p:nvPr>
        </p:nvSpPr>
        <p:spPr/>
        <p:txBody>
          <a:bodyPr/>
          <a:lstStyle/>
          <a:p>
            <a:fld id="{ADFDE654-6937-4DF8-AAB9-0D4917FD07E8}" type="datetimeFigureOut">
              <a:rPr lang="fi-FI" smtClean="0"/>
              <a:t>30.1.2023</a:t>
            </a:fld>
            <a:endParaRPr lang="fi-FI"/>
          </a:p>
        </p:txBody>
      </p:sp>
      <p:sp>
        <p:nvSpPr>
          <p:cNvPr id="6" name="Alatunnisteen paikkamerkki 5">
            <a:extLst>
              <a:ext uri="{FF2B5EF4-FFF2-40B4-BE49-F238E27FC236}">
                <a16:creationId xmlns:a16="http://schemas.microsoft.com/office/drawing/2014/main" id="{CCE42E30-B0D8-176B-3E47-DC811189553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C4E0004-8ED8-1962-4606-E8D9AEEFFFEB}"/>
              </a:ext>
            </a:extLst>
          </p:cNvPr>
          <p:cNvSpPr>
            <a:spLocks noGrp="1"/>
          </p:cNvSpPr>
          <p:nvPr>
            <p:ph type="sldNum" sz="quarter" idx="12"/>
          </p:nvPr>
        </p:nvSpPr>
        <p:spPr/>
        <p:txBody>
          <a:bodyPr/>
          <a:lstStyle/>
          <a:p>
            <a:fld id="{D41F713D-CD1F-4AEB-85E9-A5995031DA2E}" type="slidenum">
              <a:rPr lang="fi-FI" smtClean="0"/>
              <a:t>‹#›</a:t>
            </a:fld>
            <a:endParaRPr lang="fi-FI"/>
          </a:p>
        </p:txBody>
      </p:sp>
    </p:spTree>
    <p:extLst>
      <p:ext uri="{BB962C8B-B14F-4D97-AF65-F5344CB8AC3E}">
        <p14:creationId xmlns:p14="http://schemas.microsoft.com/office/powerpoint/2010/main" val="37308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21633C4C-953E-7942-70F8-59B179C31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3C47F71-D40D-601B-F0FB-80E1DD33F7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835F4DA-2EC0-7D56-23C8-A1BD9D2E5E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FDE654-6937-4DF8-AAB9-0D4917FD07E8}" type="datetimeFigureOut">
              <a:rPr lang="fi-FI" smtClean="0"/>
              <a:t>30.1.2023</a:t>
            </a:fld>
            <a:endParaRPr lang="fi-FI"/>
          </a:p>
        </p:txBody>
      </p:sp>
      <p:sp>
        <p:nvSpPr>
          <p:cNvPr id="5" name="Alatunnisteen paikkamerkki 4">
            <a:extLst>
              <a:ext uri="{FF2B5EF4-FFF2-40B4-BE49-F238E27FC236}">
                <a16:creationId xmlns:a16="http://schemas.microsoft.com/office/drawing/2014/main" id="{5B21D7FF-A90F-77F6-1DF6-D5926BB961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99F68A3-6BE4-96DA-547A-C657223F29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1F713D-CD1F-4AEB-85E9-A5995031DA2E}" type="slidenum">
              <a:rPr lang="fi-FI" smtClean="0"/>
              <a:t>‹#›</a:t>
            </a:fld>
            <a:endParaRPr lang="fi-FI"/>
          </a:p>
        </p:txBody>
      </p:sp>
    </p:spTree>
    <p:extLst>
      <p:ext uri="{BB962C8B-B14F-4D97-AF65-F5344CB8AC3E}">
        <p14:creationId xmlns:p14="http://schemas.microsoft.com/office/powerpoint/2010/main" val="2279676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gcAPoY6l-Pc?t=26"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youtu.be/7da52cJLwW8"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eg"/><Relationship Id="rId7" Type="http://schemas.openxmlformats.org/officeDocument/2006/relationships/diagramColors" Target="../diagrams/colors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www.medievalists.net/2014/08/ten-medieval-inventions-changed-world/" TargetMode="External"/><Relationship Id="rId4" Type="http://schemas.openxmlformats.org/officeDocument/2006/relationships/image" Target="../media/image2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g"/></Relationships>
</file>

<file path=ppt/slides/_rels/slide5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hyperlink" Target="http://fi.wikipedia.org/wiki/Kuva:OrteliusWorldMap.jpeg"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D98CAC-3EFF-4342-BD5A-6C0E8CAB4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4006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3015AD5-D659-6324-5C2F-EE1B9D4C098F}"/>
              </a:ext>
            </a:extLst>
          </p:cNvPr>
          <p:cNvSpPr>
            <a:spLocks noGrp="1"/>
          </p:cNvSpPr>
          <p:nvPr>
            <p:ph type="ctrTitle"/>
          </p:nvPr>
        </p:nvSpPr>
        <p:spPr>
          <a:xfrm>
            <a:off x="838200" y="914402"/>
            <a:ext cx="10515600" cy="2659957"/>
          </a:xfrm>
        </p:spPr>
        <p:txBody>
          <a:bodyPr>
            <a:normAutofit/>
          </a:bodyPr>
          <a:lstStyle/>
          <a:p>
            <a:r>
              <a:rPr lang="fi-FI" sz="8000">
                <a:solidFill>
                  <a:srgbClr val="FFFFFF"/>
                </a:solidFill>
              </a:rPr>
              <a:t>Historia 1</a:t>
            </a:r>
          </a:p>
        </p:txBody>
      </p:sp>
      <p:sp>
        <p:nvSpPr>
          <p:cNvPr id="3" name="Alaotsikko 2">
            <a:extLst>
              <a:ext uri="{FF2B5EF4-FFF2-40B4-BE49-F238E27FC236}">
                <a16:creationId xmlns:a16="http://schemas.microsoft.com/office/drawing/2014/main" id="{98F8D9D7-0C5F-CE85-4C31-03DE874F13E4}"/>
              </a:ext>
            </a:extLst>
          </p:cNvPr>
          <p:cNvSpPr>
            <a:spLocks noGrp="1"/>
          </p:cNvSpPr>
          <p:nvPr>
            <p:ph type="subTitle" idx="1"/>
          </p:nvPr>
        </p:nvSpPr>
        <p:spPr>
          <a:xfrm>
            <a:off x="838200" y="4368800"/>
            <a:ext cx="10515600" cy="1390650"/>
          </a:xfrm>
        </p:spPr>
        <p:txBody>
          <a:bodyPr>
            <a:normAutofit/>
          </a:bodyPr>
          <a:lstStyle/>
          <a:p>
            <a:r>
              <a:rPr lang="fi-FI" sz="3200"/>
              <a:t>Ihminen, ympäristö ja historia</a:t>
            </a:r>
          </a:p>
        </p:txBody>
      </p:sp>
    </p:spTree>
    <p:extLst>
      <p:ext uri="{BB962C8B-B14F-4D97-AF65-F5344CB8AC3E}">
        <p14:creationId xmlns:p14="http://schemas.microsoft.com/office/powerpoint/2010/main" val="244735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4F76C75-621A-6138-3C45-926BFFD279A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7" y="1166199"/>
            <a:ext cx="10905066" cy="4525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283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6DF823-0CCF-8DEA-813E-1EC915E1270F}"/>
              </a:ext>
            </a:extLst>
          </p:cNvPr>
          <p:cNvSpPr>
            <a:spLocks noGrp="1"/>
          </p:cNvSpPr>
          <p:nvPr>
            <p:ph type="title"/>
          </p:nvPr>
        </p:nvSpPr>
        <p:spPr>
          <a:xfrm>
            <a:off x="838200" y="365125"/>
            <a:ext cx="10515600" cy="1325563"/>
          </a:xfrm>
        </p:spPr>
        <p:txBody>
          <a:bodyPr>
            <a:normAutofit/>
          </a:bodyPr>
          <a:lstStyle/>
          <a:p>
            <a:r>
              <a:rPr lang="fi-FI" sz="5400"/>
              <a:t>Korkeakulttuurit</a:t>
            </a:r>
          </a:p>
        </p:txBody>
      </p:sp>
      <p:sp>
        <p:nvSpPr>
          <p:cNvPr id="3" name="Sisällön paikkamerkki 2">
            <a:extLst>
              <a:ext uri="{FF2B5EF4-FFF2-40B4-BE49-F238E27FC236}">
                <a16:creationId xmlns:a16="http://schemas.microsoft.com/office/drawing/2014/main" id="{693BACB7-039E-6DFE-D12A-0756A9624569}"/>
              </a:ext>
            </a:extLst>
          </p:cNvPr>
          <p:cNvSpPr>
            <a:spLocks noGrp="1"/>
          </p:cNvSpPr>
          <p:nvPr>
            <p:ph idx="1"/>
          </p:nvPr>
        </p:nvSpPr>
        <p:spPr>
          <a:xfrm>
            <a:off x="838200" y="1929384"/>
            <a:ext cx="10515600" cy="4251960"/>
          </a:xfrm>
        </p:spPr>
        <p:txBody>
          <a:bodyPr>
            <a:normAutofit/>
          </a:bodyPr>
          <a:lstStyle/>
          <a:p>
            <a:r>
              <a:rPr lang="fi-FI" sz="2200" dirty="0"/>
              <a:t>Noin 4000 eaa. jokilaaksojen varsille </a:t>
            </a:r>
          </a:p>
          <a:p>
            <a:r>
              <a:rPr lang="fi-FI" sz="2200" dirty="0"/>
              <a:t>Kehittyneet todennäköisesti toisistaan riippumatta</a:t>
            </a:r>
          </a:p>
          <a:p>
            <a:r>
              <a:rPr lang="fi-FI" sz="2200" b="1" dirty="0"/>
              <a:t>Kirjoitustaito,</a:t>
            </a:r>
            <a:r>
              <a:rPr lang="fi-FI" sz="2200" dirty="0"/>
              <a:t> kehittynyt </a:t>
            </a:r>
            <a:r>
              <a:rPr lang="fi-FI" sz="2200" b="1" dirty="0"/>
              <a:t>hallinto</a:t>
            </a:r>
            <a:r>
              <a:rPr lang="fi-FI" sz="2200" dirty="0"/>
              <a:t> (papit) ja </a:t>
            </a:r>
            <a:r>
              <a:rPr lang="fi-FI" sz="2200" b="1" dirty="0"/>
              <a:t>tekniikka</a:t>
            </a:r>
            <a:r>
              <a:rPr lang="fi-FI" sz="2200" dirty="0"/>
              <a:t> (kastelujärjestelmät, kanavat), sekä </a:t>
            </a:r>
            <a:r>
              <a:rPr lang="fi-FI" sz="2200" b="1" dirty="0"/>
              <a:t>kaupunkimainen asutus</a:t>
            </a:r>
          </a:p>
          <a:p>
            <a:r>
              <a:rPr lang="fi-FI" sz="2200" dirty="0"/>
              <a:t>Suuret jokilaaksot olivat sekä ilmastollisesti että ympäristöllisesti suotuisia alueita maanviljelyyn (kastelu, kaupankäynti)</a:t>
            </a:r>
          </a:p>
          <a:p>
            <a:r>
              <a:rPr lang="fi-FI" sz="2200" dirty="0"/>
              <a:t>Korkeakulttuurien syntyminen perustui maatalouden tuottamaan ylijäämään -&gt; kaikkien ei enää tarvinnut viljellä maata -&gt; työn jakaminen</a:t>
            </a:r>
          </a:p>
        </p:txBody>
      </p:sp>
    </p:spTree>
    <p:extLst>
      <p:ext uri="{BB962C8B-B14F-4D97-AF65-F5344CB8AC3E}">
        <p14:creationId xmlns:p14="http://schemas.microsoft.com/office/powerpoint/2010/main" val="1335328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661836-1BC8-F91E-1047-2C6FC6DFE70F}"/>
              </a:ext>
            </a:extLst>
          </p:cNvPr>
          <p:cNvSpPr>
            <a:spLocks noGrp="1"/>
          </p:cNvSpPr>
          <p:nvPr>
            <p:ph type="title"/>
          </p:nvPr>
        </p:nvSpPr>
        <p:spPr>
          <a:xfrm>
            <a:off x="841248" y="548640"/>
            <a:ext cx="3600860" cy="5431536"/>
          </a:xfrm>
        </p:spPr>
        <p:txBody>
          <a:bodyPr>
            <a:normAutofit/>
          </a:bodyPr>
          <a:lstStyle/>
          <a:p>
            <a:r>
              <a:rPr lang="fi-FI" sz="5000"/>
              <a:t>Hierarkkinen yhteiskunta syntyi</a:t>
            </a:r>
          </a:p>
        </p:txBody>
      </p:sp>
      <p:sp>
        <p:nvSpPr>
          <p:cNvPr id="3" name="Sisällön paikkamerkki 2">
            <a:extLst>
              <a:ext uri="{FF2B5EF4-FFF2-40B4-BE49-F238E27FC236}">
                <a16:creationId xmlns:a16="http://schemas.microsoft.com/office/drawing/2014/main" id="{49C72B11-2681-E529-1B2A-CC40C8356EA4}"/>
              </a:ext>
            </a:extLst>
          </p:cNvPr>
          <p:cNvSpPr>
            <a:spLocks noGrp="1"/>
          </p:cNvSpPr>
          <p:nvPr>
            <p:ph idx="1"/>
          </p:nvPr>
        </p:nvSpPr>
        <p:spPr>
          <a:xfrm>
            <a:off x="5126418" y="552091"/>
            <a:ext cx="6224335" cy="5431536"/>
          </a:xfrm>
        </p:spPr>
        <p:txBody>
          <a:bodyPr anchor="ctr">
            <a:normAutofit/>
          </a:bodyPr>
          <a:lstStyle/>
          <a:p>
            <a:r>
              <a:rPr lang="fi-FI" dirty="0"/>
              <a:t>Ajan myötä valta ja omaisuus kasaantuivat tietyille henkilöille ja suvuille, tehtävät eivät myöskään jakaantuneet tasaisesti -&gt; syntyi hierarkkinen yhteiskunta</a:t>
            </a:r>
          </a:p>
          <a:p>
            <a:r>
              <a:rPr lang="fi-FI" b="1" dirty="0"/>
              <a:t>Hallitsija</a:t>
            </a:r>
          </a:p>
          <a:p>
            <a:r>
              <a:rPr lang="fi-FI" b="1" dirty="0"/>
              <a:t>Yläluokka:</a:t>
            </a:r>
            <a:r>
              <a:rPr lang="fi-FI" dirty="0"/>
              <a:t> papit ja heitä avustavat virkamiehet</a:t>
            </a:r>
          </a:p>
          <a:p>
            <a:r>
              <a:rPr lang="fi-FI" b="1" dirty="0"/>
              <a:t>Keskiluokka:</a:t>
            </a:r>
            <a:r>
              <a:rPr lang="fi-FI" dirty="0"/>
              <a:t> kirjurit, lääkärit, kauppiaat, käsityöläiset</a:t>
            </a:r>
          </a:p>
          <a:p>
            <a:r>
              <a:rPr lang="fi-FI" b="1" dirty="0"/>
              <a:t>Maanviljelijät</a:t>
            </a:r>
            <a:r>
              <a:rPr lang="fi-FI" dirty="0"/>
              <a:t>, talonpojat </a:t>
            </a:r>
          </a:p>
          <a:p>
            <a:r>
              <a:rPr lang="fi-FI" b="1" dirty="0"/>
              <a:t>Orjat </a:t>
            </a:r>
            <a:r>
              <a:rPr lang="fi-FI" dirty="0"/>
              <a:t>(pääasiassa sotavankeja) </a:t>
            </a:r>
          </a:p>
          <a:p>
            <a:endParaRPr lang="fi-FI" sz="2200" dirty="0"/>
          </a:p>
        </p:txBody>
      </p:sp>
    </p:spTree>
    <p:extLst>
      <p:ext uri="{BB962C8B-B14F-4D97-AF65-F5344CB8AC3E}">
        <p14:creationId xmlns:p14="http://schemas.microsoft.com/office/powerpoint/2010/main" val="10854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2C928D1-09EB-20C4-DC5B-1BF8680027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58709" y="1"/>
            <a:ext cx="7113830" cy="6960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458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3802737-9F9B-68E5-3FF7-CDCB31DC8D3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33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969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8C86C1F-1771-22C8-D656-40599899E97A}"/>
              </a:ext>
            </a:extLst>
          </p:cNvPr>
          <p:cNvSpPr>
            <a:spLocks noGrp="1"/>
          </p:cNvSpPr>
          <p:nvPr>
            <p:ph type="title"/>
          </p:nvPr>
        </p:nvSpPr>
        <p:spPr>
          <a:xfrm>
            <a:off x="838200" y="365125"/>
            <a:ext cx="10515600" cy="1325563"/>
          </a:xfrm>
        </p:spPr>
        <p:txBody>
          <a:bodyPr>
            <a:normAutofit/>
          </a:bodyPr>
          <a:lstStyle/>
          <a:p>
            <a:r>
              <a:rPr lang="fi-FI" sz="5400"/>
              <a:t>Elämää Mesopotamiassa</a:t>
            </a:r>
          </a:p>
        </p:txBody>
      </p:sp>
      <p:sp>
        <p:nvSpPr>
          <p:cNvPr id="3" name="Sisällön paikkamerkki 2">
            <a:extLst>
              <a:ext uri="{FF2B5EF4-FFF2-40B4-BE49-F238E27FC236}">
                <a16:creationId xmlns:a16="http://schemas.microsoft.com/office/drawing/2014/main" id="{503351D5-6376-3727-AACF-5AA3F1A0F31E}"/>
              </a:ext>
            </a:extLst>
          </p:cNvPr>
          <p:cNvSpPr>
            <a:spLocks noGrp="1"/>
          </p:cNvSpPr>
          <p:nvPr>
            <p:ph idx="1"/>
          </p:nvPr>
        </p:nvSpPr>
        <p:spPr>
          <a:xfrm>
            <a:off x="838200" y="1929384"/>
            <a:ext cx="10515600" cy="4251960"/>
          </a:xfrm>
        </p:spPr>
        <p:txBody>
          <a:bodyPr>
            <a:normAutofit/>
          </a:bodyPr>
          <a:lstStyle/>
          <a:p>
            <a:r>
              <a:rPr lang="fi-FI" sz="2200" dirty="0"/>
              <a:t>Asuminen</a:t>
            </a:r>
          </a:p>
          <a:p>
            <a:r>
              <a:rPr lang="fi-FI" sz="2200" dirty="0"/>
              <a:t>Ruokavalio</a:t>
            </a:r>
          </a:p>
          <a:p>
            <a:r>
              <a:rPr lang="fi-FI" sz="2200" dirty="0"/>
              <a:t>”Lääketiede”</a:t>
            </a:r>
          </a:p>
          <a:p>
            <a:r>
              <a:rPr lang="fi-FI" sz="2200" dirty="0"/>
              <a:t>Naisten ja miesten roolit eriytyivät maanviljelyyn siirryttäessä</a:t>
            </a:r>
          </a:p>
          <a:p>
            <a:r>
              <a:rPr lang="fi-FI" sz="2200" dirty="0"/>
              <a:t>Naisten elämänpiiriin kuului koti, miesten elämään yhteiskunnallinen elämä ja kodin ulkopuoliset työt</a:t>
            </a:r>
          </a:p>
          <a:p>
            <a:endParaRPr lang="fi-FI" sz="2200" dirty="0"/>
          </a:p>
          <a:p>
            <a:endParaRPr lang="fi-FI" sz="2200" dirty="0"/>
          </a:p>
        </p:txBody>
      </p:sp>
    </p:spTree>
    <p:extLst>
      <p:ext uri="{BB962C8B-B14F-4D97-AF65-F5344CB8AC3E}">
        <p14:creationId xmlns:p14="http://schemas.microsoft.com/office/powerpoint/2010/main" val="2863439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2C4909-126D-F392-DA86-173E8E38BE89}"/>
              </a:ext>
            </a:extLst>
          </p:cNvPr>
          <p:cNvSpPr>
            <a:spLocks noGrp="1"/>
          </p:cNvSpPr>
          <p:nvPr>
            <p:ph type="title"/>
          </p:nvPr>
        </p:nvSpPr>
        <p:spPr>
          <a:xfrm>
            <a:off x="838200" y="365125"/>
            <a:ext cx="10515600" cy="1325563"/>
          </a:xfrm>
        </p:spPr>
        <p:txBody>
          <a:bodyPr>
            <a:normAutofit/>
          </a:bodyPr>
          <a:lstStyle/>
          <a:p>
            <a:r>
              <a:rPr lang="fi-FI" sz="5400"/>
              <a:t>Sumerien kulttuuri n. 4000-2000 eaa.</a:t>
            </a:r>
          </a:p>
        </p:txBody>
      </p:sp>
      <p:sp>
        <p:nvSpPr>
          <p:cNvPr id="3" name="Sisällön paikkamerkki 2">
            <a:extLst>
              <a:ext uri="{FF2B5EF4-FFF2-40B4-BE49-F238E27FC236}">
                <a16:creationId xmlns:a16="http://schemas.microsoft.com/office/drawing/2014/main" id="{049AC48E-85B6-7640-7B1E-54434E6432DE}"/>
              </a:ext>
            </a:extLst>
          </p:cNvPr>
          <p:cNvSpPr>
            <a:spLocks noGrp="1"/>
          </p:cNvSpPr>
          <p:nvPr>
            <p:ph idx="1"/>
          </p:nvPr>
        </p:nvSpPr>
        <p:spPr>
          <a:xfrm>
            <a:off x="838200" y="1929384"/>
            <a:ext cx="10515600" cy="4251960"/>
          </a:xfrm>
        </p:spPr>
        <p:txBody>
          <a:bodyPr>
            <a:normAutofit/>
          </a:bodyPr>
          <a:lstStyle/>
          <a:p>
            <a:r>
              <a:rPr lang="fi-FI" sz="2200" dirty="0"/>
              <a:t>Eufrat-Tigris –joen suistossa</a:t>
            </a:r>
          </a:p>
          <a:p>
            <a:r>
              <a:rPr lang="fi-FI" sz="2200" dirty="0"/>
              <a:t>Metallien käyttöönotto työkaluissa (kupari ja pronssi), miekat, sirpit, keihäänkärjet, kirveet</a:t>
            </a:r>
          </a:p>
          <a:p>
            <a:r>
              <a:rPr lang="fi-FI" sz="2200" dirty="0"/>
              <a:t>Kehittivät matematiikkaa (</a:t>
            </a:r>
            <a:r>
              <a:rPr lang="fi-FI" sz="2200" b="0" i="0" dirty="0">
                <a:effectLst/>
              </a:rPr>
              <a:t>mm. nykyinen aikajärjestelmä perustuu sumerien </a:t>
            </a:r>
            <a:r>
              <a:rPr lang="fi-FI" sz="2200" b="0" i="1" dirty="0">
                <a:effectLst/>
              </a:rPr>
              <a:t>seksagesimaaliseen lukujärjestelmään</a:t>
            </a:r>
            <a:r>
              <a:rPr lang="fi-FI" sz="2200" b="0" i="0" dirty="0">
                <a:effectLst/>
              </a:rPr>
              <a:t>, jonka mukaan tunti on 60 minuuttia ja minuutti 60 sekuntiin)</a:t>
            </a:r>
          </a:p>
          <a:p>
            <a:r>
              <a:rPr lang="fi-FI" sz="2200" dirty="0"/>
              <a:t>Pyörä keksittiin hevosvaunujen rattaisiin</a:t>
            </a:r>
          </a:p>
          <a:p>
            <a:r>
              <a:rPr lang="fi-FI" sz="2200" dirty="0"/>
              <a:t>Nuolenpääkirjoitus (</a:t>
            </a:r>
            <a:r>
              <a:rPr lang="fi-FI" sz="2200" b="0" i="0" dirty="0">
                <a:effectLst/>
              </a:rPr>
              <a:t>merkit painettiin savilevyille, kirjoitustauluja käytettiin hallinnon ja verotuksen tarpeisiin)</a:t>
            </a:r>
          </a:p>
          <a:p>
            <a:r>
              <a:rPr lang="fi-FI" sz="2200" dirty="0" err="1"/>
              <a:t>Gilgames</a:t>
            </a:r>
            <a:r>
              <a:rPr lang="fi-FI" sz="2200" dirty="0"/>
              <a:t>-eepos (n. 2000-1600 eaa.)</a:t>
            </a:r>
          </a:p>
        </p:txBody>
      </p:sp>
    </p:spTree>
    <p:extLst>
      <p:ext uri="{BB962C8B-B14F-4D97-AF65-F5344CB8AC3E}">
        <p14:creationId xmlns:p14="http://schemas.microsoft.com/office/powerpoint/2010/main" val="2425801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C46222C9-50E1-69D4-6AB9-77101D068F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28714" y="46730"/>
            <a:ext cx="10144124" cy="6907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068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52E9EB-6197-FA65-315A-AD583927852E}"/>
              </a:ext>
            </a:extLst>
          </p:cNvPr>
          <p:cNvSpPr>
            <a:spLocks noGrp="1"/>
          </p:cNvSpPr>
          <p:nvPr>
            <p:ph type="title"/>
          </p:nvPr>
        </p:nvSpPr>
        <p:spPr>
          <a:xfrm>
            <a:off x="814192" y="365126"/>
            <a:ext cx="10539608" cy="950107"/>
          </a:xfrm>
        </p:spPr>
        <p:txBody>
          <a:bodyPr>
            <a:normAutofit fontScale="90000"/>
          </a:bodyPr>
          <a:lstStyle/>
          <a:p>
            <a:r>
              <a:rPr lang="fi-FI" sz="3200" dirty="0">
                <a:solidFill>
                  <a:srgbClr val="4D5156"/>
                </a:solidFill>
                <a:latin typeface="+mn-lt"/>
              </a:rPr>
              <a:t>Ateenan demokratia viittaa antiikin Ateenan valtiomuotoon noin vuosina 508–338 eaa. </a:t>
            </a:r>
            <a:endParaRPr lang="fi-FI" sz="3200" dirty="0">
              <a:latin typeface="+mn-lt"/>
            </a:endParaRPr>
          </a:p>
        </p:txBody>
      </p:sp>
      <p:sp>
        <p:nvSpPr>
          <p:cNvPr id="3" name="Sisällön paikkamerkki 2">
            <a:extLst>
              <a:ext uri="{FF2B5EF4-FFF2-40B4-BE49-F238E27FC236}">
                <a16:creationId xmlns:a16="http://schemas.microsoft.com/office/drawing/2014/main" id="{F45F587B-B3A0-F39A-6D6D-CB0AB6B1AB92}"/>
              </a:ext>
            </a:extLst>
          </p:cNvPr>
          <p:cNvSpPr>
            <a:spLocks noGrp="1"/>
          </p:cNvSpPr>
          <p:nvPr>
            <p:ph idx="1"/>
          </p:nvPr>
        </p:nvSpPr>
        <p:spPr>
          <a:xfrm>
            <a:off x="713984" y="1453020"/>
            <a:ext cx="10639816" cy="5210827"/>
          </a:xfrm>
        </p:spPr>
        <p:txBody>
          <a:bodyPr>
            <a:noAutofit/>
          </a:bodyPr>
          <a:lstStyle/>
          <a:p>
            <a:pPr algn="l"/>
            <a:r>
              <a:rPr lang="fi-FI" sz="2000" b="1" i="0" dirty="0">
                <a:solidFill>
                  <a:srgbClr val="333333"/>
                </a:solidFill>
                <a:effectLst/>
              </a:rPr>
              <a:t>KANSANKOKOUS</a:t>
            </a:r>
            <a:endParaRPr lang="fi-FI" sz="2000" b="0" i="0" dirty="0">
              <a:solidFill>
                <a:srgbClr val="333333"/>
              </a:solidFill>
              <a:effectLst/>
            </a:endParaRPr>
          </a:p>
          <a:p>
            <a:pPr algn="l">
              <a:buFont typeface="Arial" panose="020B0604020202020204" pitchFamily="34" charset="0"/>
              <a:buChar char="•"/>
            </a:pPr>
            <a:r>
              <a:rPr lang="fi-FI" sz="2000" b="0" i="0" dirty="0">
                <a:solidFill>
                  <a:srgbClr val="333333"/>
                </a:solidFill>
                <a:effectLst/>
              </a:rPr>
              <a:t>Kaikki yli 20-vuotiaat syntyperäiset asepalveluksen suorittaneet miehet saivat osallistua.</a:t>
            </a:r>
          </a:p>
          <a:p>
            <a:pPr algn="l">
              <a:buFont typeface="Arial" panose="020B0604020202020204" pitchFamily="34" charset="0"/>
              <a:buChar char="•"/>
            </a:pPr>
            <a:r>
              <a:rPr lang="fi-FI" sz="2000" b="0" i="0" dirty="0">
                <a:solidFill>
                  <a:srgbClr val="333333"/>
                </a:solidFill>
                <a:effectLst/>
              </a:rPr>
              <a:t>Kaikilla oli yhtäläinen puhe- ja äänioikeus.</a:t>
            </a:r>
          </a:p>
          <a:p>
            <a:pPr algn="l">
              <a:buFont typeface="Arial" panose="020B0604020202020204" pitchFamily="34" charset="0"/>
              <a:buChar char="•"/>
            </a:pPr>
            <a:r>
              <a:rPr lang="fi-FI" sz="2000" b="0" i="0" dirty="0">
                <a:solidFill>
                  <a:srgbClr val="333333"/>
                </a:solidFill>
                <a:effectLst/>
              </a:rPr>
              <a:t>Tehtävät: sääti lait, päätti sodasta ja rauhasta sekä valvoi virkamiehiä.</a:t>
            </a:r>
          </a:p>
          <a:p>
            <a:pPr algn="l">
              <a:buFont typeface="Arial" panose="020B0604020202020204" pitchFamily="34" charset="0"/>
              <a:buChar char="•"/>
            </a:pPr>
            <a:r>
              <a:rPr lang="fi-FI" sz="2000" b="0" i="0" dirty="0">
                <a:solidFill>
                  <a:srgbClr val="333333"/>
                </a:solidFill>
                <a:effectLst/>
              </a:rPr>
              <a:t>Vrt. Suomen eduskunnan tehtävät nykyään.</a:t>
            </a:r>
          </a:p>
          <a:p>
            <a:pPr algn="l"/>
            <a:r>
              <a:rPr lang="fi-FI" sz="2000" b="1" i="0" dirty="0">
                <a:solidFill>
                  <a:srgbClr val="333333"/>
                </a:solidFill>
                <a:effectLst/>
              </a:rPr>
              <a:t>OIKEUSLAITOS</a:t>
            </a:r>
            <a:endParaRPr lang="fi-FI" sz="2000" b="0" i="0" dirty="0">
              <a:solidFill>
                <a:srgbClr val="333333"/>
              </a:solidFill>
              <a:effectLst/>
            </a:endParaRPr>
          </a:p>
          <a:p>
            <a:pPr algn="l">
              <a:buFont typeface="Arial" panose="020B0604020202020204" pitchFamily="34" charset="0"/>
              <a:buChar char="•"/>
            </a:pPr>
            <a:r>
              <a:rPr lang="fi-FI" sz="2000" b="0" i="0" dirty="0">
                <a:solidFill>
                  <a:srgbClr val="333333"/>
                </a:solidFill>
                <a:effectLst/>
              </a:rPr>
              <a:t>Valamiehiä oli 201–6 000.</a:t>
            </a:r>
          </a:p>
          <a:p>
            <a:pPr algn="l">
              <a:buFont typeface="Arial" panose="020B0604020202020204" pitchFamily="34" charset="0"/>
              <a:buChar char="•"/>
            </a:pPr>
            <a:r>
              <a:rPr lang="fi-FI" sz="2000" b="0" i="0" dirty="0">
                <a:solidFill>
                  <a:srgbClr val="333333"/>
                </a:solidFill>
                <a:effectLst/>
              </a:rPr>
              <a:t>Valamiehet valittiin arvalla vuodeksi kerrallaan.</a:t>
            </a:r>
          </a:p>
          <a:p>
            <a:pPr algn="l">
              <a:buFont typeface="Arial" panose="020B0604020202020204" pitchFamily="34" charset="0"/>
              <a:buChar char="•"/>
            </a:pPr>
            <a:r>
              <a:rPr lang="fi-FI" sz="2000" b="0" i="0" dirty="0">
                <a:solidFill>
                  <a:srgbClr val="333333"/>
                </a:solidFill>
                <a:effectLst/>
              </a:rPr>
              <a:t>Tuomiosta äänestettiin syyttäjän ja puolustajan puheiden perusteella ruukunsirpaleilla.</a:t>
            </a:r>
          </a:p>
          <a:p>
            <a:pPr algn="l"/>
            <a:r>
              <a:rPr lang="fi-FI" sz="2000" b="1" i="0" dirty="0">
                <a:solidFill>
                  <a:srgbClr val="333333"/>
                </a:solidFill>
                <a:effectLst/>
              </a:rPr>
              <a:t>NEUVOSTO</a:t>
            </a:r>
            <a:endParaRPr lang="fi-FI" sz="2000" b="0" i="0" dirty="0">
              <a:solidFill>
                <a:srgbClr val="333333"/>
              </a:solidFill>
              <a:effectLst/>
            </a:endParaRPr>
          </a:p>
          <a:p>
            <a:pPr algn="l">
              <a:buFont typeface="Arial" panose="020B0604020202020204" pitchFamily="34" charset="0"/>
              <a:buChar char="•"/>
            </a:pPr>
            <a:r>
              <a:rPr lang="fi-FI" sz="2000" b="0" i="0" dirty="0">
                <a:solidFill>
                  <a:srgbClr val="333333"/>
                </a:solidFill>
                <a:effectLst/>
              </a:rPr>
              <a:t>500 jäsentä valittiin arvalla varakkaiden kansalaisten keskuudesta vuodeksi kerrallaan.</a:t>
            </a:r>
          </a:p>
          <a:p>
            <a:pPr algn="l">
              <a:buFont typeface="Arial" panose="020B0604020202020204" pitchFamily="34" charset="0"/>
              <a:buChar char="•"/>
            </a:pPr>
            <a:r>
              <a:rPr lang="fi-FI" sz="2000" b="0" i="0" dirty="0">
                <a:solidFill>
                  <a:srgbClr val="333333"/>
                </a:solidFill>
                <a:effectLst/>
              </a:rPr>
              <a:t>Neuvosto valmisteli ja pani toimeen kansankokouksen päätökset ja valvoi virkamiehiä.</a:t>
            </a:r>
          </a:p>
          <a:p>
            <a:r>
              <a:rPr lang="fi-FI" sz="2000" dirty="0"/>
              <a:t>Vrt. Suomen valtioneuvosto eli hallitus </a:t>
            </a:r>
          </a:p>
        </p:txBody>
      </p:sp>
    </p:spTree>
    <p:extLst>
      <p:ext uri="{BB962C8B-B14F-4D97-AF65-F5344CB8AC3E}">
        <p14:creationId xmlns:p14="http://schemas.microsoft.com/office/powerpoint/2010/main" val="747068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F0DAE52-C703-F190-BCC2-9FB47059BFAC}"/>
              </a:ext>
            </a:extLst>
          </p:cNvPr>
          <p:cNvSpPr>
            <a:spLocks noGrp="1"/>
          </p:cNvSpPr>
          <p:nvPr>
            <p:ph type="title"/>
          </p:nvPr>
        </p:nvSpPr>
        <p:spPr>
          <a:xfrm>
            <a:off x="216976" y="1153572"/>
            <a:ext cx="3670258" cy="4461163"/>
          </a:xfrm>
        </p:spPr>
        <p:txBody>
          <a:bodyPr>
            <a:normAutofit/>
          </a:bodyPr>
          <a:lstStyle/>
          <a:p>
            <a:r>
              <a:rPr lang="fi-FI" dirty="0">
                <a:solidFill>
                  <a:srgbClr val="FFFFFF"/>
                </a:solidFill>
              </a:rPr>
              <a:t>Antiikin Kreikka n. 800 eaa. – 100 eaa.</a:t>
            </a:r>
            <a:br>
              <a:rPr lang="fi-FI" dirty="0">
                <a:solidFill>
                  <a:srgbClr val="FFFFFF"/>
                </a:solidFill>
              </a:rPr>
            </a:br>
            <a:br>
              <a:rPr lang="fi-FI" dirty="0">
                <a:solidFill>
                  <a:srgbClr val="FFFFFF"/>
                </a:solidFill>
              </a:rPr>
            </a:br>
            <a:r>
              <a:rPr lang="fi-FI" sz="1800" dirty="0">
                <a:solidFill>
                  <a:srgbClr val="FFFFFF"/>
                </a:solidFill>
                <a:hlinkClick r:id="rId3"/>
              </a:rPr>
              <a:t>https://youtu.be/gcAPoY6l-Pc?t=26</a:t>
            </a:r>
            <a:br>
              <a:rPr lang="fi-FI" sz="1800" dirty="0">
                <a:solidFill>
                  <a:srgbClr val="FFFFFF"/>
                </a:solidFill>
              </a:rPr>
            </a:br>
            <a:br>
              <a:rPr lang="fi-FI" sz="1800" dirty="0">
                <a:solidFill>
                  <a:srgbClr val="FFFFFF"/>
                </a:solidFill>
              </a:rPr>
            </a:br>
            <a:endParaRPr lang="fi-FI" sz="1800" dirty="0">
              <a:solidFill>
                <a:srgbClr val="FFFFFF"/>
              </a:solidFill>
            </a:endParaRPr>
          </a:p>
        </p:txBody>
      </p:sp>
      <p:sp>
        <p:nvSpPr>
          <p:cNvPr id="3" name="Sisällön paikkamerkki 2">
            <a:extLst>
              <a:ext uri="{FF2B5EF4-FFF2-40B4-BE49-F238E27FC236}">
                <a16:creationId xmlns:a16="http://schemas.microsoft.com/office/drawing/2014/main" id="{8459A253-2012-330D-A366-CD6881CB820C}"/>
              </a:ext>
            </a:extLst>
          </p:cNvPr>
          <p:cNvSpPr>
            <a:spLocks noGrp="1"/>
          </p:cNvSpPr>
          <p:nvPr>
            <p:ph idx="1"/>
          </p:nvPr>
        </p:nvSpPr>
        <p:spPr>
          <a:xfrm>
            <a:off x="4447308" y="591344"/>
            <a:ext cx="6906491" cy="5585619"/>
          </a:xfrm>
        </p:spPr>
        <p:txBody>
          <a:bodyPr anchor="ctr">
            <a:normAutofit fontScale="92500"/>
          </a:bodyPr>
          <a:lstStyle/>
          <a:p>
            <a:r>
              <a:rPr lang="fi-FI" sz="2600" dirty="0"/>
              <a:t>Ei yhtenäistä valtiota, vaan useita itsenäisiä </a:t>
            </a:r>
            <a:r>
              <a:rPr lang="fi-FI" sz="2600" b="1" dirty="0"/>
              <a:t>kaupunkivaltioita, </a:t>
            </a:r>
            <a:r>
              <a:rPr lang="fi-FI" sz="2600" b="1" dirty="0" err="1"/>
              <a:t>poliksia</a:t>
            </a:r>
            <a:r>
              <a:rPr lang="fi-FI" sz="2600" b="1" dirty="0"/>
              <a:t> </a:t>
            </a:r>
          </a:p>
          <a:p>
            <a:r>
              <a:rPr lang="fi-FI" sz="2600" dirty="0" err="1"/>
              <a:t>Poliksilla</a:t>
            </a:r>
            <a:r>
              <a:rPr lang="fi-FI" sz="2600" dirty="0"/>
              <a:t> oli </a:t>
            </a:r>
            <a:r>
              <a:rPr lang="fi-FI" sz="2600" b="1" dirty="0"/>
              <a:t>siirtokuntia eli kolonioita </a:t>
            </a:r>
            <a:r>
              <a:rPr lang="fi-FI" sz="2600" dirty="0"/>
              <a:t>eri puolilla Välimerta</a:t>
            </a:r>
          </a:p>
          <a:p>
            <a:r>
              <a:rPr lang="fi-FI" sz="2600" dirty="0"/>
              <a:t>Yhteinen historia, kieli, uskonto, vihollinen Persia</a:t>
            </a:r>
          </a:p>
          <a:p>
            <a:r>
              <a:rPr lang="fi-FI" sz="2600" dirty="0"/>
              <a:t>Suurin </a:t>
            </a:r>
            <a:r>
              <a:rPr lang="fi-FI" sz="2600" dirty="0" err="1"/>
              <a:t>Polis</a:t>
            </a:r>
            <a:r>
              <a:rPr lang="fi-FI" sz="2600" dirty="0"/>
              <a:t> </a:t>
            </a:r>
            <a:r>
              <a:rPr lang="fi-FI" sz="2600" b="1" dirty="0"/>
              <a:t>Ateena</a:t>
            </a:r>
            <a:r>
              <a:rPr lang="fi-FI" sz="2600" dirty="0"/>
              <a:t> (demokratia, n. 300 000 asukasta)</a:t>
            </a:r>
          </a:p>
          <a:p>
            <a:r>
              <a:rPr lang="fi-FI" sz="2600" dirty="0"/>
              <a:t>Muita tunnettuja </a:t>
            </a:r>
            <a:r>
              <a:rPr lang="fi-FI" sz="2600" dirty="0" err="1"/>
              <a:t>poliksia</a:t>
            </a:r>
            <a:r>
              <a:rPr lang="fi-FI" sz="2600" dirty="0"/>
              <a:t>: Sparta (oligarkia), </a:t>
            </a:r>
            <a:r>
              <a:rPr lang="fi-FI" sz="2600" dirty="0" err="1"/>
              <a:t>Oly</a:t>
            </a:r>
            <a:endParaRPr lang="fi-FI" sz="2600" dirty="0"/>
          </a:p>
          <a:p>
            <a:r>
              <a:rPr lang="fi-FI" sz="2600" b="1" dirty="0" err="1"/>
              <a:t>Agora</a:t>
            </a:r>
            <a:r>
              <a:rPr lang="fi-FI" sz="2600" dirty="0"/>
              <a:t> oli julkisen ja taloudellisen elämän keskus</a:t>
            </a:r>
          </a:p>
          <a:p>
            <a:r>
              <a:rPr lang="fi-FI" sz="2600" b="1" dirty="0"/>
              <a:t>Akropolis-kukkula</a:t>
            </a:r>
            <a:r>
              <a:rPr lang="fi-FI" sz="2600" dirty="0"/>
              <a:t> oli uskonnollisen elämän keskus</a:t>
            </a:r>
          </a:p>
          <a:p>
            <a:r>
              <a:rPr lang="fi-FI" sz="2600" dirty="0"/>
              <a:t>Poliittiset oikeudet kaikilla yli 20-vuotiailla miehillä, joilla oli kansalaisuus (oikeus osallistua päätöksentekoon ja hallintoon)</a:t>
            </a:r>
          </a:p>
          <a:p>
            <a:endParaRPr lang="fi-FI" sz="2600" dirty="0"/>
          </a:p>
        </p:txBody>
      </p:sp>
    </p:spTree>
    <p:extLst>
      <p:ext uri="{BB962C8B-B14F-4D97-AF65-F5344CB8AC3E}">
        <p14:creationId xmlns:p14="http://schemas.microsoft.com/office/powerpoint/2010/main" val="124135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AA6B8E2-0E96-49C1-439D-ECA181BBF79C}"/>
              </a:ext>
            </a:extLst>
          </p:cNvPr>
          <p:cNvSpPr>
            <a:spLocks noGrp="1"/>
          </p:cNvSpPr>
          <p:nvPr>
            <p:ph type="title"/>
          </p:nvPr>
        </p:nvSpPr>
        <p:spPr>
          <a:xfrm>
            <a:off x="838200" y="365125"/>
            <a:ext cx="10515600" cy="1325563"/>
          </a:xfrm>
        </p:spPr>
        <p:txBody>
          <a:bodyPr>
            <a:normAutofit/>
          </a:bodyPr>
          <a:lstStyle/>
          <a:p>
            <a:r>
              <a:rPr lang="fi-FI" sz="5400"/>
              <a:t>Yhteenvetoa kurssin sisällöstä</a:t>
            </a:r>
          </a:p>
        </p:txBody>
      </p:sp>
      <p:sp>
        <p:nvSpPr>
          <p:cNvPr id="3" name="Sisällön paikkamerkki 2">
            <a:extLst>
              <a:ext uri="{FF2B5EF4-FFF2-40B4-BE49-F238E27FC236}">
                <a16:creationId xmlns:a16="http://schemas.microsoft.com/office/drawing/2014/main" id="{FFC694E1-E825-10D1-CFDF-1611B2D37E31}"/>
              </a:ext>
            </a:extLst>
          </p:cNvPr>
          <p:cNvSpPr>
            <a:spLocks noGrp="1"/>
          </p:cNvSpPr>
          <p:nvPr>
            <p:ph idx="1"/>
          </p:nvPr>
        </p:nvSpPr>
        <p:spPr>
          <a:xfrm>
            <a:off x="838200" y="1929384"/>
            <a:ext cx="10515600" cy="4251960"/>
          </a:xfrm>
        </p:spPr>
        <p:txBody>
          <a:bodyPr>
            <a:normAutofit/>
          </a:bodyPr>
          <a:lstStyle/>
          <a:p>
            <a:r>
              <a:rPr lang="fi-FI" sz="1900" b="0" i="0">
                <a:effectLst/>
              </a:rPr>
              <a:t>Ajallisesti kurssi alkaa siitä, kun ihmiskunta siirtyi metsästyksestä ja keräilystä maanviljelyyn noin 10 000 vuotta sitten. </a:t>
            </a:r>
          </a:p>
          <a:p>
            <a:r>
              <a:rPr lang="fi-FI" sz="1900" b="0" i="0">
                <a:effectLst/>
              </a:rPr>
              <a:t>Ihmiskunnan vaiheita seurataan aivan nykyaikaan saakka.</a:t>
            </a:r>
          </a:p>
          <a:p>
            <a:r>
              <a:rPr lang="fi-FI" sz="1900" b="0" i="0">
                <a:effectLst/>
              </a:rPr>
              <a:t>Kurssilla tutustutaan yhteiskunnallisiin ja taloudellisiin muutoksiin sekä sosiaali- ja ympäristöhistoriaan.</a:t>
            </a:r>
          </a:p>
          <a:p>
            <a:r>
              <a:rPr lang="fi-FI" sz="1900" b="0" i="0">
                <a:effectLst/>
              </a:rPr>
              <a:t>Tutustutaan siihen, miten tekniikka, tiede ja lisääntynyt tieto ovat muokanneet ihmisten elinoloja.</a:t>
            </a:r>
          </a:p>
          <a:p>
            <a:r>
              <a:rPr lang="fi-FI" sz="1900"/>
              <a:t>Tutki kuvia, karttoja, tilastoja, lue myös kuvatekstit</a:t>
            </a:r>
          </a:p>
          <a:p>
            <a:r>
              <a:rPr lang="fi-FI" sz="1900"/>
              <a:t>Historia oppiaineena sisältää paljon käsitteitä ja ne on tärkeä ymmärtää, mutta ei tarvitse osata sanasta sanaan</a:t>
            </a:r>
          </a:p>
          <a:p>
            <a:r>
              <a:rPr lang="fi-FI" sz="1900"/>
              <a:t>Muistiinpanojen tekeminen helpottaa oppimista ja kokeeseen kertaamista</a:t>
            </a:r>
          </a:p>
          <a:p>
            <a:r>
              <a:rPr lang="fi-FI" sz="1900"/>
              <a:t>”Lukiessasi kiinnitä huomiota laatikot” jokaisen osion alussa, joihin on kerätty kyseisen luvun oppimistavoitteet</a:t>
            </a:r>
          </a:p>
        </p:txBody>
      </p:sp>
    </p:spTree>
    <p:extLst>
      <p:ext uri="{BB962C8B-B14F-4D97-AF65-F5344CB8AC3E}">
        <p14:creationId xmlns:p14="http://schemas.microsoft.com/office/powerpoint/2010/main" val="2304977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419700D-387D-40DB-98AB-7DC81E45E3E0}"/>
              </a:ext>
            </a:extLst>
          </p:cNvPr>
          <p:cNvPicPr>
            <a:picLocks noChangeAspect="1"/>
          </p:cNvPicPr>
          <p:nvPr/>
        </p:nvPicPr>
        <p:blipFill rotWithShape="1">
          <a:blip r:embed="rId3"/>
          <a:srcRect r="9091" b="23391"/>
          <a:stretch/>
        </p:blipFill>
        <p:spPr>
          <a:xfrm>
            <a:off x="20" y="10"/>
            <a:ext cx="12191980" cy="6857990"/>
          </a:xfrm>
          <a:prstGeom prst="rect">
            <a:avLst/>
          </a:prstGeom>
        </p:spPr>
      </p:pic>
      <p:sp>
        <p:nvSpPr>
          <p:cNvPr id="2" name="Otsikko 1">
            <a:extLst>
              <a:ext uri="{FF2B5EF4-FFF2-40B4-BE49-F238E27FC236}">
                <a16:creationId xmlns:a16="http://schemas.microsoft.com/office/drawing/2014/main" id="{8A4093E5-0FB0-400F-91C3-A3A64F26252C}"/>
              </a:ext>
            </a:extLst>
          </p:cNvPr>
          <p:cNvSpPr>
            <a:spLocks noGrp="1"/>
          </p:cNvSpPr>
          <p:nvPr>
            <p:ph type="title"/>
          </p:nvPr>
        </p:nvSpPr>
        <p:spPr>
          <a:xfrm>
            <a:off x="187220" y="496260"/>
            <a:ext cx="6066816" cy="887123"/>
          </a:xfrm>
        </p:spPr>
        <p:txBody>
          <a:bodyPr>
            <a:normAutofit/>
          </a:bodyPr>
          <a:lstStyle/>
          <a:p>
            <a:r>
              <a:rPr lang="fi-FI" dirty="0">
                <a:solidFill>
                  <a:srgbClr val="000000"/>
                </a:solidFill>
              </a:rPr>
              <a:t>Siirtokuntia ja kauppaa</a:t>
            </a:r>
          </a:p>
        </p:txBody>
      </p:sp>
      <p:sp>
        <p:nvSpPr>
          <p:cNvPr id="3" name="Sisällön paikkamerkki 2">
            <a:extLst>
              <a:ext uri="{FF2B5EF4-FFF2-40B4-BE49-F238E27FC236}">
                <a16:creationId xmlns:a16="http://schemas.microsoft.com/office/drawing/2014/main" id="{9A9653C8-CFA1-47E2-8923-2F3C0A3D4164}"/>
              </a:ext>
            </a:extLst>
          </p:cNvPr>
          <p:cNvSpPr>
            <a:spLocks noGrp="1"/>
          </p:cNvSpPr>
          <p:nvPr>
            <p:ph idx="1"/>
          </p:nvPr>
        </p:nvSpPr>
        <p:spPr>
          <a:xfrm>
            <a:off x="0" y="1879633"/>
            <a:ext cx="4942720" cy="4381681"/>
          </a:xfrm>
        </p:spPr>
        <p:txBody>
          <a:bodyPr>
            <a:normAutofit fontScale="92500" lnSpcReduction="10000"/>
          </a:bodyPr>
          <a:lstStyle/>
          <a:p>
            <a:r>
              <a:rPr lang="fi-FI" b="1" dirty="0">
                <a:solidFill>
                  <a:srgbClr val="000000"/>
                </a:solidFill>
              </a:rPr>
              <a:t>- Pulaa viljelysmaasta -&gt; eroosio</a:t>
            </a:r>
          </a:p>
          <a:p>
            <a:r>
              <a:rPr lang="fi-FI" b="1" dirty="0">
                <a:solidFill>
                  <a:srgbClr val="000000"/>
                </a:solidFill>
              </a:rPr>
              <a:t>- Meri helppo kulku ja kauppareitti</a:t>
            </a:r>
          </a:p>
          <a:p>
            <a:r>
              <a:rPr lang="fi-FI" b="1" dirty="0">
                <a:solidFill>
                  <a:srgbClr val="000000"/>
                </a:solidFill>
              </a:rPr>
              <a:t>- Orjat käytössä yleisesti</a:t>
            </a:r>
          </a:p>
          <a:p>
            <a:r>
              <a:rPr lang="fi-FI" b="1" dirty="0">
                <a:solidFill>
                  <a:srgbClr val="000000"/>
                </a:solidFill>
              </a:rPr>
              <a:t>- Kreikan talous monipuolista: </a:t>
            </a:r>
          </a:p>
          <a:p>
            <a:pPr lvl="1"/>
            <a:r>
              <a:rPr lang="fi-FI" b="1" dirty="0">
                <a:solidFill>
                  <a:srgbClr val="000000"/>
                </a:solidFill>
              </a:rPr>
              <a:t> Kaupankäynti</a:t>
            </a:r>
          </a:p>
          <a:p>
            <a:pPr lvl="1"/>
            <a:r>
              <a:rPr lang="fi-FI" b="1" dirty="0">
                <a:solidFill>
                  <a:srgbClr val="000000"/>
                </a:solidFill>
              </a:rPr>
              <a:t>Käsityö</a:t>
            </a:r>
          </a:p>
          <a:p>
            <a:pPr lvl="1"/>
            <a:r>
              <a:rPr lang="fi-FI" b="1" dirty="0">
                <a:solidFill>
                  <a:srgbClr val="000000"/>
                </a:solidFill>
              </a:rPr>
              <a:t>Kaivostoiminta</a:t>
            </a:r>
          </a:p>
          <a:p>
            <a:pPr lvl="1"/>
            <a:r>
              <a:rPr lang="fi-FI" b="1" dirty="0">
                <a:solidFill>
                  <a:srgbClr val="000000"/>
                </a:solidFill>
              </a:rPr>
              <a:t>Kalastus</a:t>
            </a:r>
          </a:p>
          <a:p>
            <a:pPr lvl="1"/>
            <a:r>
              <a:rPr lang="fi-FI" b="1" dirty="0">
                <a:solidFill>
                  <a:srgbClr val="000000"/>
                </a:solidFill>
              </a:rPr>
              <a:t>Maanviljely -&gt; viini ja oliivit</a:t>
            </a:r>
          </a:p>
          <a:p>
            <a:pPr lvl="1"/>
            <a:r>
              <a:rPr lang="fi-FI" b="1" dirty="0">
                <a:solidFill>
                  <a:srgbClr val="000000"/>
                </a:solidFill>
              </a:rPr>
              <a:t>Karjanhoito</a:t>
            </a:r>
          </a:p>
        </p:txBody>
      </p:sp>
    </p:spTree>
    <p:extLst>
      <p:ext uri="{BB962C8B-B14F-4D97-AF65-F5344CB8AC3E}">
        <p14:creationId xmlns:p14="http://schemas.microsoft.com/office/powerpoint/2010/main" val="1861229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F0E5D2-3CC8-54E6-8D9D-B220504CBB1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err="1">
                <a:solidFill>
                  <a:schemeClr val="bg1"/>
                </a:solidFill>
                <a:latin typeface="+mj-lt"/>
                <a:ea typeface="+mj-ea"/>
                <a:cs typeface="+mj-cs"/>
              </a:rPr>
              <a:t>Kreikkalaisten</a:t>
            </a:r>
            <a:r>
              <a:rPr lang="en-US" sz="3200" kern="1200" dirty="0">
                <a:solidFill>
                  <a:schemeClr val="bg1"/>
                </a:solidFill>
                <a:latin typeface="+mj-lt"/>
                <a:ea typeface="+mj-ea"/>
                <a:cs typeface="+mj-cs"/>
              </a:rPr>
              <a:t> </a:t>
            </a:r>
            <a:r>
              <a:rPr lang="en-US" sz="3200" kern="1200" dirty="0" err="1">
                <a:solidFill>
                  <a:schemeClr val="bg1"/>
                </a:solidFill>
                <a:latin typeface="+mj-lt"/>
                <a:ea typeface="+mj-ea"/>
                <a:cs typeface="+mj-cs"/>
              </a:rPr>
              <a:t>Välimeri</a:t>
            </a:r>
            <a:r>
              <a:rPr lang="en-US" sz="3200" kern="1200" dirty="0">
                <a:solidFill>
                  <a:schemeClr val="bg1"/>
                </a:solidFill>
                <a:latin typeface="+mj-lt"/>
                <a:ea typeface="+mj-ea"/>
                <a:cs typeface="+mj-cs"/>
              </a:rPr>
              <a:t> </a:t>
            </a:r>
            <a:r>
              <a:rPr lang="en-US" sz="3200" kern="1200" dirty="0" err="1">
                <a:solidFill>
                  <a:schemeClr val="bg1"/>
                </a:solidFill>
                <a:latin typeface="+mj-lt"/>
                <a:ea typeface="+mj-ea"/>
                <a:cs typeface="+mj-cs"/>
              </a:rPr>
              <a:t>kaupan</a:t>
            </a:r>
            <a:r>
              <a:rPr lang="en-US" sz="3200" kern="1200" dirty="0">
                <a:solidFill>
                  <a:schemeClr val="bg1"/>
                </a:solidFill>
                <a:latin typeface="+mj-lt"/>
                <a:ea typeface="+mj-ea"/>
                <a:cs typeface="+mj-cs"/>
              </a:rPr>
              <a:t> </a:t>
            </a:r>
            <a:r>
              <a:rPr lang="en-US" sz="3200" kern="1200" dirty="0" err="1">
                <a:solidFill>
                  <a:schemeClr val="bg1"/>
                </a:solidFill>
                <a:latin typeface="+mj-lt"/>
                <a:ea typeface="+mj-ea"/>
                <a:cs typeface="+mj-cs"/>
              </a:rPr>
              <a:t>keskuksena</a:t>
            </a:r>
            <a:endParaRPr lang="en-US" sz="3200" kern="1200" dirty="0">
              <a:solidFill>
                <a:schemeClr val="bg1"/>
              </a:solidFill>
              <a:latin typeface="+mj-lt"/>
              <a:ea typeface="+mj-ea"/>
              <a:cs typeface="+mj-cs"/>
            </a:endParaRPr>
          </a:p>
        </p:txBody>
      </p:sp>
      <p:pic>
        <p:nvPicPr>
          <p:cNvPr id="1026" name="Picture 2">
            <a:extLst>
              <a:ext uri="{FF2B5EF4-FFF2-40B4-BE49-F238E27FC236}">
                <a16:creationId xmlns:a16="http://schemas.microsoft.com/office/drawing/2014/main" id="{08424624-DBBB-B9FF-360E-8AF5E72E5A0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557338" y="1307983"/>
            <a:ext cx="9443726" cy="5335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04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EC9F92-7390-F1DE-31C0-FB1DC87BA846}"/>
              </a:ext>
            </a:extLst>
          </p:cNvPr>
          <p:cNvSpPr>
            <a:spLocks noGrp="1"/>
          </p:cNvSpPr>
          <p:nvPr>
            <p:ph type="title"/>
          </p:nvPr>
        </p:nvSpPr>
        <p:spPr>
          <a:xfrm>
            <a:off x="838200" y="200925"/>
            <a:ext cx="10515600" cy="810532"/>
          </a:xfrm>
        </p:spPr>
        <p:txBody>
          <a:bodyPr/>
          <a:lstStyle/>
          <a:p>
            <a:r>
              <a:rPr lang="fi-FI" dirty="0"/>
              <a:t>Kolmisoutu eli </a:t>
            </a:r>
            <a:r>
              <a:rPr lang="fi-FI" dirty="0" err="1"/>
              <a:t>trieeri</a:t>
            </a:r>
            <a:endParaRPr lang="fi-FI" dirty="0"/>
          </a:p>
        </p:txBody>
      </p:sp>
      <p:pic>
        <p:nvPicPr>
          <p:cNvPr id="1026" name="Picture 2" descr="Kolmisoutu – Wikipedia">
            <a:extLst>
              <a:ext uri="{FF2B5EF4-FFF2-40B4-BE49-F238E27FC236}">
                <a16:creationId xmlns:a16="http://schemas.microsoft.com/office/drawing/2014/main" id="{208C442C-70AA-2CB9-51E9-BF477B4A47F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447097" y="2235660"/>
            <a:ext cx="4638582" cy="2708932"/>
          </a:xfrm>
          <a:prstGeom prst="rect">
            <a:avLst/>
          </a:prstGeom>
          <a:noFill/>
          <a:extLst>
            <a:ext uri="{909E8E84-426E-40DD-AFC4-6F175D3DCCD1}">
              <a14:hiddenFill xmlns:a14="http://schemas.microsoft.com/office/drawing/2010/main">
                <a:solidFill>
                  <a:srgbClr val="FFFFFF"/>
                </a:solidFill>
              </a14:hiddenFill>
            </a:ext>
          </a:extLst>
        </p:spPr>
      </p:pic>
      <p:sp>
        <p:nvSpPr>
          <p:cNvPr id="7" name="Tekstiruutu 6">
            <a:extLst>
              <a:ext uri="{FF2B5EF4-FFF2-40B4-BE49-F238E27FC236}">
                <a16:creationId xmlns:a16="http://schemas.microsoft.com/office/drawing/2014/main" id="{4B278831-F544-B1B3-A41D-463A6CEFDB03}"/>
              </a:ext>
            </a:extLst>
          </p:cNvPr>
          <p:cNvSpPr txBox="1"/>
          <p:nvPr/>
        </p:nvSpPr>
        <p:spPr>
          <a:xfrm>
            <a:off x="8208415" y="5328814"/>
            <a:ext cx="3334400" cy="646331"/>
          </a:xfrm>
          <a:prstGeom prst="rect">
            <a:avLst/>
          </a:prstGeom>
          <a:noFill/>
        </p:spPr>
        <p:txBody>
          <a:bodyPr wrap="square">
            <a:spAutoFit/>
          </a:bodyPr>
          <a:lstStyle/>
          <a:p>
            <a:r>
              <a:rPr lang="fi-FI" dirty="0">
                <a:hlinkClick r:id="rId4"/>
              </a:rPr>
              <a:t>https://youtu.be/7da52cJLwW8</a:t>
            </a:r>
            <a:endParaRPr lang="fi-FI" dirty="0"/>
          </a:p>
          <a:p>
            <a:endParaRPr lang="fi-FI" dirty="0"/>
          </a:p>
        </p:txBody>
      </p:sp>
      <p:sp>
        <p:nvSpPr>
          <p:cNvPr id="8" name="Tekstiruutu 7">
            <a:extLst>
              <a:ext uri="{FF2B5EF4-FFF2-40B4-BE49-F238E27FC236}">
                <a16:creationId xmlns:a16="http://schemas.microsoft.com/office/drawing/2014/main" id="{038FC894-F871-8316-FE07-3C6158DD0B67}"/>
              </a:ext>
            </a:extLst>
          </p:cNvPr>
          <p:cNvSpPr txBox="1"/>
          <p:nvPr/>
        </p:nvSpPr>
        <p:spPr>
          <a:xfrm>
            <a:off x="493816" y="1604967"/>
            <a:ext cx="6441374" cy="3970318"/>
          </a:xfrm>
          <a:prstGeom prst="rect">
            <a:avLst/>
          </a:prstGeom>
          <a:noFill/>
        </p:spPr>
        <p:txBody>
          <a:bodyPr wrap="square" rtlCol="0">
            <a:spAutoFit/>
          </a:bodyPr>
          <a:lstStyle/>
          <a:p>
            <a:pPr marL="285750" indent="-285750" algn="l">
              <a:buFont typeface="Arial" panose="020B0604020202020204" pitchFamily="34" charset="0"/>
              <a:buChar char="•"/>
            </a:pPr>
            <a:r>
              <a:rPr lang="fi-FI" sz="2400" dirty="0">
                <a:solidFill>
                  <a:srgbClr val="1A1A1A"/>
                </a:solidFill>
              </a:rPr>
              <a:t>K</a:t>
            </a:r>
            <a:r>
              <a:rPr lang="fi-FI" sz="2400" b="0" i="0" dirty="0">
                <a:solidFill>
                  <a:srgbClr val="1A1A1A"/>
                </a:solidFill>
                <a:effectLst/>
              </a:rPr>
              <a:t>reikkalaisten sotalaivaston iskuvoimaisin alus</a:t>
            </a:r>
          </a:p>
          <a:p>
            <a:pPr marL="285750" indent="-285750">
              <a:buFont typeface="Arial" panose="020B0604020202020204" pitchFamily="34" charset="0"/>
              <a:buChar char="•"/>
            </a:pPr>
            <a:r>
              <a:rPr lang="fi-FI" sz="2400" dirty="0">
                <a:solidFill>
                  <a:srgbClr val="1A1A1A"/>
                </a:solidFill>
              </a:rPr>
              <a:t>Avainasemassa, kun kreikkalaiset valloittivat Välimeren rannikkokaupunkeja.</a:t>
            </a:r>
          </a:p>
          <a:p>
            <a:pPr marL="285750" indent="-285750">
              <a:buFont typeface="Arial" panose="020B0604020202020204" pitchFamily="34" charset="0"/>
              <a:buChar char="•"/>
            </a:pPr>
            <a:r>
              <a:rPr lang="fi-FI" sz="2400" dirty="0">
                <a:solidFill>
                  <a:srgbClr val="1A1A1A"/>
                </a:solidFill>
              </a:rPr>
              <a:t>Kuin kelluva muurinsärkijä, joka painoi noin 70 tonnia ja jossa oli 170 soutajaa. </a:t>
            </a:r>
          </a:p>
          <a:p>
            <a:pPr marL="285750" indent="-285750">
              <a:buFont typeface="Arial" panose="020B0604020202020204" pitchFamily="34" charset="0"/>
              <a:buChar char="•"/>
            </a:pPr>
            <a:r>
              <a:rPr lang="fi-FI" sz="2400" dirty="0">
                <a:solidFill>
                  <a:srgbClr val="1A1A1A"/>
                </a:solidFill>
              </a:rPr>
              <a:t>Suuren soutajajoukon ansiosta alus oli nopea ja pystyi saavuttamaan jopa 10 solmun (18,5 km/h) huippunopeuden.</a:t>
            </a:r>
          </a:p>
          <a:p>
            <a:pPr marL="285750" indent="-285750">
              <a:buFont typeface="Arial" panose="020B0604020202020204" pitchFamily="34" charset="0"/>
              <a:buChar char="•"/>
            </a:pPr>
            <a:r>
              <a:rPr lang="fi-FI" sz="2400" dirty="0">
                <a:solidFill>
                  <a:srgbClr val="1A1A1A"/>
                </a:solidFill>
              </a:rPr>
              <a:t>Kolmisoudun valtteina nopeus ja ketteryys</a:t>
            </a:r>
          </a:p>
          <a:p>
            <a:pPr marL="285750" indent="-285750">
              <a:buFont typeface="Arial" panose="020B0604020202020204" pitchFamily="34" charset="0"/>
              <a:buChar char="•"/>
            </a:pPr>
            <a:endParaRPr lang="fi-FI" dirty="0">
              <a:solidFill>
                <a:srgbClr val="1A1A1A"/>
              </a:solidFill>
              <a:latin typeface="Merriweather" panose="00000500000000000000" pitchFamily="2" charset="0"/>
            </a:endParaRPr>
          </a:p>
          <a:p>
            <a:endParaRPr lang="fi-FI" dirty="0">
              <a:solidFill>
                <a:srgbClr val="1A1A1A"/>
              </a:solidFill>
              <a:latin typeface="Merriweather" panose="00000500000000000000" pitchFamily="2" charset="0"/>
            </a:endParaRPr>
          </a:p>
        </p:txBody>
      </p:sp>
    </p:spTree>
    <p:extLst>
      <p:ext uri="{BB962C8B-B14F-4D97-AF65-F5344CB8AC3E}">
        <p14:creationId xmlns:p14="http://schemas.microsoft.com/office/powerpoint/2010/main" val="4092747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B5556D-7E4A-2F79-276B-FF103BE02F02}"/>
              </a:ext>
            </a:extLst>
          </p:cNvPr>
          <p:cNvSpPr>
            <a:spLocks noGrp="1"/>
          </p:cNvSpPr>
          <p:nvPr>
            <p:ph type="title"/>
          </p:nvPr>
        </p:nvSpPr>
        <p:spPr>
          <a:xfrm>
            <a:off x="640080" y="325369"/>
            <a:ext cx="4368602" cy="1956841"/>
          </a:xfrm>
        </p:spPr>
        <p:txBody>
          <a:bodyPr anchor="b">
            <a:normAutofit/>
          </a:bodyPr>
          <a:lstStyle/>
          <a:p>
            <a:r>
              <a:rPr lang="fi-FI" sz="4000" dirty="0"/>
              <a:t>Kauppa vauhdittuu rahan käyttöönoton myötä</a:t>
            </a:r>
          </a:p>
        </p:txBody>
      </p:sp>
      <p:sp>
        <p:nvSpPr>
          <p:cNvPr id="8198" name="Content Placeholder 8197">
            <a:extLst>
              <a:ext uri="{FF2B5EF4-FFF2-40B4-BE49-F238E27FC236}">
                <a16:creationId xmlns:a16="http://schemas.microsoft.com/office/drawing/2014/main" id="{96520ACF-D357-3E10-0A86-9ECBB3CD3A60}"/>
              </a:ext>
            </a:extLst>
          </p:cNvPr>
          <p:cNvSpPr>
            <a:spLocks noGrp="1"/>
          </p:cNvSpPr>
          <p:nvPr>
            <p:ph idx="1"/>
          </p:nvPr>
        </p:nvSpPr>
        <p:spPr>
          <a:xfrm>
            <a:off x="168812" y="2872899"/>
            <a:ext cx="4714857" cy="3320668"/>
          </a:xfrm>
        </p:spPr>
        <p:txBody>
          <a:bodyPr>
            <a:normAutofit/>
          </a:bodyPr>
          <a:lstStyle/>
          <a:p>
            <a:r>
              <a:rPr lang="fi-FI" sz="1600" b="0" i="0" dirty="0">
                <a:solidFill>
                  <a:srgbClr val="333333"/>
                </a:solidFill>
                <a:effectLst/>
                <a:latin typeface="Noto Serif" panose="02020502060505020204" pitchFamily="18"/>
              </a:rPr>
              <a:t>Tavaranvaihdon kasvaessa Kreikassa siirryttiin noin 600 eaa. rahatalouteen. </a:t>
            </a:r>
          </a:p>
          <a:p>
            <a:r>
              <a:rPr lang="fi-FI" sz="1600" b="0" i="0" dirty="0">
                <a:solidFill>
                  <a:srgbClr val="333333"/>
                </a:solidFill>
                <a:effectLst/>
                <a:latin typeface="Noto Serif" panose="02020502060505020204" pitchFamily="18"/>
              </a:rPr>
              <a:t>Aluksi jokaisella kaupunkivaltiolla oli oma rahansa, mutta Ateenan valtakaudella Ateenan hopeadrakma yleistyi maksuvälineenä. </a:t>
            </a:r>
          </a:p>
          <a:p>
            <a:r>
              <a:rPr lang="fi-FI" sz="1600" b="0" i="0" dirty="0">
                <a:solidFill>
                  <a:srgbClr val="333333"/>
                </a:solidFill>
                <a:effectLst/>
                <a:latin typeface="Noto Serif" panose="02020502060505020204" pitchFamily="18"/>
              </a:rPr>
              <a:t>Rahan arvo oli riippuvainen sen jalometallipitoisuudesta.</a:t>
            </a:r>
          </a:p>
          <a:p>
            <a:endParaRPr lang="fi-FI" sz="1600" dirty="0">
              <a:solidFill>
                <a:srgbClr val="333333"/>
              </a:solidFill>
              <a:latin typeface="Noto Serif" panose="02020502060505020204" pitchFamily="18"/>
            </a:endParaRPr>
          </a:p>
          <a:p>
            <a:endParaRPr lang="fi-FI" sz="1600" dirty="0">
              <a:solidFill>
                <a:srgbClr val="333333"/>
              </a:solidFill>
              <a:latin typeface="Noto Serif" panose="02020502060505020204" pitchFamily="18"/>
            </a:endParaRPr>
          </a:p>
          <a:p>
            <a:r>
              <a:rPr lang="fi-FI" sz="1600" dirty="0">
                <a:solidFill>
                  <a:srgbClr val="333333"/>
                </a:solidFill>
                <a:latin typeface="Noto Serif" panose="02020502060505020204" pitchFamily="18"/>
              </a:rPr>
              <a:t>Kuvassa Ateenalainen drakma n. 460 eaa.</a:t>
            </a:r>
            <a:endParaRPr lang="en-US" sz="2200" dirty="0"/>
          </a:p>
        </p:txBody>
      </p:sp>
      <p:pic>
        <p:nvPicPr>
          <p:cNvPr id="8194" name="Picture 2">
            <a:extLst>
              <a:ext uri="{FF2B5EF4-FFF2-40B4-BE49-F238E27FC236}">
                <a16:creationId xmlns:a16="http://schemas.microsoft.com/office/drawing/2014/main" id="{246494C2-C3E9-A3F8-34DC-B65AC62756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602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02F647D1-CF9B-7ED3-9E9C-87269512E7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9099" y="643467"/>
            <a:ext cx="9773801" cy="5571066"/>
          </a:xfrm>
          <a:prstGeom prst="rect">
            <a:avLst/>
          </a:prstGeom>
        </p:spPr>
      </p:pic>
    </p:spTree>
    <p:extLst>
      <p:ext uri="{BB962C8B-B14F-4D97-AF65-F5344CB8AC3E}">
        <p14:creationId xmlns:p14="http://schemas.microsoft.com/office/powerpoint/2010/main" val="3136794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9FA7DD-0006-0F9B-0148-B7C8921808B0}"/>
              </a:ext>
            </a:extLst>
          </p:cNvPr>
          <p:cNvSpPr>
            <a:spLocks noGrp="1"/>
          </p:cNvSpPr>
          <p:nvPr>
            <p:ph type="title"/>
          </p:nvPr>
        </p:nvSpPr>
        <p:spPr/>
        <p:txBody>
          <a:bodyPr/>
          <a:lstStyle/>
          <a:p>
            <a:r>
              <a:rPr lang="fi-FI" dirty="0"/>
              <a:t>Käsitteet</a:t>
            </a:r>
          </a:p>
        </p:txBody>
      </p:sp>
      <p:sp>
        <p:nvSpPr>
          <p:cNvPr id="3" name="Sisällön paikkamerkki 2">
            <a:extLst>
              <a:ext uri="{FF2B5EF4-FFF2-40B4-BE49-F238E27FC236}">
                <a16:creationId xmlns:a16="http://schemas.microsoft.com/office/drawing/2014/main" id="{AA1E2CFB-8D1E-585D-BA96-9434C633E81D}"/>
              </a:ext>
            </a:extLst>
          </p:cNvPr>
          <p:cNvSpPr>
            <a:spLocks noGrp="1"/>
          </p:cNvSpPr>
          <p:nvPr>
            <p:ph idx="1"/>
          </p:nvPr>
        </p:nvSpPr>
        <p:spPr>
          <a:xfrm>
            <a:off x="712076" y="1494549"/>
            <a:ext cx="10515600" cy="4351338"/>
          </a:xfrm>
        </p:spPr>
        <p:txBody>
          <a:bodyPr>
            <a:normAutofit/>
          </a:bodyPr>
          <a:lstStyle/>
          <a:p>
            <a:r>
              <a:rPr lang="fi-FI" dirty="0"/>
              <a:t>Antiikki</a:t>
            </a:r>
          </a:p>
          <a:p>
            <a:r>
              <a:rPr lang="fi-FI" dirty="0" err="1"/>
              <a:t>Polis</a:t>
            </a:r>
            <a:endParaRPr lang="fi-FI" dirty="0"/>
          </a:p>
          <a:p>
            <a:r>
              <a:rPr lang="fi-FI" dirty="0"/>
              <a:t>Akropolis</a:t>
            </a:r>
          </a:p>
          <a:p>
            <a:r>
              <a:rPr lang="fi-FI" dirty="0" err="1"/>
              <a:t>Agora</a:t>
            </a:r>
            <a:endParaRPr lang="fi-FI" dirty="0"/>
          </a:p>
          <a:p>
            <a:r>
              <a:rPr lang="fi-FI" dirty="0"/>
              <a:t>Kolonia</a:t>
            </a:r>
          </a:p>
          <a:p>
            <a:r>
              <a:rPr lang="fi-FI" dirty="0" err="1"/>
              <a:t>Hajoita</a:t>
            </a:r>
            <a:r>
              <a:rPr lang="fi-FI" dirty="0"/>
              <a:t> ja hallitse (</a:t>
            </a:r>
            <a:r>
              <a:rPr lang="fi-FI" dirty="0" err="1"/>
              <a:t>Divide</a:t>
            </a:r>
            <a:r>
              <a:rPr lang="fi-FI" dirty="0"/>
              <a:t> et </a:t>
            </a:r>
            <a:r>
              <a:rPr lang="fi-FI" dirty="0" err="1"/>
              <a:t>impera</a:t>
            </a:r>
            <a:r>
              <a:rPr lang="fi-FI" dirty="0"/>
              <a:t>)</a:t>
            </a:r>
          </a:p>
          <a:p>
            <a:endParaRPr lang="fi-FI" dirty="0"/>
          </a:p>
          <a:p>
            <a:endParaRPr lang="fi-FI" dirty="0"/>
          </a:p>
        </p:txBody>
      </p:sp>
    </p:spTree>
    <p:extLst>
      <p:ext uri="{BB962C8B-B14F-4D97-AF65-F5344CB8AC3E}">
        <p14:creationId xmlns:p14="http://schemas.microsoft.com/office/powerpoint/2010/main" val="3650513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95325" y="165100"/>
            <a:ext cx="10515600" cy="620713"/>
          </a:xfrm>
        </p:spPr>
        <p:txBody>
          <a:bodyPr>
            <a:normAutofit fontScale="90000"/>
          </a:bodyPr>
          <a:lstStyle/>
          <a:p>
            <a:r>
              <a:rPr lang="fi-FI" sz="4000" dirty="0"/>
              <a:t>Rooman imperiumi oli laajimmillaan v. 117 jaa.</a:t>
            </a:r>
          </a:p>
        </p:txBody>
      </p:sp>
      <p:pic>
        <p:nvPicPr>
          <p:cNvPr id="4" name="Sisällön paikkamerkki 3"/>
          <p:cNvPicPr>
            <a:picLocks noGrp="1" noChangeAspect="1"/>
          </p:cNvPicPr>
          <p:nvPr>
            <p:ph idx="1"/>
          </p:nvPr>
        </p:nvPicPr>
        <p:blipFill>
          <a:blip r:embed="rId3"/>
          <a:stretch>
            <a:fillRect/>
          </a:stretch>
        </p:blipFill>
        <p:spPr>
          <a:xfrm>
            <a:off x="2842413" y="985838"/>
            <a:ext cx="8961875" cy="5872162"/>
          </a:xfrm>
          <a:prstGeom prst="rect">
            <a:avLst/>
          </a:prstGeom>
        </p:spPr>
      </p:pic>
    </p:spTree>
    <p:extLst>
      <p:ext uri="{BB962C8B-B14F-4D97-AF65-F5344CB8AC3E}">
        <p14:creationId xmlns:p14="http://schemas.microsoft.com/office/powerpoint/2010/main" val="1008967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p:cNvPicPr>
            <a:picLocks noGrp="1" noChangeAspect="1"/>
          </p:cNvPicPr>
          <p:nvPr>
            <p:ph idx="1"/>
          </p:nvPr>
        </p:nvPicPr>
        <p:blipFill>
          <a:blip r:embed="rId2"/>
          <a:stretch>
            <a:fillRect/>
          </a:stretch>
        </p:blipFill>
        <p:spPr>
          <a:xfrm>
            <a:off x="680321" y="0"/>
            <a:ext cx="10172993" cy="6858000"/>
          </a:xfrm>
          <a:prstGeom prst="rect">
            <a:avLst/>
          </a:prstGeom>
        </p:spPr>
      </p:pic>
    </p:spTree>
    <p:extLst>
      <p:ext uri="{BB962C8B-B14F-4D97-AF65-F5344CB8AC3E}">
        <p14:creationId xmlns:p14="http://schemas.microsoft.com/office/powerpoint/2010/main" val="1635101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AE5CB0-63FB-44DF-B46F-4746F5A6C96D}"/>
              </a:ext>
            </a:extLst>
          </p:cNvPr>
          <p:cNvSpPr>
            <a:spLocks noGrp="1"/>
          </p:cNvSpPr>
          <p:nvPr>
            <p:ph type="title"/>
          </p:nvPr>
        </p:nvSpPr>
        <p:spPr/>
        <p:txBody>
          <a:bodyPr>
            <a:normAutofit/>
          </a:bodyPr>
          <a:lstStyle/>
          <a:p>
            <a:r>
              <a:rPr lang="fi-FI" sz="4400" b="1" dirty="0"/>
              <a:t>Roomalaiset rakentajina</a:t>
            </a:r>
          </a:p>
        </p:txBody>
      </p:sp>
      <p:pic>
        <p:nvPicPr>
          <p:cNvPr id="4" name="Sisällön paikkamerkki 3">
            <a:extLst>
              <a:ext uri="{FF2B5EF4-FFF2-40B4-BE49-F238E27FC236}">
                <a16:creationId xmlns:a16="http://schemas.microsoft.com/office/drawing/2014/main" id="{52FD9382-306B-4D4A-8043-803AEDB4FE78}"/>
              </a:ext>
            </a:extLst>
          </p:cNvPr>
          <p:cNvPicPr>
            <a:picLocks noGrp="1" noChangeAspect="1"/>
          </p:cNvPicPr>
          <p:nvPr>
            <p:ph idx="1"/>
          </p:nvPr>
        </p:nvPicPr>
        <p:blipFill>
          <a:blip r:embed="rId2"/>
          <a:stretch>
            <a:fillRect/>
          </a:stretch>
        </p:blipFill>
        <p:spPr>
          <a:xfrm>
            <a:off x="3261227" y="1886560"/>
            <a:ext cx="8838114" cy="4971439"/>
          </a:xfrm>
          <a:prstGeom prst="rect">
            <a:avLst/>
          </a:prstGeom>
        </p:spPr>
      </p:pic>
      <p:sp>
        <p:nvSpPr>
          <p:cNvPr id="5" name="Tekstiruutu 4">
            <a:extLst>
              <a:ext uri="{FF2B5EF4-FFF2-40B4-BE49-F238E27FC236}">
                <a16:creationId xmlns:a16="http://schemas.microsoft.com/office/drawing/2014/main" id="{01AE193A-039F-41DE-AE25-4FA9DC346631}"/>
              </a:ext>
            </a:extLst>
          </p:cNvPr>
          <p:cNvSpPr txBox="1"/>
          <p:nvPr/>
        </p:nvSpPr>
        <p:spPr>
          <a:xfrm>
            <a:off x="419100" y="2352675"/>
            <a:ext cx="2623038" cy="1384995"/>
          </a:xfrm>
          <a:prstGeom prst="rect">
            <a:avLst/>
          </a:prstGeom>
          <a:noFill/>
        </p:spPr>
        <p:txBody>
          <a:bodyPr wrap="square" rtlCol="0">
            <a:spAutoFit/>
          </a:bodyPr>
          <a:lstStyle/>
          <a:p>
            <a:r>
              <a:rPr lang="fi-FI" sz="2800" b="1" dirty="0"/>
              <a:t>Akveduktit</a:t>
            </a:r>
          </a:p>
          <a:p>
            <a:r>
              <a:rPr lang="fi-FI" sz="2800" b="1" dirty="0"/>
              <a:t>=vesijohto-järjestelmä</a:t>
            </a:r>
          </a:p>
        </p:txBody>
      </p:sp>
    </p:spTree>
    <p:extLst>
      <p:ext uri="{BB962C8B-B14F-4D97-AF65-F5344CB8AC3E}">
        <p14:creationId xmlns:p14="http://schemas.microsoft.com/office/powerpoint/2010/main" val="2631282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9" y="450221"/>
            <a:ext cx="4111931" cy="5957175"/>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Otsikko 1">
            <a:extLst>
              <a:ext uri="{FF2B5EF4-FFF2-40B4-BE49-F238E27FC236}">
                <a16:creationId xmlns:a16="http://schemas.microsoft.com/office/drawing/2014/main" id="{549E2AA4-05EF-A2CE-E525-6D0914002D52}"/>
              </a:ext>
            </a:extLst>
          </p:cNvPr>
          <p:cNvSpPr>
            <a:spLocks noGrp="1"/>
          </p:cNvSpPr>
          <p:nvPr>
            <p:ph type="title"/>
          </p:nvPr>
        </p:nvSpPr>
        <p:spPr>
          <a:xfrm>
            <a:off x="774700" y="761999"/>
            <a:ext cx="3511188" cy="5368413"/>
          </a:xfrm>
        </p:spPr>
        <p:txBody>
          <a:bodyPr>
            <a:normAutofit/>
          </a:bodyPr>
          <a:lstStyle/>
          <a:p>
            <a:r>
              <a:rPr lang="fi-FI">
                <a:solidFill>
                  <a:srgbClr val="FFFFFF"/>
                </a:solidFill>
              </a:rPr>
              <a:t>Pompeiji</a:t>
            </a:r>
          </a:p>
        </p:txBody>
      </p:sp>
      <p:sp>
        <p:nvSpPr>
          <p:cNvPr id="10" name="Rectangle 9">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7274" y="446007"/>
            <a:ext cx="4676305" cy="595717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DF129BB0-43C0-FF06-0577-5C4B6F9893E5}"/>
              </a:ext>
            </a:extLst>
          </p:cNvPr>
          <p:cNvSpPr>
            <a:spLocks noGrp="1"/>
          </p:cNvSpPr>
          <p:nvPr>
            <p:ph idx="1"/>
          </p:nvPr>
        </p:nvSpPr>
        <p:spPr>
          <a:xfrm>
            <a:off x="5093623" y="762000"/>
            <a:ext cx="4042310" cy="5368412"/>
          </a:xfrm>
        </p:spPr>
        <p:txBody>
          <a:bodyPr anchor="ctr">
            <a:normAutofit/>
          </a:bodyPr>
          <a:lstStyle/>
          <a:p>
            <a:r>
              <a:rPr lang="fi-FI" sz="1500"/>
              <a:t>Vauras kaupunki (kaukokaupan keskus)</a:t>
            </a:r>
          </a:p>
          <a:p>
            <a:r>
              <a:rPr lang="fi-FI" sz="1500"/>
              <a:t>Tulivuori Vesuviuksen purkaus 79 jaa.</a:t>
            </a:r>
          </a:p>
          <a:p>
            <a:r>
              <a:rPr lang="fi-FI" sz="1500"/>
              <a:t>Yli neljä metriä korkean laavakerroksen alle jäi ihmisten lisäksi kaupungin keskusaukio sekä suuri määrä rakennuksia (teattereja, kylpylöitä, temppeleitä), myös useita seinämaalauksia ja –kirjoituksia, sekä huonekaluja, astioita, työkaluja ja käyttöesineitä on säilynyt jälkipolville</a:t>
            </a:r>
          </a:p>
          <a:p>
            <a:r>
              <a:rPr lang="fi-FI" sz="1500"/>
              <a:t>Osa kuolleista asukkaista on ikuistettu kipsivaloksiin</a:t>
            </a:r>
          </a:p>
          <a:p>
            <a:r>
              <a:rPr lang="fi-FI" sz="1500"/>
              <a:t>Pompeiji löydettiin 1700-luvulla -&gt; turisteja, arkeologisia kaivauksia (alun kaivauksissa tuhoutui paljon aineistoa huolimattomuuden vuoksi)</a:t>
            </a:r>
          </a:p>
          <a:p>
            <a:r>
              <a:rPr lang="fi-FI" sz="1500"/>
              <a:t>1990-luvulta lähtien myös ulkomaalaiset tutkimuslaitokset ovat päässeet tutkimaan kaupunkia</a:t>
            </a:r>
          </a:p>
          <a:p>
            <a:r>
              <a:rPr lang="fi-FI" sz="1500"/>
              <a:t>Uutta tietoa kaupungin historiasta ja antiikin roomalaisten elämästä saadaan koko ajan</a:t>
            </a:r>
          </a:p>
          <a:p>
            <a:endParaRPr lang="fi-FI" sz="1500"/>
          </a:p>
        </p:txBody>
      </p:sp>
      <p:sp>
        <p:nvSpPr>
          <p:cNvPr id="12" name="Rectangle 11">
            <a:extLst>
              <a:ext uri="{FF2B5EF4-FFF2-40B4-BE49-F238E27FC236}">
                <a16:creationId xmlns:a16="http://schemas.microsoft.com/office/drawing/2014/main" id="{A35BD09B-BC3A-45C0-AF8E-950F364CD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488" y="448056"/>
            <a:ext cx="2103120" cy="2907792"/>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05CC4153-3F0D-4F4C-8F12-E8FC3FA40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6862" y="3494844"/>
            <a:ext cx="2104001" cy="290779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10693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7388D2-DAC8-8F6B-707A-6DD653005E13}"/>
              </a:ext>
            </a:extLst>
          </p:cNvPr>
          <p:cNvSpPr>
            <a:spLocks noGrp="1"/>
          </p:cNvSpPr>
          <p:nvPr>
            <p:ph type="title"/>
          </p:nvPr>
        </p:nvSpPr>
        <p:spPr>
          <a:xfrm>
            <a:off x="524741" y="620392"/>
            <a:ext cx="3808268" cy="5504688"/>
          </a:xfrm>
        </p:spPr>
        <p:txBody>
          <a:bodyPr>
            <a:normAutofit/>
          </a:bodyPr>
          <a:lstStyle/>
          <a:p>
            <a:r>
              <a:rPr lang="fi-FI" sz="6000">
                <a:solidFill>
                  <a:schemeClr val="accent5"/>
                </a:solidFill>
              </a:rPr>
              <a:t>Arviointi</a:t>
            </a:r>
          </a:p>
        </p:txBody>
      </p:sp>
      <p:graphicFrame>
        <p:nvGraphicFramePr>
          <p:cNvPr id="5" name="Sisällön paikkamerkki 2">
            <a:extLst>
              <a:ext uri="{FF2B5EF4-FFF2-40B4-BE49-F238E27FC236}">
                <a16:creationId xmlns:a16="http://schemas.microsoft.com/office/drawing/2014/main" id="{D9CE1234-C12D-A791-5CC4-06B3AC059F6D}"/>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8038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Otsikko 1">
            <a:extLst>
              <a:ext uri="{FF2B5EF4-FFF2-40B4-BE49-F238E27FC236}">
                <a16:creationId xmlns:a16="http://schemas.microsoft.com/office/drawing/2014/main" id="{C55CC58E-DA60-CAF3-7E16-ED41B062B264}"/>
              </a:ext>
            </a:extLst>
          </p:cNvPr>
          <p:cNvSpPr>
            <a:spLocks noGrp="1"/>
          </p:cNvSpPr>
          <p:nvPr>
            <p:ph type="title"/>
          </p:nvPr>
        </p:nvSpPr>
        <p:spPr>
          <a:xfrm>
            <a:off x="777240" y="731519"/>
            <a:ext cx="2845191" cy="3237579"/>
          </a:xfrm>
        </p:spPr>
        <p:txBody>
          <a:bodyPr>
            <a:normAutofit/>
          </a:bodyPr>
          <a:lstStyle/>
          <a:p>
            <a:r>
              <a:rPr lang="fi-FI" sz="3800">
                <a:solidFill>
                  <a:srgbClr val="FFFFFF"/>
                </a:solidFill>
              </a:rPr>
              <a:t>Rooman tuho</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D4DC0C43-F095-27DB-F2B1-2B8A2A7776A6}"/>
              </a:ext>
            </a:extLst>
          </p:cNvPr>
          <p:cNvSpPr>
            <a:spLocks noGrp="1"/>
          </p:cNvSpPr>
          <p:nvPr>
            <p:ph idx="1"/>
          </p:nvPr>
        </p:nvSpPr>
        <p:spPr>
          <a:xfrm>
            <a:off x="4379709" y="686862"/>
            <a:ext cx="7037591" cy="5475129"/>
          </a:xfrm>
        </p:spPr>
        <p:txBody>
          <a:bodyPr anchor="ctr">
            <a:normAutofit/>
          </a:bodyPr>
          <a:lstStyle/>
          <a:p>
            <a:r>
              <a:rPr lang="fi-FI" sz="2200" b="1"/>
              <a:t>Taloudelliset syyt:</a:t>
            </a:r>
          </a:p>
          <a:p>
            <a:r>
              <a:rPr lang="fi-FI" sz="2200"/>
              <a:t>Suuri valtakunta eli myös </a:t>
            </a:r>
            <a:r>
              <a:rPr lang="fi-FI" sz="2200" b="1"/>
              <a:t>suuret menot </a:t>
            </a:r>
            <a:r>
              <a:rPr lang="fi-FI" sz="2200"/>
              <a:t>(eivät haitanneet niin kauan kun voitiin ammentaa varallisuutta jatkuvasti uusilta valloitetuilta alueilta)</a:t>
            </a:r>
          </a:p>
          <a:p>
            <a:r>
              <a:rPr lang="fi-FI" sz="2200"/>
              <a:t>100-luvun alussa jaa. (keisari Hadrianus) Ajateltiin, että barbaarikansojen liittäminen  valtakuntaan vain heikentäisi sitä -&gt; </a:t>
            </a:r>
            <a:r>
              <a:rPr lang="fi-FI" sz="2200" b="1"/>
              <a:t>uusia alueita ei saatu</a:t>
            </a:r>
            <a:r>
              <a:rPr lang="fi-FI" sz="2200"/>
              <a:t>, mutta valtavan imperiumin ylläpitokustannukset kuluttivat varoja –&gt; tavarapula, orjien saaminen loppui (Pax Romana n. 27 eaa. – 180 jaa.)</a:t>
            </a:r>
          </a:p>
          <a:p>
            <a:r>
              <a:rPr lang="fi-FI" sz="2200"/>
              <a:t>Tuotteiden kysyntä oli suurempaa kuin tarjonta -&gt; </a:t>
            </a:r>
            <a:r>
              <a:rPr lang="fi-FI" sz="2200" b="1"/>
              <a:t>inflaatio</a:t>
            </a:r>
            <a:r>
              <a:rPr lang="fi-FI" sz="2200"/>
              <a:t> -&gt; viini ja vilja yleistyivät maksuvälineinä -&gt; rahataloudesta takaisin luontaistalouteen -&gt; laajamittainen kaupankäynti kuihtui -&gt; moni kaupunkilainen muutti maalle</a:t>
            </a:r>
          </a:p>
          <a:p>
            <a:r>
              <a:rPr lang="fi-FI" sz="2200"/>
              <a:t>Suurimmat menoerät: </a:t>
            </a:r>
            <a:r>
              <a:rPr lang="fi-FI" sz="2200" b="1"/>
              <a:t>armeija ja pääkaupunki Rooma</a:t>
            </a:r>
          </a:p>
        </p:txBody>
      </p:sp>
    </p:spTree>
    <p:extLst>
      <p:ext uri="{BB962C8B-B14F-4D97-AF65-F5344CB8AC3E}">
        <p14:creationId xmlns:p14="http://schemas.microsoft.com/office/powerpoint/2010/main" val="1544521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Otsikko 1">
            <a:extLst>
              <a:ext uri="{FF2B5EF4-FFF2-40B4-BE49-F238E27FC236}">
                <a16:creationId xmlns:a16="http://schemas.microsoft.com/office/drawing/2014/main" id="{6E797FAE-4C58-0487-8417-1946B7A0DD0B}"/>
              </a:ext>
            </a:extLst>
          </p:cNvPr>
          <p:cNvSpPr>
            <a:spLocks noGrp="1"/>
          </p:cNvSpPr>
          <p:nvPr>
            <p:ph type="title"/>
          </p:nvPr>
        </p:nvSpPr>
        <p:spPr>
          <a:xfrm>
            <a:off x="777240" y="731519"/>
            <a:ext cx="2845191" cy="3237579"/>
          </a:xfrm>
        </p:spPr>
        <p:txBody>
          <a:bodyPr>
            <a:normAutofit/>
          </a:bodyPr>
          <a:lstStyle/>
          <a:p>
            <a:r>
              <a:rPr lang="fi-FI" sz="3800">
                <a:solidFill>
                  <a:srgbClr val="FFFFFF"/>
                </a:solidFill>
              </a:rPr>
              <a:t>Rooman tuho</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385AD5B7-FD03-AA13-A2A5-B4E6760F6067}"/>
              </a:ext>
            </a:extLst>
          </p:cNvPr>
          <p:cNvSpPr>
            <a:spLocks noGrp="1"/>
          </p:cNvSpPr>
          <p:nvPr>
            <p:ph idx="1"/>
          </p:nvPr>
        </p:nvSpPr>
        <p:spPr>
          <a:xfrm>
            <a:off x="4379709" y="686862"/>
            <a:ext cx="7037591" cy="5475129"/>
          </a:xfrm>
        </p:spPr>
        <p:txBody>
          <a:bodyPr anchor="ctr">
            <a:normAutofit/>
          </a:bodyPr>
          <a:lstStyle/>
          <a:p>
            <a:r>
              <a:rPr lang="fi-FI" sz="2000"/>
              <a:t>Luonto vaikutti osaltaan Rooman maatalouden alamäkeen</a:t>
            </a:r>
          </a:p>
          <a:p>
            <a:r>
              <a:rPr lang="fi-FI" sz="2000" b="1"/>
              <a:t>Ryöstöviljelyä</a:t>
            </a:r>
          </a:p>
          <a:p>
            <a:r>
              <a:rPr lang="fi-FI" sz="2000"/>
              <a:t>Holtitonta </a:t>
            </a:r>
            <a:r>
              <a:rPr lang="fi-FI" sz="2000" b="1"/>
              <a:t>metsien hakkuuta</a:t>
            </a:r>
          </a:p>
          <a:p>
            <a:r>
              <a:rPr lang="fi-FI" sz="2000" b="1"/>
              <a:t>Eroosio</a:t>
            </a:r>
            <a:r>
              <a:rPr lang="fi-FI" sz="2000"/>
              <a:t> ongelmana niin Italiassa kuin Egyptissä (Rooman vilja-aitta)</a:t>
            </a:r>
          </a:p>
          <a:p>
            <a:r>
              <a:rPr lang="fi-FI" sz="2000"/>
              <a:t>Oliivin ja viinirypäleen viljely lisääntyi, kun maasto ei enää ollut sopivaa viljan viljelyyn (vrt. Kreikka)</a:t>
            </a:r>
          </a:p>
          <a:p>
            <a:r>
              <a:rPr lang="fi-FI" sz="2000" b="1"/>
              <a:t>Varakkaimmat viljelijät pystyivät sopeuttamaan viljelyään </a:t>
            </a:r>
          </a:p>
          <a:p>
            <a:r>
              <a:rPr lang="fi-FI" sz="2000"/>
              <a:t>Samaan aikaan melkein omavaraisia suuria maatiloja ja valtion ilmaisviljasta riippuvaisia kaupunkilaisia</a:t>
            </a:r>
          </a:p>
          <a:p>
            <a:r>
              <a:rPr lang="fi-FI" sz="2000"/>
              <a:t>Tiukan keskusjohtoinen ja laajaa kauppaa käyvä imperiumi, oli muuttunut useaksi pieneksi ja omavaraiseksi talousalueeksi -&gt; keskusvaltaa ei enää tarvittu eikä kunnioitettu</a:t>
            </a:r>
          </a:p>
          <a:p>
            <a:endParaRPr lang="fi-FI" sz="2000"/>
          </a:p>
        </p:txBody>
      </p:sp>
    </p:spTree>
    <p:extLst>
      <p:ext uri="{BB962C8B-B14F-4D97-AF65-F5344CB8AC3E}">
        <p14:creationId xmlns:p14="http://schemas.microsoft.com/office/powerpoint/2010/main" val="2677860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Otsikko 1">
            <a:extLst>
              <a:ext uri="{FF2B5EF4-FFF2-40B4-BE49-F238E27FC236}">
                <a16:creationId xmlns:a16="http://schemas.microsoft.com/office/drawing/2014/main" id="{C3D6269A-3C0D-59D6-6651-A455DA006B60}"/>
              </a:ext>
            </a:extLst>
          </p:cNvPr>
          <p:cNvSpPr>
            <a:spLocks noGrp="1"/>
          </p:cNvSpPr>
          <p:nvPr>
            <p:ph type="title"/>
          </p:nvPr>
        </p:nvSpPr>
        <p:spPr>
          <a:xfrm>
            <a:off x="838200" y="401221"/>
            <a:ext cx="10515600" cy="1348065"/>
          </a:xfrm>
        </p:spPr>
        <p:txBody>
          <a:bodyPr>
            <a:normAutofit/>
          </a:bodyPr>
          <a:lstStyle/>
          <a:p>
            <a:r>
              <a:rPr lang="fi-FI" sz="4200">
                <a:solidFill>
                  <a:srgbClr val="FFFFFF"/>
                </a:solidFill>
              </a:rPr>
              <a:t>Rooman imperiumin tuhoutumista pyrittiin estämään</a:t>
            </a:r>
          </a:p>
        </p:txBody>
      </p:sp>
      <p:sp>
        <p:nvSpPr>
          <p:cNvPr id="3" name="Sisällön paikkamerkki 2">
            <a:extLst>
              <a:ext uri="{FF2B5EF4-FFF2-40B4-BE49-F238E27FC236}">
                <a16:creationId xmlns:a16="http://schemas.microsoft.com/office/drawing/2014/main" id="{D8755571-39C6-196A-EF73-CB50AB46E5DC}"/>
              </a:ext>
            </a:extLst>
          </p:cNvPr>
          <p:cNvSpPr>
            <a:spLocks noGrp="1"/>
          </p:cNvSpPr>
          <p:nvPr>
            <p:ph idx="1"/>
          </p:nvPr>
        </p:nvSpPr>
        <p:spPr>
          <a:xfrm>
            <a:off x="838200" y="2586789"/>
            <a:ext cx="10515600" cy="3590174"/>
          </a:xfrm>
        </p:spPr>
        <p:txBody>
          <a:bodyPr>
            <a:normAutofit/>
          </a:bodyPr>
          <a:lstStyle/>
          <a:p>
            <a:r>
              <a:rPr lang="fi-FI" sz="2200"/>
              <a:t>200 luvun lopulla jaa. Keisari Diocletianus yritti pelastaa heikentyneen imperiumin -&gt; määräsi </a:t>
            </a:r>
            <a:r>
              <a:rPr lang="fi-FI" sz="2200" b="1"/>
              <a:t>keskeisille tuotteille hinnat</a:t>
            </a:r>
            <a:r>
              <a:rPr lang="fi-FI" sz="2200"/>
              <a:t> ja </a:t>
            </a:r>
            <a:r>
              <a:rPr lang="fi-FI" sz="2200" b="1"/>
              <a:t>palkoille ylärajat </a:t>
            </a:r>
            <a:r>
              <a:rPr lang="fi-FI" sz="2200"/>
              <a:t>-&gt; </a:t>
            </a:r>
            <a:r>
              <a:rPr lang="fi-FI" sz="2200" b="1"/>
              <a:t>kiristi verotusta</a:t>
            </a:r>
          </a:p>
          <a:p>
            <a:r>
              <a:rPr lang="fi-FI" sz="2200"/>
              <a:t>Ylimysten suurtilat olivat verovapaita, siksi kasvanut verotaakka koetteli pahimmin tavallisia pienviljelijöitä -&gt; joutuivat myymään tilojaan -&gt; valtion verotulot vähenivät entisestään ja viljeltävän maan osuus pieneni</a:t>
            </a:r>
          </a:p>
          <a:p>
            <a:r>
              <a:rPr lang="fi-FI" sz="2200"/>
              <a:t>300-luvun alussa laki: ”Pojan tuli seurata isänsä ammattia” -&gt; maaorjuus</a:t>
            </a:r>
          </a:p>
        </p:txBody>
      </p:sp>
    </p:spTree>
    <p:extLst>
      <p:ext uri="{BB962C8B-B14F-4D97-AF65-F5344CB8AC3E}">
        <p14:creationId xmlns:p14="http://schemas.microsoft.com/office/powerpoint/2010/main" val="3148333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D95DBEB-BE0B-EAE5-9369-0847967856C0}"/>
              </a:ext>
            </a:extLst>
          </p:cNvPr>
          <p:cNvSpPr>
            <a:spLocks noGrp="1"/>
          </p:cNvSpPr>
          <p:nvPr>
            <p:ph type="title"/>
          </p:nvPr>
        </p:nvSpPr>
        <p:spPr>
          <a:xfrm>
            <a:off x="838200" y="365125"/>
            <a:ext cx="10515600" cy="1325563"/>
          </a:xfrm>
        </p:spPr>
        <p:txBody>
          <a:bodyPr>
            <a:normAutofit/>
          </a:bodyPr>
          <a:lstStyle/>
          <a:p>
            <a:r>
              <a:rPr lang="fi-FI" sz="5400"/>
              <a:t>Imperiumin jako</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A24F5308-98E4-1D6E-6A11-3B5FA6C57842}"/>
              </a:ext>
            </a:extLst>
          </p:cNvPr>
          <p:cNvSpPr>
            <a:spLocks noGrp="1"/>
          </p:cNvSpPr>
          <p:nvPr>
            <p:ph idx="1"/>
          </p:nvPr>
        </p:nvSpPr>
        <p:spPr>
          <a:xfrm>
            <a:off x="838200" y="1929384"/>
            <a:ext cx="10515600" cy="4251960"/>
          </a:xfrm>
        </p:spPr>
        <p:txBody>
          <a:bodyPr>
            <a:normAutofit/>
          </a:bodyPr>
          <a:lstStyle/>
          <a:p>
            <a:r>
              <a:rPr lang="fi-FI" sz="1900"/>
              <a:t>Valtakunnan itäinen osa menestyi läntistä paremmin (talous, kauppareitit, elinvoimaisemmat kaupungit, runsaampi väkiluku) -&gt; Konstantinus suuri siirsi valtakunnan hallinnollisen keskuksen itään 300-luvun alkupuolella -&gt; itäinen ja läntinen Rooma kehittyivät vähitellen toisistaan erilleen </a:t>
            </a:r>
          </a:p>
          <a:p>
            <a:r>
              <a:rPr lang="fi-FI" sz="1900"/>
              <a:t>Länsi- ja Itä-Rooman jako virallistettiin vuonna 395</a:t>
            </a:r>
          </a:p>
          <a:p>
            <a:r>
              <a:rPr lang="fi-FI" sz="1900"/>
              <a:t>Kansainvaellukset (germaanit, gootit, hunnit)</a:t>
            </a:r>
          </a:p>
          <a:p>
            <a:r>
              <a:rPr lang="fi-FI" sz="1900"/>
              <a:t>Miksi kansainvaellukset: toimeentulo-ongelmat, muiden kansojen vaellus, tarinat Rooman rikkauksista</a:t>
            </a:r>
          </a:p>
          <a:p>
            <a:r>
              <a:rPr lang="fi-FI" sz="1900"/>
              <a:t>Itä-gootit vuonna 410 ryöstivät Rooman kaupungin (ensimmäistä kertaa 800 vuoteen vieras kansa hyökkäsi Roomaan)</a:t>
            </a:r>
          </a:p>
          <a:p>
            <a:r>
              <a:rPr lang="fi-FI" sz="1900"/>
              <a:t>Vuonna 476 germaanit syöksivät viimeisen keisarin Romulus Augustuksen vallasta -&gt; Länsi-Rooman tarina keisarikuntana päättyi</a:t>
            </a:r>
          </a:p>
          <a:p>
            <a:r>
              <a:rPr lang="fi-FI" sz="1900"/>
              <a:t>Itä-Rooman keisarikunta eli Bysantti jatkoi vielä Rooman perintöä (erinomainen sijainti, taloudellinen turva -&gt; selvisi kansainvaelluksista, vaali antiikin perintöä)</a:t>
            </a:r>
          </a:p>
          <a:p>
            <a:endParaRPr lang="fi-FI" sz="1900"/>
          </a:p>
        </p:txBody>
      </p:sp>
    </p:spTree>
    <p:extLst>
      <p:ext uri="{BB962C8B-B14F-4D97-AF65-F5344CB8AC3E}">
        <p14:creationId xmlns:p14="http://schemas.microsoft.com/office/powerpoint/2010/main" val="2994140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6CDC7F-1B78-44FE-89C0-5EDB101BEE6F}"/>
              </a:ext>
            </a:extLst>
          </p:cNvPr>
          <p:cNvSpPr>
            <a:spLocks noGrp="1"/>
          </p:cNvSpPr>
          <p:nvPr>
            <p:ph type="title"/>
          </p:nvPr>
        </p:nvSpPr>
        <p:spPr/>
        <p:txBody>
          <a:bodyPr/>
          <a:lstStyle/>
          <a:p>
            <a:endParaRPr lang="fi-FI"/>
          </a:p>
        </p:txBody>
      </p:sp>
      <p:pic>
        <p:nvPicPr>
          <p:cNvPr id="4" name="Sisällön paikkamerkki 3">
            <a:extLst>
              <a:ext uri="{FF2B5EF4-FFF2-40B4-BE49-F238E27FC236}">
                <a16:creationId xmlns:a16="http://schemas.microsoft.com/office/drawing/2014/main" id="{3C9B3681-6AF8-4C87-97B7-6D5060BF83E1}"/>
              </a:ext>
            </a:extLst>
          </p:cNvPr>
          <p:cNvPicPr>
            <a:picLocks noGrp="1" noChangeAspect="1"/>
          </p:cNvPicPr>
          <p:nvPr>
            <p:ph idx="1"/>
          </p:nvPr>
        </p:nvPicPr>
        <p:blipFill>
          <a:blip r:embed="rId2"/>
          <a:stretch>
            <a:fillRect/>
          </a:stretch>
        </p:blipFill>
        <p:spPr>
          <a:xfrm>
            <a:off x="789231" y="0"/>
            <a:ext cx="10810068" cy="6858000"/>
          </a:xfrm>
          <a:prstGeom prst="rect">
            <a:avLst/>
          </a:prstGeom>
        </p:spPr>
      </p:pic>
      <p:sp>
        <p:nvSpPr>
          <p:cNvPr id="5" name="Suorakulmio 4">
            <a:extLst>
              <a:ext uri="{FF2B5EF4-FFF2-40B4-BE49-F238E27FC236}">
                <a16:creationId xmlns:a16="http://schemas.microsoft.com/office/drawing/2014/main" id="{24215EC5-7147-4DAF-AF8C-7D083FD40E4D}"/>
              </a:ext>
            </a:extLst>
          </p:cNvPr>
          <p:cNvSpPr/>
          <p:nvPr/>
        </p:nvSpPr>
        <p:spPr>
          <a:xfrm>
            <a:off x="5191124" y="256117"/>
            <a:ext cx="3609975" cy="180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800" b="1" dirty="0"/>
              <a:t>Itä- ja Länsi-Rooman jako v. 395 jaa.</a:t>
            </a:r>
          </a:p>
        </p:txBody>
      </p:sp>
    </p:spTree>
    <p:extLst>
      <p:ext uri="{BB962C8B-B14F-4D97-AF65-F5344CB8AC3E}">
        <p14:creationId xmlns:p14="http://schemas.microsoft.com/office/powerpoint/2010/main" val="2742352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DDF1DE07-113F-440A-AEA9-C7019EABC618}"/>
              </a:ext>
            </a:extLst>
          </p:cNvPr>
          <p:cNvPicPr>
            <a:picLocks noGrp="1" noChangeAspect="1"/>
          </p:cNvPicPr>
          <p:nvPr>
            <p:ph idx="1"/>
          </p:nvPr>
        </p:nvPicPr>
        <p:blipFill>
          <a:blip r:embed="rId2"/>
          <a:stretch>
            <a:fillRect/>
          </a:stretch>
        </p:blipFill>
        <p:spPr>
          <a:xfrm>
            <a:off x="2019299" y="0"/>
            <a:ext cx="9134475" cy="6850856"/>
          </a:xfrm>
          <a:prstGeom prst="rect">
            <a:avLst/>
          </a:prstGeom>
        </p:spPr>
      </p:pic>
    </p:spTree>
    <p:extLst>
      <p:ext uri="{BB962C8B-B14F-4D97-AF65-F5344CB8AC3E}">
        <p14:creationId xmlns:p14="http://schemas.microsoft.com/office/powerpoint/2010/main" val="1965918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8A6C7E-72D0-8F7A-7F81-570EB4404660}"/>
              </a:ext>
            </a:extLst>
          </p:cNvPr>
          <p:cNvPicPr>
            <a:picLocks noChangeAspect="1"/>
          </p:cNvPicPr>
          <p:nvPr/>
        </p:nvPicPr>
        <p:blipFill rotWithShape="1">
          <a:blip r:embed="rId3">
            <a:duotone>
              <a:schemeClr val="bg2">
                <a:shade val="45000"/>
                <a:satMod val="135000"/>
              </a:schemeClr>
              <a:prstClr val="white"/>
            </a:duotone>
          </a:blip>
          <a:srcRect b="1279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156679E-2B57-9D85-AF41-E1AA802D3530}"/>
              </a:ext>
            </a:extLst>
          </p:cNvPr>
          <p:cNvSpPr>
            <a:spLocks noGrp="1"/>
          </p:cNvSpPr>
          <p:nvPr>
            <p:ph type="title"/>
          </p:nvPr>
        </p:nvSpPr>
        <p:spPr>
          <a:xfrm>
            <a:off x="838200" y="365125"/>
            <a:ext cx="10515600" cy="1325563"/>
          </a:xfrm>
        </p:spPr>
        <p:txBody>
          <a:bodyPr>
            <a:normAutofit/>
          </a:bodyPr>
          <a:lstStyle/>
          <a:p>
            <a:r>
              <a:rPr lang="fi-FI" dirty="0"/>
              <a:t>Imperiumin </a:t>
            </a:r>
            <a:r>
              <a:rPr lang="fi-FI"/>
              <a:t>tuhon tulkinnat</a:t>
            </a:r>
          </a:p>
        </p:txBody>
      </p:sp>
      <p:graphicFrame>
        <p:nvGraphicFramePr>
          <p:cNvPr id="5" name="Sisällön paikkamerkki 2">
            <a:extLst>
              <a:ext uri="{FF2B5EF4-FFF2-40B4-BE49-F238E27FC236}">
                <a16:creationId xmlns:a16="http://schemas.microsoft.com/office/drawing/2014/main" id="{B1986B7B-9174-D001-5C9A-0D3AF5C6BA7D}"/>
              </a:ext>
            </a:extLst>
          </p:cNvPr>
          <p:cNvGraphicFramePr>
            <a:graphicFrameLocks noGrp="1"/>
          </p:cNvGraphicFramePr>
          <p:nvPr>
            <p:ph idx="1"/>
            <p:extLst>
              <p:ext uri="{D42A27DB-BD31-4B8C-83A1-F6EECF244321}">
                <p14:modId xmlns:p14="http://schemas.microsoft.com/office/powerpoint/2010/main" val="34577628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534517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Otsikko 1">
            <a:extLst>
              <a:ext uri="{FF2B5EF4-FFF2-40B4-BE49-F238E27FC236}">
                <a16:creationId xmlns:a16="http://schemas.microsoft.com/office/drawing/2014/main" id="{6614FA01-8ADB-FEBB-645D-1930811A0749}"/>
              </a:ext>
            </a:extLst>
          </p:cNvPr>
          <p:cNvSpPr>
            <a:spLocks noGrp="1"/>
          </p:cNvSpPr>
          <p:nvPr>
            <p:ph type="title"/>
          </p:nvPr>
        </p:nvSpPr>
        <p:spPr>
          <a:xfrm>
            <a:off x="777240" y="731519"/>
            <a:ext cx="2845191" cy="3237579"/>
          </a:xfrm>
        </p:spPr>
        <p:txBody>
          <a:bodyPr>
            <a:normAutofit/>
          </a:bodyPr>
          <a:lstStyle/>
          <a:p>
            <a:r>
              <a:rPr lang="fi-FI" sz="3800">
                <a:solidFill>
                  <a:srgbClr val="FFFFFF"/>
                </a:solidFill>
              </a:rPr>
              <a:t>Keskiaika – taantumasta uuteen nousuun</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D154897A-28F7-BF2A-9A2A-F34ADE9973B8}"/>
              </a:ext>
            </a:extLst>
          </p:cNvPr>
          <p:cNvSpPr>
            <a:spLocks noGrp="1"/>
          </p:cNvSpPr>
          <p:nvPr>
            <p:ph idx="1"/>
          </p:nvPr>
        </p:nvSpPr>
        <p:spPr>
          <a:xfrm>
            <a:off x="4379709" y="686862"/>
            <a:ext cx="7037591" cy="5475129"/>
          </a:xfrm>
        </p:spPr>
        <p:txBody>
          <a:bodyPr anchor="ctr">
            <a:normAutofit/>
          </a:bodyPr>
          <a:lstStyle/>
          <a:p>
            <a:pPr marL="0" indent="0">
              <a:buNone/>
            </a:pPr>
            <a:r>
              <a:rPr lang="fi-FI" sz="2400" b="1"/>
              <a:t>Keskiajan aikakausien ajoittaminen:</a:t>
            </a:r>
          </a:p>
          <a:p>
            <a:pPr marL="0" indent="0">
              <a:buNone/>
            </a:pPr>
            <a:r>
              <a:rPr lang="fi-FI" sz="2400" b="1"/>
              <a:t>1. Varhaiskeskiaika</a:t>
            </a:r>
            <a:r>
              <a:rPr lang="fi-FI" sz="2400"/>
              <a:t> (400-500 –luvuilta noin 1000-luvulle)</a:t>
            </a:r>
          </a:p>
          <a:p>
            <a:pPr>
              <a:buFont typeface="Wingdings" panose="05000000000000000000" pitchFamily="2" charset="2"/>
              <a:buChar char="§"/>
            </a:pPr>
            <a:r>
              <a:rPr lang="fi-FI" sz="2400"/>
              <a:t>Aloitti keskiajan antiikin päättyessä Länsi-Rooman valtakunnan rappeutumisen seurauksena</a:t>
            </a:r>
          </a:p>
          <a:p>
            <a:pPr marL="0" indent="0">
              <a:buNone/>
            </a:pPr>
            <a:r>
              <a:rPr lang="fi-FI" sz="2400" b="1"/>
              <a:t>2. Sydänkeskiaika </a:t>
            </a:r>
            <a:r>
              <a:rPr lang="fi-FI" sz="2400"/>
              <a:t>(1000-1300-luvuilla)</a:t>
            </a:r>
          </a:p>
          <a:p>
            <a:pPr>
              <a:buFont typeface="Wingdings" panose="05000000000000000000" pitchFamily="2" charset="2"/>
              <a:buChar char="§"/>
            </a:pPr>
            <a:r>
              <a:rPr lang="fi-FI" sz="2400" b="0" i="0">
                <a:effectLst/>
              </a:rPr>
              <a:t>läntisen Euroopan väestö ja talous alkoi kasvaa voimakkaasti, kaupunkien kasvu, kristinuskon leviäminen</a:t>
            </a:r>
            <a:endParaRPr lang="fi-FI" sz="2400"/>
          </a:p>
          <a:p>
            <a:pPr marL="0" indent="0">
              <a:buNone/>
            </a:pPr>
            <a:r>
              <a:rPr lang="fi-FI" sz="2400" b="1"/>
              <a:t>3. Myöhäiskeskiaika </a:t>
            </a:r>
            <a:r>
              <a:rPr lang="fi-FI" sz="2400"/>
              <a:t>(1300-1400-luvuilla)</a:t>
            </a:r>
          </a:p>
          <a:p>
            <a:pPr>
              <a:buFont typeface="Wingdings" panose="05000000000000000000" pitchFamily="2" charset="2"/>
              <a:buChar char="§"/>
            </a:pPr>
            <a:r>
              <a:rPr lang="fi-FI" sz="2400"/>
              <a:t>Yhteiskunnalliset ja väestölliset muutokset (ruttoepidemia 1300-luvulla)</a:t>
            </a:r>
          </a:p>
          <a:p>
            <a:pPr>
              <a:buFont typeface="Wingdings" panose="05000000000000000000" pitchFamily="2" charset="2"/>
              <a:buChar char="§"/>
            </a:pPr>
            <a:r>
              <a:rPr lang="fi-FI" sz="2400"/>
              <a:t>Löytöretkien alkaminen 1400-luvun lopulla</a:t>
            </a:r>
          </a:p>
          <a:p>
            <a:pPr marL="514350" indent="-514350">
              <a:buFont typeface="+mj-lt"/>
              <a:buAutoNum type="arabicPeriod"/>
            </a:pPr>
            <a:endParaRPr lang="fi-FI" sz="2400"/>
          </a:p>
        </p:txBody>
      </p:sp>
    </p:spTree>
    <p:extLst>
      <p:ext uri="{BB962C8B-B14F-4D97-AF65-F5344CB8AC3E}">
        <p14:creationId xmlns:p14="http://schemas.microsoft.com/office/powerpoint/2010/main" val="2319340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427647C-43FC-F1D7-7C4E-9B5E2D4A626B}"/>
              </a:ext>
            </a:extLst>
          </p:cNvPr>
          <p:cNvSpPr>
            <a:spLocks noGrp="1"/>
          </p:cNvSpPr>
          <p:nvPr>
            <p:ph type="title"/>
          </p:nvPr>
        </p:nvSpPr>
        <p:spPr>
          <a:xfrm>
            <a:off x="686834" y="1153572"/>
            <a:ext cx="3200400" cy="4461163"/>
          </a:xfrm>
        </p:spPr>
        <p:txBody>
          <a:bodyPr>
            <a:normAutofit/>
          </a:bodyPr>
          <a:lstStyle/>
          <a:p>
            <a:r>
              <a:rPr lang="fi-FI" sz="4100">
                <a:solidFill>
                  <a:srgbClr val="FFFFFF"/>
                </a:solidFill>
              </a:rPr>
              <a:t>Maanviljelyn tehostuminen 800-luvulta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243625CC-069A-9B49-3A4E-A6E29D8FAEC7}"/>
              </a:ext>
            </a:extLst>
          </p:cNvPr>
          <p:cNvSpPr>
            <a:spLocks noGrp="1"/>
          </p:cNvSpPr>
          <p:nvPr>
            <p:ph idx="1"/>
          </p:nvPr>
        </p:nvSpPr>
        <p:spPr>
          <a:xfrm>
            <a:off x="4447308" y="591344"/>
            <a:ext cx="6906491" cy="5585619"/>
          </a:xfrm>
        </p:spPr>
        <p:txBody>
          <a:bodyPr anchor="ctr">
            <a:normAutofit/>
          </a:bodyPr>
          <a:lstStyle/>
          <a:p>
            <a:r>
              <a:rPr lang="fi-FI" dirty="0"/>
              <a:t>Ilmaston lämpeneminen</a:t>
            </a:r>
          </a:p>
          <a:p>
            <a:r>
              <a:rPr lang="fi-FI" dirty="0"/>
              <a:t>Kaksivuoroviljelystä kolmivuoroviljelyyn -&gt; maaperän hedelmällisyys lisääntyi -&gt; maa lepäsi harvemmin, joten tuotanto tehostui ja täydellisen katovuoden uhka pieneni (esim. ruis ja vehnä saatettiin kylvää myös keväällä)</a:t>
            </a:r>
          </a:p>
          <a:p>
            <a:r>
              <a:rPr lang="fi-FI" dirty="0"/>
              <a:t>Uusi pyörällinen kääntösiipiaura</a:t>
            </a:r>
          </a:p>
          <a:p>
            <a:r>
              <a:rPr lang="fi-FI" dirty="0"/>
              <a:t>Hevonen syrjäytti härän vetojuhtana (länget)</a:t>
            </a:r>
          </a:p>
          <a:p>
            <a:r>
              <a:rPr lang="fi-FI" dirty="0"/>
              <a:t>Uudet viljelykasvit yleistyivät</a:t>
            </a:r>
          </a:p>
          <a:p>
            <a:pPr marL="0" indent="0">
              <a:buNone/>
            </a:pPr>
            <a:r>
              <a:rPr lang="fi-FI" dirty="0"/>
              <a:t>-&gt; väestön kasvu: 800-luvulla Euroopassa n. 30 milj. ihmistä, 1300-luvulle tultaessa jo lähes 80 milj. ihmistä</a:t>
            </a:r>
          </a:p>
          <a:p>
            <a:pPr marL="0" indent="0">
              <a:buNone/>
            </a:pPr>
            <a:endParaRPr lang="fi-FI" dirty="0"/>
          </a:p>
        </p:txBody>
      </p:sp>
    </p:spTree>
    <p:extLst>
      <p:ext uri="{BB962C8B-B14F-4D97-AF65-F5344CB8AC3E}">
        <p14:creationId xmlns:p14="http://schemas.microsoft.com/office/powerpoint/2010/main" val="1907511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D2E3D36-171B-A0B1-5043-75D391256F27}"/>
              </a:ext>
            </a:extLst>
          </p:cNvPr>
          <p:cNvSpPr>
            <a:spLocks noGrp="1"/>
          </p:cNvSpPr>
          <p:nvPr>
            <p:ph type="title"/>
          </p:nvPr>
        </p:nvSpPr>
        <p:spPr>
          <a:xfrm>
            <a:off x="686834" y="1153572"/>
            <a:ext cx="3200400" cy="4461163"/>
          </a:xfrm>
        </p:spPr>
        <p:txBody>
          <a:bodyPr>
            <a:normAutofit/>
          </a:bodyPr>
          <a:lstStyle/>
          <a:p>
            <a:r>
              <a:rPr lang="fi-FI">
                <a:solidFill>
                  <a:srgbClr val="FFFFFF"/>
                </a:solidFill>
              </a:rPr>
              <a:t>Feodalismi eli läänityslaitos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E367F921-E2A7-2DA4-4CBF-DE86D596B595}"/>
              </a:ext>
            </a:extLst>
          </p:cNvPr>
          <p:cNvSpPr>
            <a:spLocks noGrp="1"/>
          </p:cNvSpPr>
          <p:nvPr>
            <p:ph idx="1"/>
          </p:nvPr>
        </p:nvSpPr>
        <p:spPr>
          <a:xfrm>
            <a:off x="4447308" y="591344"/>
            <a:ext cx="6906491" cy="5585619"/>
          </a:xfrm>
        </p:spPr>
        <p:txBody>
          <a:bodyPr anchor="ctr">
            <a:normAutofit/>
          </a:bodyPr>
          <a:lstStyle/>
          <a:p>
            <a:r>
              <a:rPr lang="fi-FI" sz="2400"/>
              <a:t>Vahvimmillaan Euroopassa 900-1400-lukujen aikana (heikkeni 1500-luvulla kun valtiovalta kehittyi ja kuninkaan valta kasvoi ja porvaristo vahvistui)</a:t>
            </a:r>
          </a:p>
          <a:p>
            <a:r>
              <a:rPr lang="fi-FI" sz="2400"/>
              <a:t>Keskiajalle tyypillinen sotilaallinen, taloudellinen ja hallinnollinen järjestelmä</a:t>
            </a:r>
          </a:p>
          <a:p>
            <a:r>
              <a:rPr lang="fi-FI" sz="2400"/>
              <a:t>Lääninherra tarjosi vasallilleen suojelua ja antoi palveluksia vastaan hänelle maa-alueen eli läänityksen (yleensä palveluksena sotilaallista apua)</a:t>
            </a:r>
          </a:p>
          <a:p>
            <a:r>
              <a:rPr lang="fi-FI" sz="2400"/>
              <a:t>Vasalli hallinnoi itsenäisesti lääniään ja sen asukkaita</a:t>
            </a:r>
          </a:p>
          <a:p>
            <a:r>
              <a:rPr lang="fi-FI" sz="2400"/>
              <a:t>Vasallit saattoivat hankkia itselleen ns. alavasalleja -&gt; järjestelmä monimutkaistui</a:t>
            </a:r>
          </a:p>
        </p:txBody>
      </p:sp>
    </p:spTree>
    <p:extLst>
      <p:ext uri="{BB962C8B-B14F-4D97-AF65-F5344CB8AC3E}">
        <p14:creationId xmlns:p14="http://schemas.microsoft.com/office/powerpoint/2010/main" val="2387531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A5B591-5DC0-EF91-F687-8AFEC0456275}"/>
              </a:ext>
            </a:extLst>
          </p:cNvPr>
          <p:cNvSpPr>
            <a:spLocks noGrp="1"/>
          </p:cNvSpPr>
          <p:nvPr>
            <p:ph type="title"/>
          </p:nvPr>
        </p:nvSpPr>
        <p:spPr>
          <a:xfrm>
            <a:off x="841248" y="548640"/>
            <a:ext cx="3600860" cy="5431536"/>
          </a:xfrm>
        </p:spPr>
        <p:txBody>
          <a:bodyPr>
            <a:normAutofit/>
          </a:bodyPr>
          <a:lstStyle/>
          <a:p>
            <a:r>
              <a:rPr lang="fi-FI" sz="5400" dirty="0"/>
              <a:t>Mitä historia on?</a:t>
            </a:r>
          </a:p>
        </p:txBody>
      </p:sp>
      <p:sp>
        <p:nvSpPr>
          <p:cNvPr id="3" name="Sisällön paikkamerkki 2">
            <a:extLst>
              <a:ext uri="{FF2B5EF4-FFF2-40B4-BE49-F238E27FC236}">
                <a16:creationId xmlns:a16="http://schemas.microsoft.com/office/drawing/2014/main" id="{84C513C5-E9BE-F0AD-74F7-A8BBBEC0F367}"/>
              </a:ext>
            </a:extLst>
          </p:cNvPr>
          <p:cNvSpPr>
            <a:spLocks noGrp="1"/>
          </p:cNvSpPr>
          <p:nvPr>
            <p:ph idx="1"/>
          </p:nvPr>
        </p:nvSpPr>
        <p:spPr>
          <a:xfrm>
            <a:off x="5126418" y="552091"/>
            <a:ext cx="6224335" cy="5431536"/>
          </a:xfrm>
        </p:spPr>
        <p:txBody>
          <a:bodyPr anchor="ctr">
            <a:noAutofit/>
          </a:bodyPr>
          <a:lstStyle/>
          <a:p>
            <a:r>
              <a:rPr lang="fi-FI" dirty="0"/>
              <a:t>Menneisyyttä tutkiva tiede, jossa pyritään selvittämään menneisyyteen liittyviä ilmiöitä ja asioita</a:t>
            </a:r>
          </a:p>
          <a:p>
            <a:r>
              <a:rPr lang="fi-FI" dirty="0"/>
              <a:t>Menneisyyden tapahtumien syys-seuraus-yhteyksien selvittämistä</a:t>
            </a:r>
          </a:p>
          <a:p>
            <a:r>
              <a:rPr lang="fi-FI" dirty="0"/>
              <a:t>Historian tutkimus perustuu lähteisiin</a:t>
            </a:r>
          </a:p>
          <a:p>
            <a:r>
              <a:rPr lang="fi-FI" dirty="0"/>
              <a:t>Lähdekritiikki</a:t>
            </a:r>
          </a:p>
          <a:p>
            <a:r>
              <a:rPr lang="fi-FI" dirty="0"/>
              <a:t>Objektiivisuus</a:t>
            </a:r>
          </a:p>
        </p:txBody>
      </p:sp>
    </p:spTree>
    <p:extLst>
      <p:ext uri="{BB962C8B-B14F-4D97-AF65-F5344CB8AC3E}">
        <p14:creationId xmlns:p14="http://schemas.microsoft.com/office/powerpoint/2010/main" val="2318686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797B2FE-F946-9B20-BEDE-4987AA0D524D}"/>
              </a:ext>
            </a:extLst>
          </p:cNvPr>
          <p:cNvSpPr>
            <a:spLocks noGrp="1"/>
          </p:cNvSpPr>
          <p:nvPr>
            <p:ph type="title"/>
          </p:nvPr>
        </p:nvSpPr>
        <p:spPr>
          <a:xfrm>
            <a:off x="838200" y="365126"/>
            <a:ext cx="10515600" cy="460210"/>
          </a:xfrm>
        </p:spPr>
        <p:txBody>
          <a:bodyPr>
            <a:normAutofit fontScale="90000"/>
          </a:bodyPr>
          <a:lstStyle/>
          <a:p>
            <a:r>
              <a:rPr lang="fi-FI" dirty="0"/>
              <a:t>Feodalismi</a:t>
            </a:r>
          </a:p>
        </p:txBody>
      </p:sp>
      <p:sp>
        <p:nvSpPr>
          <p:cNvPr id="3" name="Sisällön paikkamerkki 2">
            <a:extLst>
              <a:ext uri="{FF2B5EF4-FFF2-40B4-BE49-F238E27FC236}">
                <a16:creationId xmlns:a16="http://schemas.microsoft.com/office/drawing/2014/main" id="{EEFC5961-C5D0-1271-1831-90D6774E1AD5}"/>
              </a:ext>
            </a:extLst>
          </p:cNvPr>
          <p:cNvSpPr>
            <a:spLocks noGrp="1"/>
          </p:cNvSpPr>
          <p:nvPr>
            <p:ph idx="1"/>
          </p:nvPr>
        </p:nvSpPr>
        <p:spPr>
          <a:xfrm>
            <a:off x="748145" y="1163782"/>
            <a:ext cx="10605655" cy="5013181"/>
          </a:xfrm>
        </p:spPr>
        <p:txBody>
          <a:bodyPr/>
          <a:lstStyle/>
          <a:p>
            <a:r>
              <a:rPr lang="fi-FI" dirty="0"/>
              <a:t>Yksinkertaistettu malli</a:t>
            </a:r>
          </a:p>
        </p:txBody>
      </p:sp>
      <p:sp>
        <p:nvSpPr>
          <p:cNvPr id="4" name="Tasakylkinen kolmio 3">
            <a:extLst>
              <a:ext uri="{FF2B5EF4-FFF2-40B4-BE49-F238E27FC236}">
                <a16:creationId xmlns:a16="http://schemas.microsoft.com/office/drawing/2014/main" id="{8A447A43-C6D4-D06E-3C9F-C94C0457A710}"/>
              </a:ext>
            </a:extLst>
          </p:cNvPr>
          <p:cNvSpPr/>
          <p:nvPr/>
        </p:nvSpPr>
        <p:spPr>
          <a:xfrm>
            <a:off x="3535627" y="365126"/>
            <a:ext cx="7517082" cy="628505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kstiruutu 4">
            <a:extLst>
              <a:ext uri="{FF2B5EF4-FFF2-40B4-BE49-F238E27FC236}">
                <a16:creationId xmlns:a16="http://schemas.microsoft.com/office/drawing/2014/main" id="{63367507-6179-D233-C307-18E1FC0EEA41}"/>
              </a:ext>
            </a:extLst>
          </p:cNvPr>
          <p:cNvSpPr txBox="1"/>
          <p:nvPr/>
        </p:nvSpPr>
        <p:spPr>
          <a:xfrm>
            <a:off x="6808765" y="1593076"/>
            <a:ext cx="1068779" cy="369332"/>
          </a:xfrm>
          <a:prstGeom prst="rect">
            <a:avLst/>
          </a:prstGeom>
          <a:noFill/>
        </p:spPr>
        <p:txBody>
          <a:bodyPr wrap="square" rtlCol="0">
            <a:spAutoFit/>
          </a:bodyPr>
          <a:lstStyle/>
          <a:p>
            <a:r>
              <a:rPr lang="fi-FI" dirty="0"/>
              <a:t>Kuningas</a:t>
            </a:r>
          </a:p>
        </p:txBody>
      </p:sp>
      <p:sp>
        <p:nvSpPr>
          <p:cNvPr id="6" name="Tekstiruutu 5">
            <a:extLst>
              <a:ext uri="{FF2B5EF4-FFF2-40B4-BE49-F238E27FC236}">
                <a16:creationId xmlns:a16="http://schemas.microsoft.com/office/drawing/2014/main" id="{D07E162C-89CC-D739-CCE5-98F3D6C3AC84}"/>
              </a:ext>
            </a:extLst>
          </p:cNvPr>
          <p:cNvSpPr txBox="1"/>
          <p:nvPr/>
        </p:nvSpPr>
        <p:spPr>
          <a:xfrm>
            <a:off x="6105198" y="2676093"/>
            <a:ext cx="2614551" cy="369332"/>
          </a:xfrm>
          <a:prstGeom prst="rect">
            <a:avLst/>
          </a:prstGeom>
          <a:noFill/>
        </p:spPr>
        <p:txBody>
          <a:bodyPr wrap="square" rtlCol="0">
            <a:spAutoFit/>
          </a:bodyPr>
          <a:lstStyle/>
          <a:p>
            <a:r>
              <a:rPr lang="fi-FI" dirty="0"/>
              <a:t>Vasalli (esim. linnanherra)</a:t>
            </a:r>
          </a:p>
        </p:txBody>
      </p:sp>
      <p:sp>
        <p:nvSpPr>
          <p:cNvPr id="7" name="Tekstiruutu 6">
            <a:extLst>
              <a:ext uri="{FF2B5EF4-FFF2-40B4-BE49-F238E27FC236}">
                <a16:creationId xmlns:a16="http://schemas.microsoft.com/office/drawing/2014/main" id="{AC6DE1C9-916E-2A88-BB56-180BB23F7DE9}"/>
              </a:ext>
            </a:extLst>
          </p:cNvPr>
          <p:cNvSpPr txBox="1"/>
          <p:nvPr/>
        </p:nvSpPr>
        <p:spPr>
          <a:xfrm>
            <a:off x="6458935" y="3905354"/>
            <a:ext cx="2424547" cy="369332"/>
          </a:xfrm>
          <a:prstGeom prst="rect">
            <a:avLst/>
          </a:prstGeom>
          <a:noFill/>
        </p:spPr>
        <p:txBody>
          <a:bodyPr wrap="square" rtlCol="0">
            <a:spAutoFit/>
          </a:bodyPr>
          <a:lstStyle/>
          <a:p>
            <a:r>
              <a:rPr lang="fi-FI" dirty="0"/>
              <a:t>Alavasalli (esim. ritari)</a:t>
            </a:r>
          </a:p>
        </p:txBody>
      </p:sp>
      <p:sp>
        <p:nvSpPr>
          <p:cNvPr id="8" name="Tekstiruutu 7">
            <a:extLst>
              <a:ext uri="{FF2B5EF4-FFF2-40B4-BE49-F238E27FC236}">
                <a16:creationId xmlns:a16="http://schemas.microsoft.com/office/drawing/2014/main" id="{47D5FCCA-2853-97DB-D49C-6D72B4C6D022}"/>
              </a:ext>
            </a:extLst>
          </p:cNvPr>
          <p:cNvSpPr txBox="1"/>
          <p:nvPr/>
        </p:nvSpPr>
        <p:spPr>
          <a:xfrm>
            <a:off x="5787485" y="5650515"/>
            <a:ext cx="1342900" cy="369332"/>
          </a:xfrm>
          <a:prstGeom prst="rect">
            <a:avLst/>
          </a:prstGeom>
          <a:noFill/>
        </p:spPr>
        <p:txBody>
          <a:bodyPr wrap="square" rtlCol="0">
            <a:spAutoFit/>
          </a:bodyPr>
          <a:lstStyle/>
          <a:p>
            <a:r>
              <a:rPr lang="fi-FI" dirty="0"/>
              <a:t>Talonpoika</a:t>
            </a:r>
          </a:p>
        </p:txBody>
      </p:sp>
      <p:cxnSp>
        <p:nvCxnSpPr>
          <p:cNvPr id="10" name="Suora yhdysviiva 9">
            <a:extLst>
              <a:ext uri="{FF2B5EF4-FFF2-40B4-BE49-F238E27FC236}">
                <a16:creationId xmlns:a16="http://schemas.microsoft.com/office/drawing/2014/main" id="{CA1DF7EE-0438-9036-62C3-E0F6029F9A93}"/>
              </a:ext>
            </a:extLst>
          </p:cNvPr>
          <p:cNvCxnSpPr>
            <a:cxnSpLocks/>
          </p:cNvCxnSpPr>
          <p:nvPr/>
        </p:nvCxnSpPr>
        <p:spPr>
          <a:xfrm>
            <a:off x="6096000" y="2351314"/>
            <a:ext cx="249431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uora yhdysviiva 10">
            <a:extLst>
              <a:ext uri="{FF2B5EF4-FFF2-40B4-BE49-F238E27FC236}">
                <a16:creationId xmlns:a16="http://schemas.microsoft.com/office/drawing/2014/main" id="{28FB248E-4A80-B051-AD63-09F273AB198A}"/>
              </a:ext>
            </a:extLst>
          </p:cNvPr>
          <p:cNvCxnSpPr>
            <a:cxnSpLocks/>
          </p:cNvCxnSpPr>
          <p:nvPr/>
        </p:nvCxnSpPr>
        <p:spPr>
          <a:xfrm>
            <a:off x="5446815" y="3413537"/>
            <a:ext cx="369718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uora yhdysviiva 14">
            <a:extLst>
              <a:ext uri="{FF2B5EF4-FFF2-40B4-BE49-F238E27FC236}">
                <a16:creationId xmlns:a16="http://schemas.microsoft.com/office/drawing/2014/main" id="{5806B507-C617-9DCE-9559-945A3981E3C5}"/>
              </a:ext>
            </a:extLst>
          </p:cNvPr>
          <p:cNvCxnSpPr>
            <a:cxnSpLocks/>
          </p:cNvCxnSpPr>
          <p:nvPr/>
        </p:nvCxnSpPr>
        <p:spPr>
          <a:xfrm>
            <a:off x="4790949" y="5093916"/>
            <a:ext cx="419001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Kuva 24" descr="Kuva, joka sisältää kohteen sulje, haarniska&#10;&#10;Kuvaus luotu automaattisesti">
            <a:extLst>
              <a:ext uri="{FF2B5EF4-FFF2-40B4-BE49-F238E27FC236}">
                <a16:creationId xmlns:a16="http://schemas.microsoft.com/office/drawing/2014/main" id="{B93E0961-0671-3DB3-A397-311027759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0948" y="3424815"/>
            <a:ext cx="1305052" cy="1957577"/>
          </a:xfrm>
          <a:prstGeom prst="rect">
            <a:avLst/>
          </a:prstGeom>
        </p:spPr>
      </p:pic>
      <p:pic>
        <p:nvPicPr>
          <p:cNvPr id="28" name="Kuva 27" descr="Kuva, joka sisältää kohteen henkilö&#10;&#10;Kuvaus luotu automaattisesti">
            <a:extLst>
              <a:ext uri="{FF2B5EF4-FFF2-40B4-BE49-F238E27FC236}">
                <a16:creationId xmlns:a16="http://schemas.microsoft.com/office/drawing/2014/main" id="{55E48AE7-27B2-58E1-59EC-B7591371E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6725" y="1539298"/>
            <a:ext cx="1519119" cy="1890285"/>
          </a:xfrm>
          <a:prstGeom prst="rect">
            <a:avLst/>
          </a:prstGeom>
        </p:spPr>
      </p:pic>
      <p:pic>
        <p:nvPicPr>
          <p:cNvPr id="30" name="Kuva 29">
            <a:extLst>
              <a:ext uri="{FF2B5EF4-FFF2-40B4-BE49-F238E27FC236}">
                <a16:creationId xmlns:a16="http://schemas.microsoft.com/office/drawing/2014/main" id="{0DFC8860-7974-884C-3056-58BC9C0DF0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2571" y="4885325"/>
            <a:ext cx="1793034" cy="1764084"/>
          </a:xfrm>
          <a:prstGeom prst="rect">
            <a:avLst/>
          </a:prstGeom>
        </p:spPr>
      </p:pic>
      <p:pic>
        <p:nvPicPr>
          <p:cNvPr id="32" name="Kuva 31" descr="Kuva, joka sisältää kohteen sisä, nahka&#10;&#10;Kuvaus luotu automaattisesti">
            <a:extLst>
              <a:ext uri="{FF2B5EF4-FFF2-40B4-BE49-F238E27FC236}">
                <a16:creationId xmlns:a16="http://schemas.microsoft.com/office/drawing/2014/main" id="{497F047A-172F-389A-D9B2-AD3D6DEF12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3685" y="258312"/>
            <a:ext cx="2092128" cy="1394752"/>
          </a:xfrm>
          <a:prstGeom prst="rect">
            <a:avLst/>
          </a:prstGeom>
        </p:spPr>
      </p:pic>
    </p:spTree>
    <p:extLst>
      <p:ext uri="{BB962C8B-B14F-4D97-AF65-F5344CB8AC3E}">
        <p14:creationId xmlns:p14="http://schemas.microsoft.com/office/powerpoint/2010/main" val="1944042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CD7CFB1-BD7E-A4DF-7187-16551292D58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314325"/>
            <a:ext cx="12192000" cy="585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1327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94D19FA8-AC95-69E1-E120-2A8176F1A1AF}"/>
              </a:ext>
            </a:extLst>
          </p:cNvPr>
          <p:cNvSpPr>
            <a:spLocks noGrp="1"/>
          </p:cNvSpPr>
          <p:nvPr>
            <p:ph type="title"/>
          </p:nvPr>
        </p:nvSpPr>
        <p:spPr>
          <a:xfrm>
            <a:off x="838200" y="365125"/>
            <a:ext cx="10515600" cy="1325563"/>
          </a:xfrm>
        </p:spPr>
        <p:txBody>
          <a:bodyPr>
            <a:normAutofit/>
          </a:bodyPr>
          <a:lstStyle/>
          <a:p>
            <a:r>
              <a:rPr lang="fi-FI" dirty="0"/>
              <a:t>Feodalismi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F7DC0A6F-D3D8-BC56-7A01-6C26B2BDD309}"/>
              </a:ext>
            </a:extLst>
          </p:cNvPr>
          <p:cNvSpPr>
            <a:spLocks noGrp="1"/>
          </p:cNvSpPr>
          <p:nvPr>
            <p:ph idx="1"/>
          </p:nvPr>
        </p:nvSpPr>
        <p:spPr>
          <a:xfrm>
            <a:off x="838200" y="1825625"/>
            <a:ext cx="10515600" cy="4351338"/>
          </a:xfrm>
        </p:spPr>
        <p:txBody>
          <a:bodyPr>
            <a:normAutofit/>
          </a:bodyPr>
          <a:lstStyle/>
          <a:p>
            <a:pPr marL="0" indent="0">
              <a:buNone/>
            </a:pPr>
            <a:r>
              <a:rPr lang="fi-FI" dirty="0"/>
              <a:t>LÄÄNINHERRA</a:t>
            </a:r>
          </a:p>
          <a:p>
            <a:r>
              <a:rPr lang="fi-FI" dirty="0"/>
              <a:t>Tarjosi vasallilleen suojelua</a:t>
            </a:r>
          </a:p>
          <a:p>
            <a:r>
              <a:rPr lang="fi-FI" dirty="0"/>
              <a:t>Antoi palveluksia vastaan maa-alueen eli läänityksen</a:t>
            </a:r>
          </a:p>
          <a:p>
            <a:endParaRPr lang="fi-FI" dirty="0"/>
          </a:p>
          <a:p>
            <a:pPr marL="0" indent="0">
              <a:buNone/>
            </a:pPr>
            <a:r>
              <a:rPr lang="fi-FI" dirty="0"/>
              <a:t>VASALLI</a:t>
            </a:r>
          </a:p>
          <a:p>
            <a:r>
              <a:rPr lang="fi-FI" dirty="0"/>
              <a:t>Tarjosi maaherralle sotilaallista apua</a:t>
            </a:r>
          </a:p>
          <a:p>
            <a:r>
              <a:rPr lang="fi-FI" dirty="0"/>
              <a:t>Hallinnoi lääniä ja sen asukkaita</a:t>
            </a:r>
          </a:p>
          <a:p>
            <a:r>
              <a:rPr lang="fi-FI" dirty="0"/>
              <a:t>Saattoi hankkia itselleen alavasalleja</a:t>
            </a:r>
          </a:p>
        </p:txBody>
      </p:sp>
    </p:spTree>
    <p:extLst>
      <p:ext uri="{BB962C8B-B14F-4D97-AF65-F5344CB8AC3E}">
        <p14:creationId xmlns:p14="http://schemas.microsoft.com/office/powerpoint/2010/main" val="28561803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054CFFE-1FC1-B11F-EEBB-DEF701D1A2CD}"/>
              </a:ext>
            </a:extLst>
          </p:cNvPr>
          <p:cNvSpPr>
            <a:spLocks noGrp="1"/>
          </p:cNvSpPr>
          <p:nvPr>
            <p:ph type="title"/>
          </p:nvPr>
        </p:nvSpPr>
        <p:spPr>
          <a:xfrm>
            <a:off x="686834" y="1153572"/>
            <a:ext cx="3200400" cy="4461163"/>
          </a:xfrm>
        </p:spPr>
        <p:txBody>
          <a:bodyPr>
            <a:normAutofit/>
          </a:bodyPr>
          <a:lstStyle/>
          <a:p>
            <a:r>
              <a:rPr lang="fi-FI" sz="3400">
                <a:solidFill>
                  <a:srgbClr val="FFFFFF"/>
                </a:solidFill>
              </a:rPr>
              <a:t>Feodalismin myötä kehittyi aina 1700-luvulle asti voimassa ollut säätyjärjestelmä.</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953F6E67-C1E1-4AE8-1DF1-60675DB0E9C7}"/>
              </a:ext>
            </a:extLst>
          </p:cNvPr>
          <p:cNvSpPr>
            <a:spLocks noGrp="1"/>
          </p:cNvSpPr>
          <p:nvPr>
            <p:ph idx="1"/>
          </p:nvPr>
        </p:nvSpPr>
        <p:spPr>
          <a:xfrm>
            <a:off x="4447308" y="591344"/>
            <a:ext cx="6906491" cy="5585619"/>
          </a:xfrm>
        </p:spPr>
        <p:txBody>
          <a:bodyPr anchor="ctr">
            <a:normAutofit/>
          </a:bodyPr>
          <a:lstStyle/>
          <a:p>
            <a:pPr marL="0" indent="0">
              <a:buNone/>
            </a:pPr>
            <a:r>
              <a:rPr lang="fi-FI" dirty="0"/>
              <a:t>a) Miten sääty-yhteiskunta syntyi?</a:t>
            </a:r>
          </a:p>
          <a:p>
            <a:pPr marL="0" indent="0">
              <a:buNone/>
            </a:pPr>
            <a:r>
              <a:rPr lang="fi-FI" dirty="0"/>
              <a:t>b) Mitä eri säätyjä oli?</a:t>
            </a:r>
          </a:p>
          <a:p>
            <a:pPr marL="0" indent="0">
              <a:buNone/>
            </a:pPr>
            <a:r>
              <a:rPr lang="fi-FI" dirty="0"/>
              <a:t>c) Minkälainen oli eri säätyjen välinen työnjako?</a:t>
            </a:r>
          </a:p>
          <a:p>
            <a:r>
              <a:rPr lang="fi-FI" dirty="0"/>
              <a:t>Mitä tarkoittaa säätykierto?</a:t>
            </a:r>
          </a:p>
        </p:txBody>
      </p:sp>
    </p:spTree>
    <p:extLst>
      <p:ext uri="{BB962C8B-B14F-4D97-AF65-F5344CB8AC3E}">
        <p14:creationId xmlns:p14="http://schemas.microsoft.com/office/powerpoint/2010/main" val="4060821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2ADEA56-605D-76EE-F7DF-A3A9299630A4}"/>
              </a:ext>
            </a:extLst>
          </p:cNvPr>
          <p:cNvSpPr>
            <a:spLocks noGrp="1"/>
          </p:cNvSpPr>
          <p:nvPr>
            <p:ph type="title"/>
          </p:nvPr>
        </p:nvSpPr>
        <p:spPr>
          <a:xfrm>
            <a:off x="524741" y="620392"/>
            <a:ext cx="3808268" cy="5504688"/>
          </a:xfrm>
        </p:spPr>
        <p:txBody>
          <a:bodyPr>
            <a:normAutofit/>
          </a:bodyPr>
          <a:lstStyle/>
          <a:p>
            <a:r>
              <a:rPr lang="fi-FI" sz="5600">
                <a:solidFill>
                  <a:schemeClr val="accent5"/>
                </a:solidFill>
              </a:rPr>
              <a:t>Feodalismin seuraukset</a:t>
            </a:r>
          </a:p>
        </p:txBody>
      </p:sp>
      <p:graphicFrame>
        <p:nvGraphicFramePr>
          <p:cNvPr id="5" name="Sisällön paikkamerkki 2">
            <a:extLst>
              <a:ext uri="{FF2B5EF4-FFF2-40B4-BE49-F238E27FC236}">
                <a16:creationId xmlns:a16="http://schemas.microsoft.com/office/drawing/2014/main" id="{E42421CF-BC7D-1F67-CDFC-EF089E081C7B}"/>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83555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4D7F89-37FC-9647-6935-2DF6F7F3E3B6}"/>
              </a:ext>
            </a:extLst>
          </p:cNvPr>
          <p:cNvSpPr>
            <a:spLocks noGrp="1"/>
          </p:cNvSpPr>
          <p:nvPr>
            <p:ph type="title"/>
          </p:nvPr>
        </p:nvSpPr>
        <p:spPr>
          <a:xfrm>
            <a:off x="841248" y="548640"/>
            <a:ext cx="3600860" cy="5431536"/>
          </a:xfrm>
        </p:spPr>
        <p:txBody>
          <a:bodyPr>
            <a:normAutofit/>
          </a:bodyPr>
          <a:lstStyle/>
          <a:p>
            <a:r>
              <a:rPr lang="fi-FI" sz="5400" dirty="0"/>
              <a:t>Kirkon valta kasvaa</a:t>
            </a:r>
          </a:p>
        </p:txBody>
      </p:sp>
      <p:sp>
        <p:nvSpPr>
          <p:cNvPr id="3" name="Sisällön paikkamerkki 2">
            <a:extLst>
              <a:ext uri="{FF2B5EF4-FFF2-40B4-BE49-F238E27FC236}">
                <a16:creationId xmlns:a16="http://schemas.microsoft.com/office/drawing/2014/main" id="{BFF1C564-8907-7375-7EAE-1848048F68FF}"/>
              </a:ext>
            </a:extLst>
          </p:cNvPr>
          <p:cNvSpPr>
            <a:spLocks noGrp="1"/>
          </p:cNvSpPr>
          <p:nvPr>
            <p:ph idx="1"/>
          </p:nvPr>
        </p:nvSpPr>
        <p:spPr>
          <a:xfrm>
            <a:off x="4958998" y="552091"/>
            <a:ext cx="6391755" cy="5951948"/>
          </a:xfrm>
        </p:spPr>
        <p:txBody>
          <a:bodyPr anchor="ctr">
            <a:normAutofit/>
          </a:bodyPr>
          <a:lstStyle/>
          <a:p>
            <a:r>
              <a:rPr lang="fi-FI" sz="2400" b="0" i="0" dirty="0">
                <a:effectLst/>
              </a:rPr>
              <a:t>Aseellisen vallan lisäksi uusi yhteiskuntarakenne pohjasi uskontoon. </a:t>
            </a:r>
          </a:p>
          <a:p>
            <a:r>
              <a:rPr lang="fi-FI" sz="2400" b="0" i="0" dirty="0">
                <a:effectLst/>
              </a:rPr>
              <a:t>Kirkon tarjoama maailmankuva tuki yhteiskunnan vakautta ja säilymistä. </a:t>
            </a:r>
          </a:p>
          <a:p>
            <a:r>
              <a:rPr lang="fi-FI" sz="2400" dirty="0"/>
              <a:t>J</a:t>
            </a:r>
            <a:r>
              <a:rPr lang="fi-FI" sz="2400" b="0" i="0" dirty="0">
                <a:effectLst/>
              </a:rPr>
              <a:t>okaisella oli paikkansa ja tehtävänsä (korkeimmasta keisarista kurjimpaan talonpoikaan)</a:t>
            </a:r>
          </a:p>
          <a:p>
            <a:r>
              <a:rPr lang="fi-FI" sz="2400" b="0" i="0" dirty="0">
                <a:effectLst/>
              </a:rPr>
              <a:t>Katolinen kirkko oli ainoa organisaatio, joka pystyi vapaasti toimimaan kaikkialla Länsi-Euroopassa -&gt; pystyi levittämään maailmankuvaansa tehokkaasti. </a:t>
            </a:r>
          </a:p>
          <a:p>
            <a:r>
              <a:rPr lang="fi-FI" sz="2400" dirty="0"/>
              <a:t>Paavi varasi itselleen oikeuden nimittää uudet piispat, ja monet piispat hallitsivat kirkon nimissä laajoja maa-alueita.</a:t>
            </a:r>
          </a:p>
          <a:p>
            <a:r>
              <a:rPr lang="fi-FI" sz="2400" b="0" i="0" dirty="0">
                <a:effectLst/>
              </a:rPr>
              <a:t>Kirkosta tuli koulutusjärjestelmän perusta</a:t>
            </a:r>
            <a:endParaRPr lang="fi-FI" sz="2400" dirty="0"/>
          </a:p>
        </p:txBody>
      </p:sp>
    </p:spTree>
    <p:extLst>
      <p:ext uri="{BB962C8B-B14F-4D97-AF65-F5344CB8AC3E}">
        <p14:creationId xmlns:p14="http://schemas.microsoft.com/office/powerpoint/2010/main" val="3417973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98BADD-30D4-9850-492A-3F2331028B2D}"/>
              </a:ext>
            </a:extLst>
          </p:cNvPr>
          <p:cNvSpPr>
            <a:spLocks noGrp="1"/>
          </p:cNvSpPr>
          <p:nvPr>
            <p:ph type="title"/>
          </p:nvPr>
        </p:nvSpPr>
        <p:spPr>
          <a:xfrm>
            <a:off x="838200" y="365125"/>
            <a:ext cx="10515600" cy="1325563"/>
          </a:xfrm>
        </p:spPr>
        <p:txBody>
          <a:bodyPr>
            <a:normAutofit/>
          </a:bodyPr>
          <a:lstStyle/>
          <a:p>
            <a:r>
              <a:rPr lang="fi-FI" sz="5400"/>
              <a:t>Keskiajan väestö ja talous</a:t>
            </a:r>
          </a:p>
        </p:txBody>
      </p:sp>
      <p:sp>
        <p:nvSpPr>
          <p:cNvPr id="3" name="Sisällön paikkamerkki 2">
            <a:extLst>
              <a:ext uri="{FF2B5EF4-FFF2-40B4-BE49-F238E27FC236}">
                <a16:creationId xmlns:a16="http://schemas.microsoft.com/office/drawing/2014/main" id="{98C3408C-1F25-2366-CD07-20982D2AD856}"/>
              </a:ext>
            </a:extLst>
          </p:cNvPr>
          <p:cNvSpPr>
            <a:spLocks noGrp="1"/>
          </p:cNvSpPr>
          <p:nvPr>
            <p:ph idx="1"/>
          </p:nvPr>
        </p:nvSpPr>
        <p:spPr>
          <a:xfrm>
            <a:off x="753618" y="2055813"/>
            <a:ext cx="10684764" cy="4641316"/>
          </a:xfrm>
        </p:spPr>
        <p:txBody>
          <a:bodyPr>
            <a:normAutofit/>
          </a:bodyPr>
          <a:lstStyle/>
          <a:p>
            <a:r>
              <a:rPr lang="fi-FI" sz="2000" b="1" i="0" dirty="0">
                <a:effectLst/>
              </a:rPr>
              <a:t>Sääty määrittää </a:t>
            </a:r>
            <a:r>
              <a:rPr lang="fi-FI" sz="2000" b="0" i="0" dirty="0">
                <a:effectLst/>
              </a:rPr>
              <a:t>keskiajan ihmisen elämää</a:t>
            </a:r>
          </a:p>
          <a:p>
            <a:r>
              <a:rPr lang="fi-FI" sz="2000" b="1" i="0" dirty="0">
                <a:effectLst/>
              </a:rPr>
              <a:t>Kaupungit olivat usein omia yksiköitään</a:t>
            </a:r>
            <a:r>
              <a:rPr lang="fi-FI" sz="2000" b="0" i="0" dirty="0">
                <a:effectLst/>
              </a:rPr>
              <a:t>, eivät kuuluneet minkään linnanherran läänityksiin (osa kaupungeista oli kaupunkivaltioita, niissä noudatettiin kaupungin omia lakeja)</a:t>
            </a:r>
          </a:p>
          <a:p>
            <a:r>
              <a:rPr lang="fi-FI" sz="2000" b="1" dirty="0"/>
              <a:t>Luostarilaitoksen merkitys</a:t>
            </a:r>
          </a:p>
          <a:p>
            <a:r>
              <a:rPr lang="fi-FI" sz="2000" b="0" i="0" dirty="0">
                <a:effectLst/>
              </a:rPr>
              <a:t> Yhteiskunnalliset olot vakautuivat ja </a:t>
            </a:r>
            <a:r>
              <a:rPr lang="fi-FI" sz="2000" b="1" i="0" dirty="0">
                <a:effectLst/>
              </a:rPr>
              <a:t>uudet maanviljelyä tehostavat keksinnöt </a:t>
            </a:r>
            <a:r>
              <a:rPr lang="fi-FI" sz="2000" b="0" i="0" dirty="0">
                <a:effectLst/>
              </a:rPr>
              <a:t>levisivät laajempaan käyttöön -&gt; väestö alkoi taas kasvaa </a:t>
            </a:r>
          </a:p>
          <a:p>
            <a:r>
              <a:rPr lang="fi-FI" sz="2000" dirty="0"/>
              <a:t>Aikavälillä 900–1100 jaa. ilmastollisesti </a:t>
            </a:r>
            <a:r>
              <a:rPr lang="fi-FI" sz="2000" b="0" i="0" dirty="0">
                <a:effectLst/>
              </a:rPr>
              <a:t>lämmin kausi Euroopassa ja Pohjois-Amerikassa noin (keskiajan lämpökausi)</a:t>
            </a:r>
          </a:p>
          <a:p>
            <a:r>
              <a:rPr lang="fi-FI" sz="2000" b="0" i="0" dirty="0">
                <a:effectLst/>
              </a:rPr>
              <a:t>kylien kasvaessa seppien, suutareiden, savenvalajien ja muiden </a:t>
            </a:r>
            <a:r>
              <a:rPr lang="fi-FI" sz="2000" b="1" i="0" dirty="0">
                <a:effectLst/>
              </a:rPr>
              <a:t>käsityöläisammattien osaamiselle oli taas kysyntää </a:t>
            </a:r>
            <a:r>
              <a:rPr lang="fi-FI" sz="2000" b="0" i="0" dirty="0">
                <a:effectLst/>
              </a:rPr>
              <a:t>-&gt; pelkkä vaihtokauppa oli kuitenkin hankalaa, ja </a:t>
            </a:r>
            <a:r>
              <a:rPr lang="fi-FI" sz="2000" b="1" i="0" dirty="0">
                <a:effectLst/>
              </a:rPr>
              <a:t>rahatalous elpyi </a:t>
            </a:r>
            <a:r>
              <a:rPr lang="fi-FI" sz="2000" b="0" i="0" dirty="0">
                <a:effectLst/>
              </a:rPr>
              <a:t>vuosisatojen tauon jälkeen</a:t>
            </a:r>
            <a:endParaRPr lang="fi-FI" sz="2000" dirty="0"/>
          </a:p>
        </p:txBody>
      </p:sp>
    </p:spTree>
    <p:extLst>
      <p:ext uri="{BB962C8B-B14F-4D97-AF65-F5344CB8AC3E}">
        <p14:creationId xmlns:p14="http://schemas.microsoft.com/office/powerpoint/2010/main" val="4148239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DBC384-9C85-492D-8CA8-E8D864C3347C}"/>
              </a:ext>
            </a:extLst>
          </p:cNvPr>
          <p:cNvSpPr>
            <a:spLocks noGrp="1"/>
          </p:cNvSpPr>
          <p:nvPr>
            <p:ph type="title"/>
          </p:nvPr>
        </p:nvSpPr>
        <p:spPr>
          <a:xfrm>
            <a:off x="838200" y="365126"/>
            <a:ext cx="10515600" cy="627096"/>
          </a:xfrm>
        </p:spPr>
        <p:txBody>
          <a:bodyPr>
            <a:normAutofit fontScale="90000"/>
          </a:bodyPr>
          <a:lstStyle/>
          <a:p>
            <a:r>
              <a:rPr lang="fi-FI" dirty="0"/>
              <a:t>Baselin keskiaikainen kaupunki</a:t>
            </a:r>
          </a:p>
        </p:txBody>
      </p:sp>
      <p:pic>
        <p:nvPicPr>
          <p:cNvPr id="3074" name="Picture 2">
            <a:extLst>
              <a:ext uri="{FF2B5EF4-FFF2-40B4-BE49-F238E27FC236}">
                <a16:creationId xmlns:a16="http://schemas.microsoft.com/office/drawing/2014/main" id="{01CC15F8-61FE-EB6C-6658-92DB5D642A4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0943" y="1177027"/>
            <a:ext cx="10943302" cy="555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413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275334" y="238923"/>
            <a:ext cx="4744653" cy="6380154"/>
          </a:xfrm>
          <a:prstGeom prst="rect">
            <a:avLst/>
          </a:prstGeom>
        </p:spPr>
        <p:txBody>
          <a:bodyPr vert="horz" lIns="91425" tIns="91425" rIns="91425" bIns="91425" rtlCol="0" anchorCtr="0">
            <a:normAutofit/>
          </a:bodyPr>
          <a:lstStyle/>
          <a:p>
            <a:pPr marL="0" indent="0">
              <a:spcBef>
                <a:spcPts val="0"/>
              </a:spcBef>
              <a:spcAft>
                <a:spcPts val="600"/>
              </a:spcAft>
              <a:buNone/>
            </a:pPr>
            <a:r>
              <a:rPr lang="fi-FI" sz="2000" b="1" dirty="0"/>
              <a:t>Havaintoja taulukosta:</a:t>
            </a:r>
          </a:p>
          <a:p>
            <a:pPr marL="457200">
              <a:spcBef>
                <a:spcPts val="0"/>
              </a:spcBef>
              <a:spcAft>
                <a:spcPts val="600"/>
              </a:spcAft>
              <a:buClr>
                <a:srgbClr val="000000"/>
              </a:buClr>
            </a:pPr>
            <a:r>
              <a:rPr lang="fi-FI" sz="2000" dirty="0"/>
              <a:t>Kaupunkien kokonaisväkimäärässä ei tapahdu suuria muutoksia.</a:t>
            </a:r>
          </a:p>
          <a:p>
            <a:pPr marL="457200">
              <a:spcBef>
                <a:spcPts val="0"/>
              </a:spcBef>
              <a:spcAft>
                <a:spcPts val="600"/>
              </a:spcAft>
              <a:buClr>
                <a:srgbClr val="000000"/>
              </a:buClr>
            </a:pPr>
            <a:r>
              <a:rPr lang="fi-FI" sz="2000" dirty="0"/>
              <a:t>Espanjan kaupungit ovat 450 vuoden kuluessa tipahtaneet pois kymmenen suurimman kaupungin listalta (Granadaa lukuun ottamatta).</a:t>
            </a:r>
          </a:p>
          <a:p>
            <a:pPr marL="457200">
              <a:spcBef>
                <a:spcPts val="0"/>
              </a:spcBef>
              <a:spcAft>
                <a:spcPts val="600"/>
              </a:spcAft>
              <a:buClr>
                <a:srgbClr val="000000"/>
              </a:buClr>
            </a:pPr>
            <a:r>
              <a:rPr lang="fi-FI" sz="2000" dirty="0"/>
              <a:t>Erityisesti </a:t>
            </a:r>
            <a:r>
              <a:rPr lang="fi-FI" sz="2000" dirty="0" err="1"/>
              <a:t>Cordoban</a:t>
            </a:r>
            <a:r>
              <a:rPr lang="fi-FI" sz="2000" dirty="0"/>
              <a:t> väkiluku on romahtanut ja se on tippunut pois kymmenen suurimman kaupungin listalta 1500-luvulla.</a:t>
            </a:r>
          </a:p>
          <a:p>
            <a:pPr marL="457200">
              <a:spcBef>
                <a:spcPts val="0"/>
              </a:spcBef>
              <a:spcAft>
                <a:spcPts val="600"/>
              </a:spcAft>
              <a:buClr>
                <a:srgbClr val="000000"/>
              </a:buClr>
            </a:pPr>
            <a:r>
              <a:rPr lang="fi-FI" sz="2000" dirty="0"/>
              <a:t>Italian kaupungit ovat koko ajan listan kärkisijoilla.</a:t>
            </a:r>
          </a:p>
          <a:p>
            <a:pPr marL="457200">
              <a:spcBef>
                <a:spcPts val="0"/>
              </a:spcBef>
              <a:spcAft>
                <a:spcPts val="600"/>
              </a:spcAft>
              <a:buClr>
                <a:srgbClr val="000000"/>
              </a:buClr>
            </a:pPr>
            <a:r>
              <a:rPr lang="fi-FI" sz="2000" dirty="0"/>
              <a:t>Pariisi on noussut nopeasti Euroopan suurimmaksi kaupungiksi. Ei ollut mukana listalla 1050-luvulla.</a:t>
            </a:r>
          </a:p>
          <a:p>
            <a:pPr marL="457200">
              <a:spcBef>
                <a:spcPts val="0"/>
              </a:spcBef>
              <a:spcAft>
                <a:spcPts val="600"/>
              </a:spcAft>
              <a:buClr>
                <a:srgbClr val="000000"/>
              </a:buClr>
            </a:pPr>
            <a:r>
              <a:rPr lang="fi-FI" sz="2000" dirty="0"/>
              <a:t>Joidenkin kaupunkien kohdalla muutokset ovat suuria ja ne voivat kertoa esimerkiksi mustan surman vaikutuksista (Firenze).</a:t>
            </a:r>
          </a:p>
        </p:txBody>
      </p:sp>
      <p:pic>
        <p:nvPicPr>
          <p:cNvPr id="2" name="Shape 103">
            <a:extLst>
              <a:ext uri="{FF2B5EF4-FFF2-40B4-BE49-F238E27FC236}">
                <a16:creationId xmlns:a16="http://schemas.microsoft.com/office/drawing/2014/main" id="{06A8926F-0498-9A0A-A89A-321F724F1F6D}"/>
              </a:ext>
            </a:extLst>
          </p:cNvPr>
          <p:cNvPicPr preferRelativeResize="0"/>
          <p:nvPr/>
        </p:nvPicPr>
        <p:blipFill>
          <a:blip r:embed="rId3"/>
          <a:stretch>
            <a:fillRect/>
          </a:stretch>
        </p:blipFill>
        <p:spPr>
          <a:xfrm>
            <a:off x="5295319" y="1935308"/>
            <a:ext cx="6896679" cy="370916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D4D7B1-2402-E2A4-5D1E-DC853E17B0E4}"/>
              </a:ext>
            </a:extLst>
          </p:cNvPr>
          <p:cNvSpPr>
            <a:spLocks noGrp="1"/>
          </p:cNvSpPr>
          <p:nvPr>
            <p:ph type="title"/>
          </p:nvPr>
        </p:nvSpPr>
        <p:spPr/>
        <p:txBody>
          <a:bodyPr>
            <a:normAutofit fontScale="90000"/>
          </a:bodyPr>
          <a:lstStyle/>
          <a:p>
            <a:r>
              <a:rPr lang="fi-FI" dirty="0"/>
              <a:t>Mitkä olivat Euroopan tärkeimmät kauppareitit keskiajalla, ja mitä kauppatavaroita reiteillä liikkui?</a:t>
            </a:r>
          </a:p>
        </p:txBody>
      </p:sp>
      <p:sp>
        <p:nvSpPr>
          <p:cNvPr id="3" name="Sisällön paikkamerkki 2">
            <a:extLst>
              <a:ext uri="{FF2B5EF4-FFF2-40B4-BE49-F238E27FC236}">
                <a16:creationId xmlns:a16="http://schemas.microsoft.com/office/drawing/2014/main" id="{55E3DC3F-A1B9-4178-BCA2-B0864058A364}"/>
              </a:ext>
            </a:extLst>
          </p:cNvPr>
          <p:cNvSpPr>
            <a:spLocks noGrp="1"/>
          </p:cNvSpPr>
          <p:nvPr>
            <p:ph idx="1"/>
          </p:nvPr>
        </p:nvSpPr>
        <p:spPr/>
        <p:txBody>
          <a:bodyPr>
            <a:normAutofit fontScale="85000" lnSpcReduction="10000"/>
          </a:bodyPr>
          <a:lstStyle/>
          <a:p>
            <a:r>
              <a:rPr lang="fi-FI" dirty="0"/>
              <a:t>Kauppa keskittyi aluksi merireiteille Välimeren, Pohjanmeren ja Itämeren alueille. </a:t>
            </a:r>
          </a:p>
          <a:p>
            <a:r>
              <a:rPr lang="fi-FI" dirty="0"/>
              <a:t>Sisämaan vähäinen kauppa kulki yleisesti jokia pitkin. </a:t>
            </a:r>
          </a:p>
          <a:p>
            <a:r>
              <a:rPr lang="fi-FI" dirty="0"/>
              <a:t>Kaupalla oli kaksi painopistettä: Välimeren ja Mustanmeren muodostama kauppa-alue ja Pohjanmeren ja Itämeren yhtenäinen kauppa-alue.</a:t>
            </a:r>
          </a:p>
          <a:p>
            <a:r>
              <a:rPr lang="fi-FI" dirty="0"/>
              <a:t>Välimeren alueelta oli yhteyksiä Aasiaan. </a:t>
            </a:r>
          </a:p>
          <a:p>
            <a:r>
              <a:rPr lang="fi-FI" dirty="0"/>
              <a:t>Aasiasta tuotiin Välimeren alueelle ylellisyystavaroita, kuten posliinia, ja Aasiaan vietiin muun muassa rautaa, puutavaraa ja oliiviöljyä. </a:t>
            </a:r>
          </a:p>
          <a:p>
            <a:r>
              <a:rPr lang="fi-FI" dirty="0"/>
              <a:t>Euroopan sisällä tärkeimmät kauppatavarat olivat vilja ja suola. </a:t>
            </a:r>
          </a:p>
          <a:p>
            <a:r>
              <a:rPr lang="fi-FI" dirty="0"/>
              <a:t>Välimeren alueella kaupattiin enemmän ylellisyystavaroita ja Pohjois-Euroopan kaupassa oli enemmän välttämättömyystavaroita, kuten turkiksia ja kala. </a:t>
            </a:r>
          </a:p>
          <a:p>
            <a:r>
              <a:rPr lang="fi-FI" dirty="0"/>
              <a:t>Atlantin ja Pohjanmeren merkitys voimistui keskiajan lopulla.</a:t>
            </a:r>
          </a:p>
        </p:txBody>
      </p:sp>
    </p:spTree>
    <p:extLst>
      <p:ext uri="{BB962C8B-B14F-4D97-AF65-F5344CB8AC3E}">
        <p14:creationId xmlns:p14="http://schemas.microsoft.com/office/powerpoint/2010/main" val="417744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8A8410-DA64-ADA1-C105-41240B31475D}"/>
              </a:ext>
            </a:extLst>
          </p:cNvPr>
          <p:cNvSpPr>
            <a:spLocks noGrp="1"/>
          </p:cNvSpPr>
          <p:nvPr>
            <p:ph type="title"/>
          </p:nvPr>
        </p:nvSpPr>
        <p:spPr>
          <a:xfrm>
            <a:off x="838200" y="365126"/>
            <a:ext cx="10515600" cy="616510"/>
          </a:xfrm>
        </p:spPr>
        <p:txBody>
          <a:bodyPr>
            <a:normAutofit fontScale="90000"/>
          </a:bodyPr>
          <a:lstStyle/>
          <a:p>
            <a:r>
              <a:rPr lang="fi-FI" b="1" dirty="0"/>
              <a:t>Lähteet, lähdekritiikki, tulkinta</a:t>
            </a:r>
          </a:p>
        </p:txBody>
      </p:sp>
      <p:sp>
        <p:nvSpPr>
          <p:cNvPr id="3" name="Sisällön paikkamerkki 2">
            <a:extLst>
              <a:ext uri="{FF2B5EF4-FFF2-40B4-BE49-F238E27FC236}">
                <a16:creationId xmlns:a16="http://schemas.microsoft.com/office/drawing/2014/main" id="{29D4566C-2C81-2202-A11F-44364EFA2F98}"/>
              </a:ext>
            </a:extLst>
          </p:cNvPr>
          <p:cNvSpPr>
            <a:spLocks noGrp="1"/>
          </p:cNvSpPr>
          <p:nvPr>
            <p:ph idx="1"/>
          </p:nvPr>
        </p:nvSpPr>
        <p:spPr>
          <a:xfrm>
            <a:off x="537883" y="1129554"/>
            <a:ext cx="10959352" cy="5782234"/>
          </a:xfrm>
        </p:spPr>
        <p:txBody>
          <a:bodyPr/>
          <a:lstStyle/>
          <a:p>
            <a:r>
              <a:rPr lang="fi-FI" dirty="0"/>
              <a:t>Ensiasteen (primääri) lähde on ajalta, jota lähde kuvaa</a:t>
            </a:r>
          </a:p>
          <a:p>
            <a:r>
              <a:rPr lang="fi-FI" dirty="0"/>
              <a:t>Toisen asteen (sekundaari) lähde on syntynyt tapahtumien jälkeen</a:t>
            </a:r>
          </a:p>
          <a:p>
            <a:endParaRPr lang="fi-FI" dirty="0"/>
          </a:p>
          <a:p>
            <a:endParaRPr lang="fi-FI" dirty="0"/>
          </a:p>
          <a:p>
            <a:endParaRPr lang="fi-FI" dirty="0"/>
          </a:p>
          <a:p>
            <a:endParaRPr lang="fi-FI" dirty="0"/>
          </a:p>
          <a:p>
            <a:r>
              <a:rPr lang="fi-FI" dirty="0"/>
              <a:t>Historiallinen tieto on luotettava, jos kaksi toisistaan riippumatonta lähdettä antaa tapahtumasta samanlaisen kuvan</a:t>
            </a:r>
          </a:p>
          <a:p>
            <a:r>
              <a:rPr lang="fi-FI" dirty="0"/>
              <a:t>Monien lähteiden avulla yritetään muodostaa mahdollisimman luotettava kuva siitä, mitä on tapahtunut</a:t>
            </a:r>
          </a:p>
        </p:txBody>
      </p:sp>
      <p:sp>
        <p:nvSpPr>
          <p:cNvPr id="4" name="Suorakulmio 3">
            <a:extLst>
              <a:ext uri="{FF2B5EF4-FFF2-40B4-BE49-F238E27FC236}">
                <a16:creationId xmlns:a16="http://schemas.microsoft.com/office/drawing/2014/main" id="{2DD96013-86EE-18B7-3C16-83A2959BA4B6}"/>
              </a:ext>
            </a:extLst>
          </p:cNvPr>
          <p:cNvSpPr/>
          <p:nvPr/>
        </p:nvSpPr>
        <p:spPr>
          <a:xfrm>
            <a:off x="838199" y="2124635"/>
            <a:ext cx="4110319" cy="1810871"/>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dirty="0"/>
              <a:t>ULKOINEN LÄHDEKRITIIKKI:</a:t>
            </a:r>
          </a:p>
          <a:p>
            <a:pPr algn="ctr"/>
            <a:r>
              <a:rPr lang="fi-FI" sz="2000" dirty="0"/>
              <a:t>Mitä materiaalia lähde on?</a:t>
            </a:r>
          </a:p>
          <a:p>
            <a:pPr algn="ctr"/>
            <a:r>
              <a:rPr lang="fi-FI" sz="2000" dirty="0"/>
              <a:t>Kuka lähteen on tehnyt?</a:t>
            </a:r>
          </a:p>
          <a:p>
            <a:pPr algn="ctr"/>
            <a:r>
              <a:rPr lang="fi-FI" sz="2000" dirty="0"/>
              <a:t>Onko lähde aito vai väärennys?</a:t>
            </a:r>
          </a:p>
        </p:txBody>
      </p:sp>
      <p:sp>
        <p:nvSpPr>
          <p:cNvPr id="5" name="Suorakulmio 4">
            <a:extLst>
              <a:ext uri="{FF2B5EF4-FFF2-40B4-BE49-F238E27FC236}">
                <a16:creationId xmlns:a16="http://schemas.microsoft.com/office/drawing/2014/main" id="{A1439682-6672-4DAB-4AB7-4208BD0CC69A}"/>
              </a:ext>
            </a:extLst>
          </p:cNvPr>
          <p:cNvSpPr/>
          <p:nvPr/>
        </p:nvSpPr>
        <p:spPr>
          <a:xfrm>
            <a:off x="5188324" y="2209800"/>
            <a:ext cx="4110319" cy="1810871"/>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dirty="0"/>
              <a:t>SISÄINEN LÄHDEKRITIIKKI:</a:t>
            </a:r>
          </a:p>
          <a:p>
            <a:pPr algn="ctr"/>
            <a:r>
              <a:rPr lang="fi-FI" sz="2000" dirty="0"/>
              <a:t>Mitkä asiat ovat vaikuttaneet lähteen syntymiseen?</a:t>
            </a:r>
          </a:p>
          <a:p>
            <a:pPr algn="ctr"/>
            <a:r>
              <a:rPr lang="fi-FI" sz="2000" dirty="0"/>
              <a:t>Miksi se on tehty?</a:t>
            </a:r>
          </a:p>
          <a:p>
            <a:pPr algn="ctr"/>
            <a:r>
              <a:rPr lang="fi-FI" sz="2000" dirty="0"/>
              <a:t>Miten lähteen laatija on vaikuttanut sen sisältöön?</a:t>
            </a:r>
          </a:p>
        </p:txBody>
      </p:sp>
    </p:spTree>
    <p:extLst>
      <p:ext uri="{BB962C8B-B14F-4D97-AF65-F5344CB8AC3E}">
        <p14:creationId xmlns:p14="http://schemas.microsoft.com/office/powerpoint/2010/main" val="873566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ähtitieteen peruskurssi I / Rami Rekola 2002">
            <a:extLst>
              <a:ext uri="{FF2B5EF4-FFF2-40B4-BE49-F238E27FC236}">
                <a16:creationId xmlns:a16="http://schemas.microsoft.com/office/drawing/2014/main" id="{23ADD8B0-B698-FB6D-6521-B44399CB89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459" b="9977"/>
          <a:stretch/>
        </p:blipFill>
        <p:spPr bwMode="auto">
          <a:xfrm>
            <a:off x="4555236" y="6"/>
            <a:ext cx="7636763" cy="27627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ACB3E03-17BD-CD2A-EC64-6786E68D58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827" r="-2" b="11460"/>
          <a:stretch/>
        </p:blipFill>
        <p:spPr bwMode="auto">
          <a:xfrm>
            <a:off x="-1" y="2826737"/>
            <a:ext cx="4565779" cy="4031263"/>
          </a:xfrm>
          <a:prstGeom prst="rect">
            <a:avLst/>
          </a:pr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239F172A-A934-7821-455E-8F9D7CBDAAE2}"/>
              </a:ext>
            </a:extLst>
          </p:cNvPr>
          <p:cNvSpPr>
            <a:spLocks noGrp="1"/>
          </p:cNvSpPr>
          <p:nvPr>
            <p:ph idx="1"/>
          </p:nvPr>
        </p:nvSpPr>
        <p:spPr>
          <a:xfrm>
            <a:off x="5449633" y="3455208"/>
            <a:ext cx="5742432" cy="2344708"/>
          </a:xfrm>
        </p:spPr>
        <p:txBody>
          <a:bodyPr anchor="ctr">
            <a:normAutofit/>
          </a:bodyPr>
          <a:lstStyle/>
          <a:p>
            <a:r>
              <a:rPr lang="fi-FI" sz="2000" dirty="0">
                <a:hlinkClick r:id="rId5"/>
              </a:rPr>
              <a:t>https://www.medievalists.net/2014/08/ten-medieval-inventions-changed-world/</a:t>
            </a:r>
            <a:endParaRPr lang="fi-FI" sz="2000" dirty="0"/>
          </a:p>
          <a:p>
            <a:endParaRPr lang="fi-FI" sz="2000" dirty="0"/>
          </a:p>
        </p:txBody>
      </p:sp>
    </p:spTree>
    <p:extLst>
      <p:ext uri="{BB962C8B-B14F-4D97-AF65-F5344CB8AC3E}">
        <p14:creationId xmlns:p14="http://schemas.microsoft.com/office/powerpoint/2010/main" val="26200462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F02BF6-BEE5-5FBA-D2A8-9D1EEB22FB67}"/>
              </a:ext>
            </a:extLst>
          </p:cNvPr>
          <p:cNvSpPr>
            <a:spLocks noGrp="1"/>
          </p:cNvSpPr>
          <p:nvPr>
            <p:ph type="title"/>
          </p:nvPr>
        </p:nvSpPr>
        <p:spPr/>
        <p:txBody>
          <a:bodyPr/>
          <a:lstStyle/>
          <a:p>
            <a:r>
              <a:rPr lang="fi-FI" dirty="0"/>
              <a:t>Mitä keskiajan keksinnöt kertovat ajan yhteiskunnasta?</a:t>
            </a:r>
          </a:p>
        </p:txBody>
      </p:sp>
      <p:sp>
        <p:nvSpPr>
          <p:cNvPr id="3" name="Sisällön paikkamerkki 2">
            <a:extLst>
              <a:ext uri="{FF2B5EF4-FFF2-40B4-BE49-F238E27FC236}">
                <a16:creationId xmlns:a16="http://schemas.microsoft.com/office/drawing/2014/main" id="{6CFA94F3-1F95-C414-7E18-3F839835F088}"/>
              </a:ext>
            </a:extLst>
          </p:cNvPr>
          <p:cNvSpPr>
            <a:spLocks noGrp="1"/>
          </p:cNvSpPr>
          <p:nvPr>
            <p:ph idx="1"/>
          </p:nvPr>
        </p:nvSpPr>
        <p:spPr/>
        <p:txBody>
          <a:bodyPr>
            <a:normAutofit lnSpcReduction="10000"/>
          </a:bodyPr>
          <a:lstStyle/>
          <a:p>
            <a:r>
              <a:rPr lang="fi-FI" dirty="0"/>
              <a:t>Keskiajan keksintöjä olivat esimerkiksi maatalouden uudet menetelmät, uusi aseteknologia, edistyminen rakennustekniikassa (kirkot, linnat ja kaupungit), kirjapainotaito, tuulimylly ja mekaaninen kello.</a:t>
            </a:r>
          </a:p>
          <a:p>
            <a:r>
              <a:rPr lang="fi-FI" dirty="0"/>
              <a:t>Keskiajan keksinnöt tehtiin usein käytännön tarpeisiin.</a:t>
            </a:r>
          </a:p>
          <a:p>
            <a:r>
              <a:rPr lang="fi-FI" dirty="0"/>
              <a:t>Monet keksinnöt syntyivät, kun työntekijät kehittivät vanhoja työtapoja helpottaakseen omaa työtään. </a:t>
            </a:r>
          </a:p>
          <a:p>
            <a:r>
              <a:rPr lang="fi-FI" dirty="0"/>
              <a:t>Keksinnöt liittyvät aikakauden yhteiskunnan keskeisiin ilmiöihin: sotimiseen, ruoantuotantoon ja kaupan elpymiseen. </a:t>
            </a:r>
          </a:p>
          <a:p>
            <a:r>
              <a:rPr lang="fi-FI" dirty="0"/>
              <a:t>Sotatekniikan kehitys kertoo aikakauden sotaisasta luonteesta.</a:t>
            </a:r>
          </a:p>
        </p:txBody>
      </p:sp>
    </p:spTree>
    <p:extLst>
      <p:ext uri="{BB962C8B-B14F-4D97-AF65-F5344CB8AC3E}">
        <p14:creationId xmlns:p14="http://schemas.microsoft.com/office/powerpoint/2010/main" val="371508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2209800" y="195943"/>
            <a:ext cx="7772400" cy="533400"/>
          </a:xfrm>
          <a:prstGeom prst="rect">
            <a:avLst/>
          </a:prstGeom>
        </p:spPr>
        <p:txBody>
          <a:bodyPr vert="horz" lIns="91425" tIns="91425" rIns="91425" bIns="91425" rtlCol="0" anchor="ctr" anchorCtr="0">
            <a:noAutofit/>
          </a:bodyPr>
          <a:lstStyle/>
          <a:p>
            <a:pPr>
              <a:spcBef>
                <a:spcPts val="0"/>
              </a:spcBef>
            </a:pPr>
            <a:r>
              <a:rPr lang="fi-FI" sz="2400" dirty="0"/>
              <a:t>Mitä kartta kertoo mustan surman leviämisestä?</a:t>
            </a:r>
          </a:p>
        </p:txBody>
      </p:sp>
      <p:sp>
        <p:nvSpPr>
          <p:cNvPr id="178" name="Shape 178"/>
          <p:cNvSpPr txBox="1">
            <a:spLocks noGrp="1"/>
          </p:cNvSpPr>
          <p:nvPr>
            <p:ph type="body" idx="1"/>
          </p:nvPr>
        </p:nvSpPr>
        <p:spPr>
          <a:xfrm>
            <a:off x="2209800" y="1600200"/>
            <a:ext cx="7772400" cy="4495800"/>
          </a:xfrm>
          <a:prstGeom prst="rect">
            <a:avLst/>
          </a:prstGeom>
        </p:spPr>
        <p:txBody>
          <a:bodyPr vert="horz" lIns="91425" tIns="91425" rIns="91425" bIns="91425" rtlCol="0" anchor="t" anchorCtr="0">
            <a:noAutofit/>
          </a:bodyPr>
          <a:lstStyle/>
          <a:p>
            <a:pPr>
              <a:spcBef>
                <a:spcPts val="0"/>
              </a:spcBef>
              <a:buNone/>
            </a:pPr>
            <a:endParaRPr/>
          </a:p>
        </p:txBody>
      </p:sp>
      <p:pic>
        <p:nvPicPr>
          <p:cNvPr id="179" name="Shape 179"/>
          <p:cNvPicPr preferRelativeResize="0"/>
          <p:nvPr/>
        </p:nvPicPr>
        <p:blipFill>
          <a:blip r:embed="rId3">
            <a:alphaModFix/>
          </a:blip>
          <a:stretch>
            <a:fillRect/>
          </a:stretch>
        </p:blipFill>
        <p:spPr>
          <a:xfrm>
            <a:off x="493486" y="762000"/>
            <a:ext cx="10842171" cy="588191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8854ED5-AB72-D3B6-E1D6-94F33720B35C}"/>
              </a:ext>
            </a:extLst>
          </p:cNvPr>
          <p:cNvSpPr>
            <a:spLocks noGrp="1"/>
          </p:cNvSpPr>
          <p:nvPr>
            <p:ph type="title"/>
          </p:nvPr>
        </p:nvSpPr>
        <p:spPr>
          <a:xfrm>
            <a:off x="838200" y="365125"/>
            <a:ext cx="10515600" cy="1325563"/>
          </a:xfrm>
        </p:spPr>
        <p:txBody>
          <a:bodyPr>
            <a:normAutofit/>
          </a:bodyPr>
          <a:lstStyle/>
          <a:p>
            <a:r>
              <a:rPr lang="fi-FI" b="1">
                <a:latin typeface="Open Sans" panose="020B0606030504020204" pitchFamily="34" charset="0"/>
              </a:rPr>
              <a:t>Tiivistelmä</a:t>
            </a:r>
            <a:br>
              <a:rPr lang="fi-FI">
                <a:latin typeface="Open Sans" panose="020B0606030504020204" pitchFamily="34" charset="0"/>
              </a:rPr>
            </a:br>
            <a:endParaRPr lang="fi-FI" dirty="0"/>
          </a:p>
        </p:txBody>
      </p:sp>
      <p:sp>
        <p:nvSpPr>
          <p:cNvPr id="3" name="Sisällön paikkamerkki 2">
            <a:extLst>
              <a:ext uri="{FF2B5EF4-FFF2-40B4-BE49-F238E27FC236}">
                <a16:creationId xmlns:a16="http://schemas.microsoft.com/office/drawing/2014/main" id="{EDCFD2DE-80F8-F8AE-B0E3-B8198062BE0A}"/>
              </a:ext>
            </a:extLst>
          </p:cNvPr>
          <p:cNvSpPr>
            <a:spLocks noGrp="1"/>
          </p:cNvSpPr>
          <p:nvPr>
            <p:ph idx="1"/>
          </p:nvPr>
        </p:nvSpPr>
        <p:spPr>
          <a:xfrm>
            <a:off x="838200" y="1825625"/>
            <a:ext cx="10515600" cy="4351338"/>
          </a:xfrm>
        </p:spPr>
        <p:txBody>
          <a:bodyPr>
            <a:normAutofit/>
          </a:bodyPr>
          <a:lstStyle/>
          <a:p>
            <a:pPr>
              <a:buFont typeface="Arial" panose="020B0604020202020204" pitchFamily="34" charset="0"/>
              <a:buChar char="•"/>
            </a:pPr>
            <a:r>
              <a:rPr lang="fi-FI" sz="2400" b="0" i="0">
                <a:effectLst/>
                <a:latin typeface="Open Sans" panose="020B0606030504020204" pitchFamily="34" charset="0"/>
              </a:rPr>
              <a:t>Keskiaika kesti Euroopassa yli tuhannen vuoden ajan.</a:t>
            </a:r>
          </a:p>
          <a:p>
            <a:pPr>
              <a:buFont typeface="Arial" panose="020B0604020202020204" pitchFamily="34" charset="0"/>
              <a:buChar char="•"/>
            </a:pPr>
            <a:r>
              <a:rPr lang="fi-FI" sz="2400" b="0" i="0">
                <a:effectLst/>
                <a:latin typeface="Open Sans" panose="020B0606030504020204" pitchFamily="34" charset="0"/>
              </a:rPr>
              <a:t>Ajanjaksolle tyypillistä oli vallan jakautuminen maata omistavien lääninherrojen käsiin.</a:t>
            </a:r>
          </a:p>
          <a:p>
            <a:pPr>
              <a:buFont typeface="Arial" panose="020B0604020202020204" pitchFamily="34" charset="0"/>
              <a:buChar char="•"/>
            </a:pPr>
            <a:r>
              <a:rPr lang="fi-FI" sz="2400" b="0" i="0">
                <a:effectLst/>
                <a:latin typeface="Open Sans" panose="020B0606030504020204" pitchFamily="34" charset="0"/>
              </a:rPr>
              <a:t>Keskiajan ihmisten elämää määritti heidän syntymässä saatu asemansa tietyssä yhteiskuntaluokassa eli säädyssä.</a:t>
            </a:r>
          </a:p>
          <a:p>
            <a:pPr>
              <a:buFont typeface="Arial" panose="020B0604020202020204" pitchFamily="34" charset="0"/>
              <a:buChar char="•"/>
            </a:pPr>
            <a:r>
              <a:rPr lang="fi-FI" sz="2400" b="0" i="0">
                <a:effectLst/>
                <a:latin typeface="Open Sans" panose="020B0606030504020204" pitchFamily="34" charset="0"/>
              </a:rPr>
              <a:t>Keskiajan kuluessa maatalous kehittyi ja Eurooppaan muodostui uusia kauppareittejä ja kaupunkeja.</a:t>
            </a:r>
          </a:p>
          <a:p>
            <a:pPr>
              <a:buFont typeface="Arial" panose="020B0604020202020204" pitchFamily="34" charset="0"/>
              <a:buChar char="•"/>
            </a:pPr>
            <a:r>
              <a:rPr lang="fi-FI" sz="2400" b="0" i="0">
                <a:effectLst/>
                <a:latin typeface="Open Sans" panose="020B0606030504020204" pitchFamily="34" charset="0"/>
              </a:rPr>
              <a:t>Kaupungeissa eläneistä käsityöläisistä ja kauppiaista muodostui porvaristona tunnettu uusi vauras ihmisryhmä.</a:t>
            </a:r>
          </a:p>
          <a:p>
            <a:pPr>
              <a:buFont typeface="Arial" panose="020B0604020202020204" pitchFamily="34" charset="0"/>
              <a:buChar char="•"/>
            </a:pPr>
            <a:r>
              <a:rPr lang="fi-FI" sz="2400" b="0" i="0">
                <a:effectLst/>
                <a:latin typeface="Open Sans" panose="020B0606030504020204" pitchFamily="34" charset="0"/>
              </a:rPr>
              <a:t>Keskiajan pahin katastrofi oli Euroopan väestöstä kolmanneksen tappanut ja mustana surmana tunnettu paiseruttoepidemia.</a:t>
            </a:r>
          </a:p>
          <a:p>
            <a:endParaRPr lang="fi-FI" sz="2400"/>
          </a:p>
        </p:txBody>
      </p:sp>
    </p:spTree>
    <p:extLst>
      <p:ext uri="{BB962C8B-B14F-4D97-AF65-F5344CB8AC3E}">
        <p14:creationId xmlns:p14="http://schemas.microsoft.com/office/powerpoint/2010/main" val="748277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2209800" y="391125"/>
            <a:ext cx="7772400" cy="1246606"/>
          </a:xfrm>
          <a:prstGeom prst="rect">
            <a:avLst/>
          </a:prstGeom>
          <a:noFill/>
          <a:ln>
            <a:noFill/>
          </a:ln>
        </p:spPr>
        <p:txBody>
          <a:bodyPr vert="horz" lIns="91425" tIns="45700" rIns="91425" bIns="45700" rtlCol="0" anchor="ctr" anchorCtr="0">
            <a:noAutofit/>
          </a:bodyPr>
          <a:lstStyle/>
          <a:p>
            <a:pPr algn="ctr">
              <a:spcBef>
                <a:spcPts val="0"/>
              </a:spcBef>
              <a:buSzPct val="25000"/>
            </a:pPr>
            <a:r>
              <a:rPr lang="fi-FI" sz="2000" dirty="0"/>
              <a:t>Kaupankäynti siis lisääntyi ja merien merkitys kauppareitteinä kasvoi.</a:t>
            </a:r>
          </a:p>
          <a:p>
            <a:pPr algn="ctr">
              <a:spcBef>
                <a:spcPts val="0"/>
              </a:spcBef>
              <a:buSzPct val="25000"/>
            </a:pPr>
            <a:r>
              <a:rPr lang="fi-FI" sz="2000" dirty="0"/>
              <a:t>Löytöretkille lähteminen oli luonnollinen seuraus tästä kehityksestä.</a:t>
            </a:r>
          </a:p>
        </p:txBody>
      </p:sp>
      <p:pic>
        <p:nvPicPr>
          <p:cNvPr id="168" name="Shape 168"/>
          <p:cNvPicPr preferRelativeResize="0"/>
          <p:nvPr/>
        </p:nvPicPr>
        <p:blipFill>
          <a:blip r:embed="rId3">
            <a:alphaModFix/>
          </a:blip>
          <a:stretch>
            <a:fillRect/>
          </a:stretch>
        </p:blipFill>
        <p:spPr>
          <a:xfrm>
            <a:off x="1733251" y="2286875"/>
            <a:ext cx="4797961" cy="3844500"/>
          </a:xfrm>
          <a:prstGeom prst="rect">
            <a:avLst/>
          </a:prstGeom>
          <a:noFill/>
          <a:ln>
            <a:noFill/>
          </a:ln>
        </p:spPr>
      </p:pic>
      <p:pic>
        <p:nvPicPr>
          <p:cNvPr id="169" name="Shape 169"/>
          <p:cNvPicPr preferRelativeResize="0"/>
          <p:nvPr/>
        </p:nvPicPr>
        <p:blipFill>
          <a:blip r:embed="rId4">
            <a:alphaModFix/>
          </a:blip>
          <a:stretch>
            <a:fillRect/>
          </a:stretch>
        </p:blipFill>
        <p:spPr>
          <a:xfrm>
            <a:off x="6328012" y="2205500"/>
            <a:ext cx="4114912" cy="39258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C3F671-F57D-F58C-EA26-E85AE7F3CE99}"/>
              </a:ext>
            </a:extLst>
          </p:cNvPr>
          <p:cNvSpPr>
            <a:spLocks noGrp="1"/>
          </p:cNvSpPr>
          <p:nvPr>
            <p:ph type="title"/>
          </p:nvPr>
        </p:nvSpPr>
        <p:spPr>
          <a:xfrm>
            <a:off x="6600264" y="556994"/>
            <a:ext cx="4753535" cy="1672499"/>
          </a:xfrm>
        </p:spPr>
        <p:txBody>
          <a:bodyPr>
            <a:normAutofit/>
          </a:bodyPr>
          <a:lstStyle/>
          <a:p>
            <a:r>
              <a:rPr lang="fi-FI" sz="4000"/>
              <a:t>Löytöretkien edellytykset</a:t>
            </a:r>
          </a:p>
        </p:txBody>
      </p:sp>
      <p:pic>
        <p:nvPicPr>
          <p:cNvPr id="7" name="Kuva 6" descr="Kompassi">
            <a:extLst>
              <a:ext uri="{FF2B5EF4-FFF2-40B4-BE49-F238E27FC236}">
                <a16:creationId xmlns:a16="http://schemas.microsoft.com/office/drawing/2014/main" id="{E8468B70-4589-42DF-BEC7-855AA08CAA0F}"/>
              </a:ext>
            </a:extLst>
          </p:cNvPr>
          <p:cNvPicPr>
            <a:picLocks noChangeAspect="1"/>
          </p:cNvPicPr>
          <p:nvPr/>
        </p:nvPicPr>
        <p:blipFill rotWithShape="1">
          <a:blip r:embed="rId3">
            <a:extLst>
              <a:ext uri="{28A0092B-C50C-407E-A947-70E740481C1C}">
                <a14:useLocalDpi xmlns:a14="http://schemas.microsoft.com/office/drawing/2010/main" val="0"/>
              </a:ext>
            </a:extLst>
          </a:blip>
          <a:srcRect l="16899" r="18515" b="-3"/>
          <a:stretch/>
        </p:blipFill>
        <p:spPr>
          <a:xfrm>
            <a:off x="-4642" y="10"/>
            <a:ext cx="3006061" cy="3339639"/>
          </a:xfrm>
          <a:prstGeom prst="rect">
            <a:avLst/>
          </a:prstGeom>
        </p:spPr>
      </p:pic>
      <p:pic>
        <p:nvPicPr>
          <p:cNvPr id="5" name="Kuva 4" descr="Lelu vene ranta">
            <a:extLst>
              <a:ext uri="{FF2B5EF4-FFF2-40B4-BE49-F238E27FC236}">
                <a16:creationId xmlns:a16="http://schemas.microsoft.com/office/drawing/2014/main" id="{DE6F03D0-15A6-05FE-2101-428B88A279B6}"/>
              </a:ext>
            </a:extLst>
          </p:cNvPr>
          <p:cNvPicPr>
            <a:picLocks noChangeAspect="1"/>
          </p:cNvPicPr>
          <p:nvPr/>
        </p:nvPicPr>
        <p:blipFill rotWithShape="1">
          <a:blip r:embed="rId4">
            <a:extLst>
              <a:ext uri="{28A0092B-C50C-407E-A947-70E740481C1C}">
                <a14:useLocalDpi xmlns:a14="http://schemas.microsoft.com/office/drawing/2010/main" val="0"/>
              </a:ext>
            </a:extLst>
          </a:blip>
          <a:srcRect l="7573" r="32643"/>
          <a:stretch/>
        </p:blipFill>
        <p:spPr>
          <a:xfrm>
            <a:off x="3198068" y="10"/>
            <a:ext cx="2991088" cy="3339639"/>
          </a:xfrm>
          <a:prstGeom prst="rect">
            <a:avLst/>
          </a:prstGeom>
        </p:spPr>
      </p:pic>
      <p:pic>
        <p:nvPicPr>
          <p:cNvPr id="9" name="Kuva 8" descr="Kolmiulotteisen maailman kartan hahmontaminen, valkoinen kivi">
            <a:extLst>
              <a:ext uri="{FF2B5EF4-FFF2-40B4-BE49-F238E27FC236}">
                <a16:creationId xmlns:a16="http://schemas.microsoft.com/office/drawing/2014/main" id="{6CDA6035-63E9-7845-4519-4ADC152CA013}"/>
              </a:ext>
            </a:extLst>
          </p:cNvPr>
          <p:cNvPicPr>
            <a:picLocks noChangeAspect="1"/>
          </p:cNvPicPr>
          <p:nvPr/>
        </p:nvPicPr>
        <p:blipFill rotWithShape="1">
          <a:blip r:embed="rId5">
            <a:extLst>
              <a:ext uri="{28A0092B-C50C-407E-A947-70E740481C1C}">
                <a14:useLocalDpi xmlns:a14="http://schemas.microsoft.com/office/drawing/2010/main" val="0"/>
              </a:ext>
            </a:extLst>
          </a:blip>
          <a:srcRect r="7337" b="-1"/>
          <a:stretch/>
        </p:blipFill>
        <p:spPr>
          <a:xfrm>
            <a:off x="-2" y="3518351"/>
            <a:ext cx="6189158" cy="3339649"/>
          </a:xfrm>
          <a:prstGeom prst="rect">
            <a:avLst/>
          </a:prstGeom>
        </p:spPr>
      </p:pic>
      <p:sp>
        <p:nvSpPr>
          <p:cNvPr id="3" name="Sisällön paikkamerkki 2">
            <a:extLst>
              <a:ext uri="{FF2B5EF4-FFF2-40B4-BE49-F238E27FC236}">
                <a16:creationId xmlns:a16="http://schemas.microsoft.com/office/drawing/2014/main" id="{5674864A-6267-33BD-0D77-427D5AF2E2C3}"/>
              </a:ext>
            </a:extLst>
          </p:cNvPr>
          <p:cNvSpPr>
            <a:spLocks noGrp="1"/>
          </p:cNvSpPr>
          <p:nvPr>
            <p:ph idx="1"/>
          </p:nvPr>
        </p:nvSpPr>
        <p:spPr>
          <a:xfrm>
            <a:off x="6600265" y="2413645"/>
            <a:ext cx="4753534" cy="3694734"/>
          </a:xfrm>
        </p:spPr>
        <p:txBody>
          <a:bodyPr>
            <a:normAutofit/>
          </a:bodyPr>
          <a:lstStyle/>
          <a:p>
            <a:pPr eaLnBrk="1" fontAlgn="auto" hangingPunct="1">
              <a:spcAft>
                <a:spcPts val="0"/>
              </a:spcAft>
              <a:defRPr/>
            </a:pPr>
            <a:r>
              <a:rPr lang="fi-FI" altLang="fi-FI" sz="2000">
                <a:ea typeface="ＭＳ Ｐゴシック" panose="020B0600070205080204" pitchFamily="34" charset="-128"/>
                <a:cs typeface="Times New Roman" panose="02020603050405020304" pitchFamily="18" charset="0"/>
              </a:rPr>
              <a:t>Uusien kauppareittien tarve.</a:t>
            </a:r>
          </a:p>
          <a:p>
            <a:pPr lvl="1" eaLnBrk="1" fontAlgn="auto" hangingPunct="1">
              <a:spcAft>
                <a:spcPts val="0"/>
              </a:spcAft>
              <a:defRPr/>
            </a:pPr>
            <a:r>
              <a:rPr lang="fi-FI" altLang="fi-FI" sz="2000">
                <a:ea typeface="ＭＳ Ｐゴシック" panose="020B0600070205080204" pitchFamily="34" charset="-128"/>
                <a:cs typeface="Times New Roman" panose="02020603050405020304" pitchFamily="18" charset="0"/>
              </a:rPr>
              <a:t>Arabien valloitukset katkaisivat vanhan kauppareitin Kaukoitään. </a:t>
            </a:r>
          </a:p>
          <a:p>
            <a:pPr eaLnBrk="1" fontAlgn="auto" hangingPunct="1">
              <a:spcAft>
                <a:spcPts val="0"/>
              </a:spcAft>
              <a:defRPr/>
            </a:pPr>
            <a:r>
              <a:rPr lang="fi-FI" altLang="fi-FI" sz="2000">
                <a:ea typeface="ＭＳ Ｐゴシック" panose="020B0600070205080204" pitchFamily="34" charset="-128"/>
                <a:cs typeface="Times New Roman" panose="02020603050405020304" pitchFamily="18" charset="0"/>
              </a:rPr>
              <a:t>Tekniset edellytykset  ja osaaminen mahdollistivat avomeripurjehduksen.</a:t>
            </a:r>
          </a:p>
          <a:p>
            <a:pPr eaLnBrk="1" fontAlgn="auto" hangingPunct="1">
              <a:spcAft>
                <a:spcPts val="0"/>
              </a:spcAft>
              <a:defRPr/>
            </a:pPr>
            <a:r>
              <a:rPr lang="fi-FI" altLang="fi-FI" sz="2000">
                <a:ea typeface="ＭＳ Ｐゴシック" panose="020B0600070205080204" pitchFamily="34" charset="-128"/>
                <a:cs typeface="Times New Roman" panose="02020603050405020304" pitchFamily="18" charset="0"/>
              </a:rPr>
              <a:t>Rikastuvat  hovit halusivat hallita uusia kauppareittejä ja rikkauksia.</a:t>
            </a:r>
          </a:p>
          <a:p>
            <a:pPr eaLnBrk="1" fontAlgn="auto" hangingPunct="1">
              <a:spcAft>
                <a:spcPts val="0"/>
              </a:spcAft>
              <a:defRPr/>
            </a:pPr>
            <a:r>
              <a:rPr lang="fi-FI" altLang="fi-FI" sz="2000">
                <a:ea typeface="ＭＳ Ｐゴシック" panose="020B0600070205080204" pitchFamily="34" charset="-128"/>
                <a:cs typeface="Times New Roman" panose="02020603050405020304" pitchFamily="18" charset="0"/>
              </a:rPr>
              <a:t>Huhut, legendat ja uteliaisuus.</a:t>
            </a:r>
          </a:p>
          <a:p>
            <a:pPr eaLnBrk="1" fontAlgn="auto" hangingPunct="1">
              <a:spcAft>
                <a:spcPts val="0"/>
              </a:spcAft>
              <a:defRPr/>
            </a:pPr>
            <a:r>
              <a:rPr lang="fi-FI" altLang="fi-FI" sz="2000">
                <a:ea typeface="ＭＳ Ｐゴシック" panose="020B0600070205080204" pitchFamily="34" charset="-128"/>
                <a:cs typeface="Times New Roman" panose="02020603050405020304" pitchFamily="18" charset="0"/>
              </a:rPr>
              <a:t>Arabeilla ja kiinalaisilla olisi ollut samat mahdollisuudet löytöretkiin, mutta heiltä puuttui siihen halu. </a:t>
            </a:r>
          </a:p>
          <a:p>
            <a:endParaRPr lang="fi-FI" sz="2000"/>
          </a:p>
        </p:txBody>
      </p:sp>
    </p:spTree>
    <p:extLst>
      <p:ext uri="{BB962C8B-B14F-4D97-AF65-F5344CB8AC3E}">
        <p14:creationId xmlns:p14="http://schemas.microsoft.com/office/powerpoint/2010/main" val="33558463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B066EEC-E1F2-8BCF-D98F-E591A2EEB9EF}"/>
              </a:ext>
            </a:extLst>
          </p:cNvPr>
          <p:cNvSpPr>
            <a:spLocks noGrp="1"/>
          </p:cNvSpPr>
          <p:nvPr>
            <p:ph type="title"/>
          </p:nvPr>
        </p:nvSpPr>
        <p:spPr>
          <a:xfrm>
            <a:off x="0" y="170412"/>
            <a:ext cx="12188951" cy="1003068"/>
          </a:xfrm>
        </p:spPr>
        <p:txBody>
          <a:bodyPr vert="horz" lIns="91440" tIns="45720" rIns="91440" bIns="45720" rtlCol="0" anchor="b">
            <a:normAutofit fontScale="90000"/>
          </a:bodyPr>
          <a:lstStyle/>
          <a:p>
            <a:pPr algn="ctr"/>
            <a:r>
              <a:rPr lang="en-US" sz="3600" kern="1200" dirty="0" err="1">
                <a:solidFill>
                  <a:schemeClr val="tx1"/>
                </a:solidFill>
                <a:latin typeface="+mj-lt"/>
                <a:ea typeface="+mj-ea"/>
                <a:cs typeface="+mj-cs"/>
              </a:rPr>
              <a:t>Martelluksen</a:t>
            </a:r>
            <a:r>
              <a:rPr lang="en-US" sz="3600" kern="1200" dirty="0">
                <a:solidFill>
                  <a:schemeClr val="tx1"/>
                </a:solidFill>
                <a:latin typeface="+mj-lt"/>
                <a:ea typeface="+mj-ea"/>
                <a:cs typeface="+mj-cs"/>
              </a:rPr>
              <a:t> </a:t>
            </a:r>
            <a:r>
              <a:rPr lang="en-US" sz="3600" kern="1200" dirty="0" err="1">
                <a:solidFill>
                  <a:schemeClr val="tx1"/>
                </a:solidFill>
                <a:latin typeface="+mj-lt"/>
                <a:ea typeface="+mj-ea"/>
                <a:cs typeface="+mj-cs"/>
              </a:rPr>
              <a:t>maailman</a:t>
            </a:r>
            <a:r>
              <a:rPr lang="en-US" sz="3600" kern="1200" dirty="0">
                <a:solidFill>
                  <a:schemeClr val="tx1"/>
                </a:solidFill>
                <a:latin typeface="+mj-lt"/>
                <a:ea typeface="+mj-ea"/>
                <a:cs typeface="+mj-cs"/>
              </a:rPr>
              <a:t> </a:t>
            </a:r>
            <a:r>
              <a:rPr lang="en-US" sz="3600" kern="1200" dirty="0" err="1">
                <a:solidFill>
                  <a:schemeClr val="tx1"/>
                </a:solidFill>
                <a:latin typeface="+mj-lt"/>
                <a:ea typeface="+mj-ea"/>
                <a:cs typeface="+mj-cs"/>
              </a:rPr>
              <a:t>kartta</a:t>
            </a:r>
            <a:r>
              <a:rPr lang="en-US" sz="3600" kern="1200" dirty="0">
                <a:solidFill>
                  <a:schemeClr val="tx1"/>
                </a:solidFill>
                <a:latin typeface="+mj-lt"/>
                <a:ea typeface="+mj-ea"/>
                <a:cs typeface="+mj-cs"/>
              </a:rPr>
              <a:t> 1489 ja </a:t>
            </a:r>
            <a:r>
              <a:rPr lang="en-US" sz="3600" kern="1200" dirty="0" err="1">
                <a:solidFill>
                  <a:schemeClr val="tx1"/>
                </a:solidFill>
                <a:latin typeface="+mj-lt"/>
                <a:ea typeface="+mj-ea"/>
                <a:cs typeface="+mj-cs"/>
              </a:rPr>
              <a:t>Ortelluksen</a:t>
            </a:r>
            <a:r>
              <a:rPr lang="en-US" sz="3600" kern="1200" dirty="0">
                <a:solidFill>
                  <a:schemeClr val="tx1"/>
                </a:solidFill>
                <a:latin typeface="+mj-lt"/>
                <a:ea typeface="+mj-ea"/>
                <a:cs typeface="+mj-cs"/>
              </a:rPr>
              <a:t> </a:t>
            </a:r>
            <a:r>
              <a:rPr lang="en-US" sz="3600" kern="1200" dirty="0" err="1">
                <a:solidFill>
                  <a:schemeClr val="tx1"/>
                </a:solidFill>
                <a:latin typeface="+mj-lt"/>
                <a:ea typeface="+mj-ea"/>
                <a:cs typeface="+mj-cs"/>
              </a:rPr>
              <a:t>maailman</a:t>
            </a:r>
            <a:r>
              <a:rPr lang="en-US" sz="3600" dirty="0"/>
              <a:t> </a:t>
            </a:r>
            <a:r>
              <a:rPr lang="en-US" sz="3600" dirty="0" err="1"/>
              <a:t>kartta</a:t>
            </a:r>
            <a:r>
              <a:rPr lang="en-US" sz="3600" dirty="0"/>
              <a:t> 1570 </a:t>
            </a:r>
            <a:r>
              <a:rPr lang="en-US" sz="3600" kern="1200" dirty="0">
                <a:solidFill>
                  <a:schemeClr val="tx1"/>
                </a:solidFill>
                <a:latin typeface="+mj-lt"/>
                <a:ea typeface="+mj-ea"/>
                <a:cs typeface="+mj-cs"/>
              </a:rPr>
              <a:t>								</a:t>
            </a:r>
          </a:p>
        </p:txBody>
      </p:sp>
      <p:pic>
        <p:nvPicPr>
          <p:cNvPr id="4" name="Kuva 3">
            <a:extLst>
              <a:ext uri="{FF2B5EF4-FFF2-40B4-BE49-F238E27FC236}">
                <a16:creationId xmlns:a16="http://schemas.microsoft.com/office/drawing/2014/main" id="{73B0265A-6B49-800B-9018-6B25D1D1558D}"/>
              </a:ext>
            </a:extLst>
          </p:cNvPr>
          <p:cNvPicPr>
            <a:picLocks noChangeAspect="1"/>
          </p:cNvPicPr>
          <p:nvPr/>
        </p:nvPicPr>
        <p:blipFill rotWithShape="1">
          <a:blip r:embed="rId3">
            <a:extLst>
              <a:ext uri="{28A0092B-C50C-407E-A947-70E740481C1C}">
                <a14:useLocalDpi xmlns:a14="http://schemas.microsoft.com/office/drawing/2010/main" val="0"/>
              </a:ext>
            </a:extLst>
          </a:blip>
          <a:srcRect t="4634" r="2" b="2"/>
          <a:stretch/>
        </p:blipFill>
        <p:spPr bwMode="auto">
          <a:xfrm>
            <a:off x="198741" y="2410448"/>
            <a:ext cx="5803323" cy="38903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Orteliuksen maailmankartta vuodelta 1570">
            <a:hlinkClick r:id="rId4" tooltip="Orteliuksen maailmankartta vuodelta 1570"/>
            <a:extLst>
              <a:ext uri="{FF2B5EF4-FFF2-40B4-BE49-F238E27FC236}">
                <a16:creationId xmlns:a16="http://schemas.microsoft.com/office/drawing/2014/main" id="{83906D49-14F6-EE33-FFF2-479A831EEF44}"/>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r="-2" b="2843"/>
          <a:stretch/>
        </p:blipFill>
        <p:spPr bwMode="auto">
          <a:xfrm>
            <a:off x="6189934" y="2410448"/>
            <a:ext cx="5803323" cy="38903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64480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1E4666-87F8-3680-AC36-A2784174462C}"/>
              </a:ext>
            </a:extLst>
          </p:cNvPr>
          <p:cNvSpPr>
            <a:spLocks noGrp="1"/>
          </p:cNvSpPr>
          <p:nvPr>
            <p:ph type="title"/>
          </p:nvPr>
        </p:nvSpPr>
        <p:spPr>
          <a:xfrm>
            <a:off x="841248" y="548640"/>
            <a:ext cx="3600860" cy="5431536"/>
          </a:xfrm>
        </p:spPr>
        <p:txBody>
          <a:bodyPr>
            <a:normAutofit/>
          </a:bodyPr>
          <a:lstStyle/>
          <a:p>
            <a:r>
              <a:rPr lang="fi-FI" sz="4200" dirty="0"/>
              <a:t>Eurooppalaiset alkoivat etsiä kauppareittejä Intiaan uuden ajan alussa</a:t>
            </a:r>
          </a:p>
        </p:txBody>
      </p:sp>
      <p:sp>
        <p:nvSpPr>
          <p:cNvPr id="3" name="Sisällön paikkamerkki 2">
            <a:extLst>
              <a:ext uri="{FF2B5EF4-FFF2-40B4-BE49-F238E27FC236}">
                <a16:creationId xmlns:a16="http://schemas.microsoft.com/office/drawing/2014/main" id="{95802D81-3CFA-F040-54F8-5C4E5C3D6FDF}"/>
              </a:ext>
            </a:extLst>
          </p:cNvPr>
          <p:cNvSpPr>
            <a:spLocks noGrp="1"/>
          </p:cNvSpPr>
          <p:nvPr>
            <p:ph idx="1"/>
          </p:nvPr>
        </p:nvSpPr>
        <p:spPr>
          <a:xfrm>
            <a:off x="5126418" y="552091"/>
            <a:ext cx="6224335" cy="5431536"/>
          </a:xfrm>
        </p:spPr>
        <p:txBody>
          <a:bodyPr anchor="ctr">
            <a:normAutofit/>
          </a:bodyPr>
          <a:lstStyle/>
          <a:p>
            <a:pPr>
              <a:buFont typeface="Arial" panose="020B0604020202020204" pitchFamily="34" charset="0"/>
              <a:buChar char="•"/>
            </a:pPr>
            <a:r>
              <a:rPr lang="fi-FI" sz="2400" b="0" i="0" dirty="0">
                <a:effectLst/>
              </a:rPr>
              <a:t>Kauppaa käytiin muun muassa mausteista ja erilaisista ylellisyystuotteista.</a:t>
            </a:r>
          </a:p>
          <a:p>
            <a:pPr>
              <a:buFont typeface="Arial" panose="020B0604020202020204" pitchFamily="34" charset="0"/>
              <a:buChar char="•"/>
            </a:pPr>
            <a:r>
              <a:rPr lang="fi-FI" sz="2400" b="0" i="0" dirty="0">
                <a:effectLst/>
              </a:rPr>
              <a:t>Uusien kauppareittien avaaminen vaati teknologista kehitystä: uusia laivamalleja ja parempia välineitä navigointiin.</a:t>
            </a:r>
          </a:p>
          <a:p>
            <a:pPr>
              <a:buFont typeface="Arial" panose="020B0604020202020204" pitchFamily="34" charset="0"/>
              <a:buChar char="•"/>
            </a:pPr>
            <a:r>
              <a:rPr lang="fi-FI" sz="2400" b="0" i="0" dirty="0">
                <a:effectLst/>
              </a:rPr>
              <a:t>Espanja ja Portugali kilpailivat siitä, kumpi pääsisi ensin Intiaan. </a:t>
            </a:r>
          </a:p>
          <a:p>
            <a:pPr>
              <a:buFont typeface="Arial" panose="020B0604020202020204" pitchFamily="34" charset="0"/>
              <a:buChar char="•"/>
            </a:pPr>
            <a:r>
              <a:rPr lang="fi-FI" sz="2400" b="0" i="0" dirty="0">
                <a:effectLst/>
              </a:rPr>
              <a:t>Portugalilaiset ehtivät ensin Intiaan, mutta Espanja sai haltuunsa ensimmäisenä alueita uudelta mantereelta, Amerikasta.</a:t>
            </a:r>
          </a:p>
          <a:p>
            <a:pPr>
              <a:buFont typeface="Arial" panose="020B0604020202020204" pitchFamily="34" charset="0"/>
              <a:buChar char="•"/>
            </a:pPr>
            <a:r>
              <a:rPr lang="fi-FI" sz="2400" b="0" i="0" dirty="0">
                <a:effectLst/>
              </a:rPr>
              <a:t>Espanja ja Portugali jakoivat maailman keskenään </a:t>
            </a:r>
            <a:r>
              <a:rPr lang="fi-FI" sz="2400" b="0" i="0" dirty="0" err="1">
                <a:effectLst/>
              </a:rPr>
              <a:t>Tordesillasin</a:t>
            </a:r>
            <a:r>
              <a:rPr lang="fi-FI" sz="2400" b="0" i="0" dirty="0">
                <a:effectLst/>
              </a:rPr>
              <a:t> sopimuksella vuonna 1494.</a:t>
            </a:r>
            <a:br>
              <a:rPr lang="fi-FI" sz="2200" b="0" i="0" dirty="0">
                <a:effectLst/>
                <a:latin typeface="Open Sans" panose="020B0606030504020204" pitchFamily="34" charset="0"/>
              </a:rPr>
            </a:br>
            <a:endParaRPr lang="fi-FI" sz="2200" dirty="0"/>
          </a:p>
        </p:txBody>
      </p:sp>
    </p:spTree>
    <p:extLst>
      <p:ext uri="{BB962C8B-B14F-4D97-AF65-F5344CB8AC3E}">
        <p14:creationId xmlns:p14="http://schemas.microsoft.com/office/powerpoint/2010/main" val="19560379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518F92-DA0D-9A7D-5701-A390A97BB255}"/>
              </a:ext>
            </a:extLst>
          </p:cNvPr>
          <p:cNvSpPr>
            <a:spLocks noGrp="1"/>
          </p:cNvSpPr>
          <p:nvPr>
            <p:ph type="title"/>
          </p:nvPr>
        </p:nvSpPr>
        <p:spPr>
          <a:xfrm>
            <a:off x="836679" y="723898"/>
            <a:ext cx="6002110" cy="1495425"/>
          </a:xfrm>
        </p:spPr>
        <p:txBody>
          <a:bodyPr>
            <a:normAutofit/>
          </a:bodyPr>
          <a:lstStyle/>
          <a:p>
            <a:r>
              <a:rPr lang="fi-FI" sz="4000" dirty="0" err="1"/>
              <a:t>Tordesillasin</a:t>
            </a:r>
            <a:r>
              <a:rPr lang="fi-FI" sz="4000" dirty="0"/>
              <a:t> sopimus 1494</a:t>
            </a:r>
          </a:p>
        </p:txBody>
      </p:sp>
      <p:sp>
        <p:nvSpPr>
          <p:cNvPr id="2054" name="Content Placeholder 2053">
            <a:extLst>
              <a:ext uri="{FF2B5EF4-FFF2-40B4-BE49-F238E27FC236}">
                <a16:creationId xmlns:a16="http://schemas.microsoft.com/office/drawing/2014/main" id="{0B33075E-90D2-0DB5-9534-3A0A08AE148D}"/>
              </a:ext>
            </a:extLst>
          </p:cNvPr>
          <p:cNvSpPr>
            <a:spLocks noGrp="1"/>
          </p:cNvSpPr>
          <p:nvPr>
            <p:ph idx="1"/>
          </p:nvPr>
        </p:nvSpPr>
        <p:spPr>
          <a:xfrm>
            <a:off x="836680" y="2405067"/>
            <a:ext cx="6002110" cy="3729034"/>
          </a:xfrm>
        </p:spPr>
        <p:txBody>
          <a:bodyPr>
            <a:normAutofit/>
          </a:bodyPr>
          <a:lstStyle/>
          <a:p>
            <a:r>
              <a:rPr lang="fi-FI" sz="3200" b="0" i="0" dirty="0">
                <a:solidFill>
                  <a:srgbClr val="333333"/>
                </a:solidFill>
                <a:effectLst/>
              </a:rPr>
              <a:t>Sopimuksessa sovittiin maailman jaosta Espanjan ja Portugalin välillä. </a:t>
            </a:r>
          </a:p>
          <a:p>
            <a:r>
              <a:rPr lang="fi-FI" sz="3200" b="0" i="0" dirty="0">
                <a:solidFill>
                  <a:srgbClr val="333333"/>
                </a:solidFill>
                <a:effectLst/>
              </a:rPr>
              <a:t>47 pituuspiirin itäpuoli kuului Portugalille ja vastaavasti taas länsipuoli Espanjalle.</a:t>
            </a:r>
            <a:endParaRPr lang="en-US" sz="3200" dirty="0"/>
          </a:p>
        </p:txBody>
      </p:sp>
      <p:pic>
        <p:nvPicPr>
          <p:cNvPr id="2050" name="Picture 2">
            <a:extLst>
              <a:ext uri="{FF2B5EF4-FFF2-40B4-BE49-F238E27FC236}">
                <a16:creationId xmlns:a16="http://schemas.microsoft.com/office/drawing/2014/main" id="{5A6EC5E7-BE70-A6D8-E952-04FF2EF424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70"/>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3754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78B9777-72E9-2E3A-751D-EB18D8CD7F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92666" y="457200"/>
            <a:ext cx="11006668"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143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EA15A6-7B50-D922-D6B9-A4A3D12BB006}"/>
              </a:ext>
            </a:extLst>
          </p:cNvPr>
          <p:cNvSpPr>
            <a:spLocks noGrp="1"/>
          </p:cNvSpPr>
          <p:nvPr>
            <p:ph type="title"/>
          </p:nvPr>
        </p:nvSpPr>
        <p:spPr>
          <a:xfrm>
            <a:off x="841248" y="548640"/>
            <a:ext cx="3600860" cy="5431536"/>
          </a:xfrm>
        </p:spPr>
        <p:txBody>
          <a:bodyPr>
            <a:normAutofit/>
          </a:bodyPr>
          <a:lstStyle/>
          <a:p>
            <a:r>
              <a:rPr lang="fi-FI" sz="5000"/>
              <a:t>Keräilijöiden ja metsästäjien elämäntapa</a:t>
            </a:r>
          </a:p>
        </p:txBody>
      </p:sp>
      <p:sp>
        <p:nvSpPr>
          <p:cNvPr id="13" name="Sisällön paikkamerkki 2">
            <a:extLst>
              <a:ext uri="{FF2B5EF4-FFF2-40B4-BE49-F238E27FC236}">
                <a16:creationId xmlns:a16="http://schemas.microsoft.com/office/drawing/2014/main" id="{3FD42A2B-0D7E-1985-8B90-74CEE782EABA}"/>
              </a:ext>
            </a:extLst>
          </p:cNvPr>
          <p:cNvSpPr>
            <a:spLocks noGrp="1"/>
          </p:cNvSpPr>
          <p:nvPr>
            <p:ph idx="1"/>
          </p:nvPr>
        </p:nvSpPr>
        <p:spPr>
          <a:xfrm>
            <a:off x="5126418" y="552091"/>
            <a:ext cx="6224335" cy="5431536"/>
          </a:xfrm>
        </p:spPr>
        <p:txBody>
          <a:bodyPr anchor="ctr">
            <a:normAutofit/>
          </a:bodyPr>
          <a:lstStyle/>
          <a:p>
            <a:r>
              <a:rPr lang="fi-FI" sz="3200" dirty="0"/>
              <a:t>Siirtyminen keräilystä metsästykseen suuri muutos ihmisen historiassa Miksi?</a:t>
            </a:r>
          </a:p>
          <a:p>
            <a:r>
              <a:rPr lang="fi-FI" sz="3200" dirty="0"/>
              <a:t>Sukupuolten välinen työnjako </a:t>
            </a:r>
          </a:p>
          <a:p>
            <a:r>
              <a:rPr lang="fi-FI" sz="3200" dirty="0"/>
              <a:t>Myyttinen luontosuhde</a:t>
            </a:r>
          </a:p>
          <a:p>
            <a:r>
              <a:rPr lang="fi-FI" sz="3200" dirty="0"/>
              <a:t>Lähteet?</a:t>
            </a:r>
          </a:p>
        </p:txBody>
      </p:sp>
    </p:spTree>
    <p:extLst>
      <p:ext uri="{BB962C8B-B14F-4D97-AF65-F5344CB8AC3E}">
        <p14:creationId xmlns:p14="http://schemas.microsoft.com/office/powerpoint/2010/main" val="9741762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9E8D6D88-9F10-88A7-9119-A45B7DF164CF}"/>
              </a:ext>
            </a:extLst>
          </p:cNvPr>
          <p:cNvSpPr>
            <a:spLocks noGrp="1"/>
          </p:cNvSpPr>
          <p:nvPr>
            <p:ph type="title"/>
          </p:nvPr>
        </p:nvSpPr>
        <p:spPr>
          <a:xfrm>
            <a:off x="1137036" y="548640"/>
            <a:ext cx="9543405" cy="1188720"/>
          </a:xfrm>
        </p:spPr>
        <p:txBody>
          <a:bodyPr>
            <a:normAutofit/>
          </a:bodyPr>
          <a:lstStyle/>
          <a:p>
            <a:r>
              <a:rPr lang="fi-FI">
                <a:solidFill>
                  <a:schemeClr val="tx1">
                    <a:lumMod val="85000"/>
                    <a:lumOff val="15000"/>
                  </a:schemeClr>
                </a:solidFill>
              </a:rPr>
              <a:t>Yhteiskuntien törmäys</a:t>
            </a:r>
          </a:p>
        </p:txBody>
      </p:sp>
      <p:sp>
        <p:nvSpPr>
          <p:cNvPr id="3" name="Sisällön paikkamerkki 2">
            <a:extLst>
              <a:ext uri="{FF2B5EF4-FFF2-40B4-BE49-F238E27FC236}">
                <a16:creationId xmlns:a16="http://schemas.microsoft.com/office/drawing/2014/main" id="{C8F2578A-1842-AC29-2E1B-8A2260780215}"/>
              </a:ext>
            </a:extLst>
          </p:cNvPr>
          <p:cNvSpPr>
            <a:spLocks noGrp="1"/>
          </p:cNvSpPr>
          <p:nvPr>
            <p:ph idx="1"/>
          </p:nvPr>
        </p:nvSpPr>
        <p:spPr>
          <a:xfrm>
            <a:off x="1957987" y="2431765"/>
            <a:ext cx="8276026" cy="3320031"/>
          </a:xfrm>
        </p:spPr>
        <p:txBody>
          <a:bodyPr anchor="ctr">
            <a:normAutofit/>
          </a:bodyPr>
          <a:lstStyle/>
          <a:p>
            <a:r>
              <a:rPr lang="fi-FI" sz="2000">
                <a:solidFill>
                  <a:schemeClr val="tx1">
                    <a:lumMod val="85000"/>
                    <a:lumOff val="15000"/>
                  </a:schemeClr>
                </a:solidFill>
              </a:rPr>
              <a:t>Löytöretkistä alkoi Euroopan ulkopuolisten alueiden alistamisen historia (Espanja, Portugali ja 1500-1600-luvuilla voimistuneet kansallisvaltiot Englanti, Hollanti ja Ranska)</a:t>
            </a:r>
          </a:p>
          <a:p>
            <a:r>
              <a:rPr lang="fi-FI" sz="2000">
                <a:solidFill>
                  <a:schemeClr val="tx1">
                    <a:lumMod val="85000"/>
                    <a:lumOff val="15000"/>
                  </a:schemeClr>
                </a:solidFill>
              </a:rPr>
              <a:t>Aluksi siirtokuntia ja kaupankäyntiä alkuperäisväestön kanssa</a:t>
            </a:r>
          </a:p>
          <a:p>
            <a:r>
              <a:rPr lang="fi-FI" sz="2000">
                <a:solidFill>
                  <a:schemeClr val="tx1">
                    <a:lumMod val="85000"/>
                    <a:lumOff val="15000"/>
                  </a:schemeClr>
                </a:solidFill>
              </a:rPr>
              <a:t>Vähitellen suoranaista riistoa ja alueiden alistamista täysin</a:t>
            </a:r>
          </a:p>
          <a:p>
            <a:r>
              <a:rPr lang="fi-FI" sz="2000">
                <a:solidFill>
                  <a:schemeClr val="tx1">
                    <a:lumMod val="85000"/>
                    <a:lumOff val="15000"/>
                  </a:schemeClr>
                </a:solidFill>
              </a:rPr>
              <a:t>Pakkotyötä, suuria alueita yhden kasvin viljelminä (esim. sokeriruoko) -&gt; alueiden ekosysteemin muutos</a:t>
            </a:r>
          </a:p>
          <a:p>
            <a:r>
              <a:rPr lang="fi-FI" sz="2000">
                <a:solidFill>
                  <a:schemeClr val="tx1">
                    <a:lumMod val="85000"/>
                    <a:lumOff val="15000"/>
                  </a:schemeClr>
                </a:solidFill>
              </a:rPr>
              <a:t>Orjia Afrikasta – siirtolaisia emämaasta (Portugali)</a:t>
            </a:r>
          </a:p>
          <a:p>
            <a:endParaRPr lang="fi-FI" sz="200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0762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D7DEF03-6793-0AA1-FE72-4A8CB477E4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9040"/>
          <a:stretch/>
        </p:blipFill>
        <p:spPr bwMode="auto">
          <a:xfrm>
            <a:off x="1"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0" name="Content Placeholder 1029">
            <a:extLst>
              <a:ext uri="{FF2B5EF4-FFF2-40B4-BE49-F238E27FC236}">
                <a16:creationId xmlns:a16="http://schemas.microsoft.com/office/drawing/2014/main" id="{8B5C0162-0D0F-862F-AF74-DCC0BB38CF78}"/>
              </a:ext>
            </a:extLst>
          </p:cNvPr>
          <p:cNvSpPr>
            <a:spLocks noGrp="1"/>
          </p:cNvSpPr>
          <p:nvPr>
            <p:ph idx="1"/>
          </p:nvPr>
        </p:nvSpPr>
        <p:spPr>
          <a:xfrm>
            <a:off x="7472364" y="1785938"/>
            <a:ext cx="4471986" cy="3614737"/>
          </a:xfrm>
        </p:spPr>
        <p:txBody>
          <a:bodyPr>
            <a:noAutofit/>
          </a:bodyPr>
          <a:lstStyle/>
          <a:p>
            <a:r>
              <a:rPr lang="en-US" sz="2400" b="1" dirty="0" err="1"/>
              <a:t>Atsteekit</a:t>
            </a:r>
            <a:r>
              <a:rPr lang="en-US" sz="2400" dirty="0"/>
              <a:t> </a:t>
            </a:r>
            <a:r>
              <a:rPr lang="en-US" sz="2400" dirty="0" err="1"/>
              <a:t>nykyisen</a:t>
            </a:r>
            <a:r>
              <a:rPr lang="en-US" sz="2400" dirty="0"/>
              <a:t> </a:t>
            </a:r>
            <a:r>
              <a:rPr lang="en-US" sz="2400" dirty="0" err="1"/>
              <a:t>Meksikon</a:t>
            </a:r>
            <a:r>
              <a:rPr lang="en-US" sz="2400" dirty="0"/>
              <a:t> </a:t>
            </a:r>
            <a:r>
              <a:rPr lang="en-US" sz="2400" dirty="0" err="1"/>
              <a:t>alueella</a:t>
            </a:r>
            <a:r>
              <a:rPr lang="en-US" sz="2400" dirty="0"/>
              <a:t>, </a:t>
            </a:r>
            <a:r>
              <a:rPr lang="en-US" sz="2400" dirty="0" err="1"/>
              <a:t>keskuskaupunki</a:t>
            </a:r>
            <a:r>
              <a:rPr lang="en-US" sz="2400" dirty="0"/>
              <a:t>:</a:t>
            </a:r>
            <a:r>
              <a:rPr lang="fi-FI" sz="2400" b="0" i="0" dirty="0" err="1">
                <a:solidFill>
                  <a:srgbClr val="333333"/>
                </a:solidFill>
                <a:effectLst/>
                <a:latin typeface="Calibri" panose="020F0502020204030204" pitchFamily="34" charset="0"/>
                <a:cs typeface="Calibri" panose="020F0502020204030204" pitchFamily="34" charset="0"/>
              </a:rPr>
              <a:t>Tenochtitlán</a:t>
            </a:r>
            <a:endParaRPr lang="en-US" sz="2400" dirty="0">
              <a:latin typeface="Calibri" panose="020F0502020204030204" pitchFamily="34" charset="0"/>
              <a:cs typeface="Calibri" panose="020F0502020204030204" pitchFamily="34" charset="0"/>
            </a:endParaRPr>
          </a:p>
          <a:p>
            <a:r>
              <a:rPr lang="en-US" sz="2400" b="1" dirty="0" err="1"/>
              <a:t>Mayat</a:t>
            </a:r>
            <a:r>
              <a:rPr lang="en-US" sz="2400" dirty="0"/>
              <a:t> </a:t>
            </a:r>
            <a:r>
              <a:rPr lang="en-US" sz="2400" dirty="0" err="1"/>
              <a:t>Keski-Amerikassa</a:t>
            </a:r>
            <a:r>
              <a:rPr lang="en-US" sz="2400" dirty="0"/>
              <a:t> (</a:t>
            </a:r>
            <a:r>
              <a:rPr lang="en-US" sz="2400" dirty="0" err="1"/>
              <a:t>ei</a:t>
            </a:r>
            <a:r>
              <a:rPr lang="en-US" sz="2400" dirty="0"/>
              <a:t> </a:t>
            </a:r>
            <a:r>
              <a:rPr lang="en-US" sz="2400" dirty="0" err="1"/>
              <a:t>ollut</a:t>
            </a:r>
            <a:r>
              <a:rPr lang="en-US" sz="2400" dirty="0"/>
              <a:t> </a:t>
            </a:r>
            <a:r>
              <a:rPr lang="en-US" sz="2400" dirty="0" err="1"/>
              <a:t>yhtä</a:t>
            </a:r>
            <a:r>
              <a:rPr lang="en-US" sz="2400" dirty="0"/>
              <a:t> </a:t>
            </a:r>
            <a:r>
              <a:rPr lang="en-US" sz="2400" dirty="0" err="1"/>
              <a:t>suurta</a:t>
            </a:r>
            <a:r>
              <a:rPr lang="en-US" sz="2400" dirty="0"/>
              <a:t> </a:t>
            </a:r>
            <a:r>
              <a:rPr lang="en-US" sz="2400" dirty="0" err="1"/>
              <a:t>keskusta</a:t>
            </a:r>
            <a:r>
              <a:rPr lang="en-US" sz="2400" dirty="0"/>
              <a:t>, </a:t>
            </a:r>
            <a:r>
              <a:rPr lang="en-US" sz="2400" dirty="0" err="1"/>
              <a:t>vaan</a:t>
            </a:r>
            <a:r>
              <a:rPr lang="en-US" sz="2400" dirty="0"/>
              <a:t> </a:t>
            </a:r>
            <a:r>
              <a:rPr lang="en-US" sz="2400" dirty="0" err="1"/>
              <a:t>useita</a:t>
            </a:r>
            <a:r>
              <a:rPr lang="en-US" sz="2400" dirty="0"/>
              <a:t> </a:t>
            </a:r>
            <a:r>
              <a:rPr lang="en-US" sz="2400" dirty="0" err="1"/>
              <a:t>temppelikaupunkeja</a:t>
            </a:r>
            <a:r>
              <a:rPr lang="en-US" sz="2400" dirty="0"/>
              <a:t>) </a:t>
            </a:r>
          </a:p>
          <a:p>
            <a:r>
              <a:rPr lang="en-US" sz="2400" b="1" dirty="0" err="1"/>
              <a:t>Inkat</a:t>
            </a:r>
            <a:r>
              <a:rPr lang="en-US" sz="2400" dirty="0"/>
              <a:t> </a:t>
            </a:r>
            <a:r>
              <a:rPr lang="en-US" sz="2400" dirty="0" err="1"/>
              <a:t>Andeilla</a:t>
            </a:r>
            <a:r>
              <a:rPr lang="en-US" sz="2400" dirty="0"/>
              <a:t> </a:t>
            </a:r>
            <a:r>
              <a:rPr lang="en-US" sz="2400" dirty="0" err="1"/>
              <a:t>nykyisen</a:t>
            </a:r>
            <a:r>
              <a:rPr lang="en-US" sz="2400" dirty="0"/>
              <a:t> Perun </a:t>
            </a:r>
            <a:r>
              <a:rPr lang="en-US" sz="2400" dirty="0" err="1"/>
              <a:t>alueella</a:t>
            </a:r>
            <a:r>
              <a:rPr lang="en-US" sz="2400" dirty="0"/>
              <a:t>, </a:t>
            </a:r>
            <a:r>
              <a:rPr lang="en-US" sz="2400" dirty="0" err="1"/>
              <a:t>keskuskaupunki:Cusco</a:t>
            </a:r>
            <a:endParaRPr lang="en-US" sz="2400" dirty="0"/>
          </a:p>
        </p:txBody>
      </p:sp>
    </p:spTree>
    <p:extLst>
      <p:ext uri="{BB962C8B-B14F-4D97-AF65-F5344CB8AC3E}">
        <p14:creationId xmlns:p14="http://schemas.microsoft.com/office/powerpoint/2010/main" val="29876854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98CBC95-C994-6CDA-CAE0-3C9192C22876}"/>
              </a:ext>
            </a:extLst>
          </p:cNvPr>
          <p:cNvSpPr>
            <a:spLocks noGrp="1"/>
          </p:cNvSpPr>
          <p:nvPr>
            <p:ph type="title"/>
          </p:nvPr>
        </p:nvSpPr>
        <p:spPr>
          <a:xfrm>
            <a:off x="686834" y="1153572"/>
            <a:ext cx="3200400" cy="4461163"/>
          </a:xfrm>
        </p:spPr>
        <p:txBody>
          <a:bodyPr>
            <a:normAutofit/>
          </a:bodyPr>
          <a:lstStyle/>
          <a:p>
            <a:r>
              <a:rPr lang="fi-FI" sz="3400">
                <a:solidFill>
                  <a:srgbClr val="FFFFFF"/>
                </a:solidFill>
              </a:rPr>
              <a:t>Eurooppalaisten saapuminen Amerikan mantereelle seurauksia: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318DE58E-2859-F85D-8D9F-5EF497795DE1}"/>
              </a:ext>
            </a:extLst>
          </p:cNvPr>
          <p:cNvSpPr>
            <a:spLocks noGrp="1"/>
          </p:cNvSpPr>
          <p:nvPr>
            <p:ph idx="1"/>
          </p:nvPr>
        </p:nvSpPr>
        <p:spPr>
          <a:xfrm>
            <a:off x="4447308" y="591344"/>
            <a:ext cx="6906491" cy="5585619"/>
          </a:xfrm>
        </p:spPr>
        <p:txBody>
          <a:bodyPr anchor="ctr">
            <a:normAutofit/>
          </a:bodyPr>
          <a:lstStyle/>
          <a:p>
            <a:r>
              <a:rPr lang="fi-FI" sz="2200"/>
              <a:t>Eurooppalaisten saapuessa Amerikkaan, sen väkiluku oli 40-50 miljoonaa -&gt; 1600-luvun alussa väestöä oli enää 13 miljoonaa</a:t>
            </a:r>
          </a:p>
          <a:p>
            <a:r>
              <a:rPr lang="fi-FI" sz="2200"/>
              <a:t>Konkistadorien ryhmät vs. suuret atsteekki- ja inkavaltakunnat</a:t>
            </a:r>
          </a:p>
          <a:p>
            <a:r>
              <a:rPr lang="fi-FI" sz="2200"/>
              <a:t>Aseet, orjuuttaminen, taudit</a:t>
            </a:r>
          </a:p>
          <a:p>
            <a:r>
              <a:rPr lang="fi-FI" sz="2200"/>
              <a:t>Alkuperäisväestön keskinäiset sodat</a:t>
            </a:r>
          </a:p>
          <a:p>
            <a:r>
              <a:rPr lang="fi-FI" sz="2200"/>
              <a:t>Talous: alkuperäisväestö ei tuntenut maan yksityisomistusta – eurooppalaisten järjestelmässä maata hallitsivat tilanherrat</a:t>
            </a:r>
          </a:p>
          <a:p>
            <a:r>
              <a:rPr lang="fi-FI" sz="2200"/>
              <a:t>Poliittinen valta eurooppalaisille kruununvirkamiehille -&gt; hallinto muuttui epäoikeudenmukaiseksi alkuperäisväestön mielestä</a:t>
            </a:r>
          </a:p>
          <a:p>
            <a:r>
              <a:rPr lang="fi-FI" sz="2200"/>
              <a:t>Alkuperäisväestön identiteetin murskaaminen (uskonto, tavat)</a:t>
            </a:r>
          </a:p>
        </p:txBody>
      </p:sp>
    </p:spTree>
    <p:extLst>
      <p:ext uri="{BB962C8B-B14F-4D97-AF65-F5344CB8AC3E}">
        <p14:creationId xmlns:p14="http://schemas.microsoft.com/office/powerpoint/2010/main" val="10499959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Otsikko 1">
            <a:extLst>
              <a:ext uri="{FF2B5EF4-FFF2-40B4-BE49-F238E27FC236}">
                <a16:creationId xmlns:a16="http://schemas.microsoft.com/office/drawing/2014/main" id="{CC545918-3AA5-C740-9259-14F0CC6B5139}"/>
              </a:ext>
            </a:extLst>
          </p:cNvPr>
          <p:cNvSpPr>
            <a:spLocks noGrp="1"/>
          </p:cNvSpPr>
          <p:nvPr>
            <p:ph type="title"/>
          </p:nvPr>
        </p:nvSpPr>
        <p:spPr>
          <a:xfrm>
            <a:off x="958506" y="800392"/>
            <a:ext cx="10264697" cy="1212102"/>
          </a:xfrm>
        </p:spPr>
        <p:txBody>
          <a:bodyPr>
            <a:normAutofit/>
          </a:bodyPr>
          <a:lstStyle/>
          <a:p>
            <a:r>
              <a:rPr lang="fi-FI" sz="4000">
                <a:solidFill>
                  <a:srgbClr val="FFFFFF"/>
                </a:solidFill>
              </a:rPr>
              <a:t>Orjakauppaa Afrikasta</a:t>
            </a:r>
          </a:p>
        </p:txBody>
      </p:sp>
      <p:sp>
        <p:nvSpPr>
          <p:cNvPr id="3" name="Sisällön paikkamerkki 2">
            <a:extLst>
              <a:ext uri="{FF2B5EF4-FFF2-40B4-BE49-F238E27FC236}">
                <a16:creationId xmlns:a16="http://schemas.microsoft.com/office/drawing/2014/main" id="{C598015A-DBE9-F837-400A-EAFE9EF20133}"/>
              </a:ext>
            </a:extLst>
          </p:cNvPr>
          <p:cNvSpPr>
            <a:spLocks noGrp="1"/>
          </p:cNvSpPr>
          <p:nvPr>
            <p:ph idx="1"/>
          </p:nvPr>
        </p:nvSpPr>
        <p:spPr>
          <a:xfrm>
            <a:off x="1367624" y="2490436"/>
            <a:ext cx="9708995" cy="3567173"/>
          </a:xfrm>
        </p:spPr>
        <p:txBody>
          <a:bodyPr anchor="ctr">
            <a:normAutofit/>
          </a:bodyPr>
          <a:lstStyle/>
          <a:p>
            <a:r>
              <a:rPr lang="fi-FI" sz="2400"/>
              <a:t>1500-luvulla alettiin kuljettamaan orjia Afrikasta Amerikkaan</a:t>
            </a:r>
          </a:p>
          <a:p>
            <a:r>
              <a:rPr lang="fi-FI" sz="2400"/>
              <a:t>Arviolta noin 9-12 miljoonaa orjaa kuljetettiin Afrikasta Amerikkaan 1500-luvulta 1800-luvun alkuun mennessä (eläviä)</a:t>
            </a:r>
          </a:p>
          <a:p>
            <a:r>
              <a:rPr lang="fi-FI" sz="2400"/>
              <a:t>Orjakaupan myötä Afrikka ajautui heimosotiin, väestö väheni</a:t>
            </a:r>
          </a:p>
          <a:p>
            <a:pPr marL="0" indent="0">
              <a:buNone/>
            </a:pPr>
            <a:endParaRPr lang="fi-FI" sz="2400"/>
          </a:p>
          <a:p>
            <a:endParaRPr lang="fi-FI" sz="2400"/>
          </a:p>
        </p:txBody>
      </p:sp>
    </p:spTree>
    <p:extLst>
      <p:ext uri="{BB962C8B-B14F-4D97-AF65-F5344CB8AC3E}">
        <p14:creationId xmlns:p14="http://schemas.microsoft.com/office/powerpoint/2010/main" val="1055951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ED85632-0D4E-630A-A717-529B7843C0E2}"/>
              </a:ext>
            </a:extLst>
          </p:cNvPr>
          <p:cNvSpPr>
            <a:spLocks noGrp="1"/>
          </p:cNvSpPr>
          <p:nvPr>
            <p:ph type="title"/>
          </p:nvPr>
        </p:nvSpPr>
        <p:spPr>
          <a:xfrm>
            <a:off x="686834" y="1153572"/>
            <a:ext cx="3200400" cy="4461163"/>
          </a:xfrm>
        </p:spPr>
        <p:txBody>
          <a:bodyPr>
            <a:normAutofit/>
          </a:bodyPr>
          <a:lstStyle/>
          <a:p>
            <a:r>
              <a:rPr lang="fi-FI">
                <a:solidFill>
                  <a:srgbClr val="FFFFFF"/>
                </a:solidFill>
              </a:rPr>
              <a:t>Löytöretkien seurauksia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3C6F2283-6914-6988-9FF7-21D713C16DF3}"/>
              </a:ext>
            </a:extLst>
          </p:cNvPr>
          <p:cNvSpPr>
            <a:spLocks noGrp="1"/>
          </p:cNvSpPr>
          <p:nvPr>
            <p:ph idx="1"/>
          </p:nvPr>
        </p:nvSpPr>
        <p:spPr>
          <a:xfrm>
            <a:off x="4447308" y="591344"/>
            <a:ext cx="6906491" cy="5585619"/>
          </a:xfrm>
        </p:spPr>
        <p:txBody>
          <a:bodyPr anchor="ctr">
            <a:normAutofit/>
          </a:bodyPr>
          <a:lstStyle/>
          <a:p>
            <a:r>
              <a:rPr lang="fi-FI" sz="2200"/>
              <a:t>Vasta löytöretkien jälkeen voidaan puhua maailman historiasta (tosin eurooppalaisten ehdoilla)</a:t>
            </a:r>
          </a:p>
          <a:p>
            <a:r>
              <a:rPr lang="fi-FI" sz="2200" b="1"/>
              <a:t>Maailmankaupan voimistuminen </a:t>
            </a:r>
            <a:r>
              <a:rPr lang="fi-FI" sz="2200"/>
              <a:t>-&gt; Euroopasta tuli keskus, joka välitti kauppaa valtamerien kautta eri mantereille -&gt; Atlantin rannikon kaupungit ja valtiot nousivat johtoasemaan (Välimeri menetti merkitystään)</a:t>
            </a:r>
          </a:p>
          <a:p>
            <a:r>
              <a:rPr lang="fi-FI" sz="2200" b="1"/>
              <a:t>Rahatalous vahvistui </a:t>
            </a:r>
            <a:r>
              <a:rPr lang="fi-FI" sz="2200"/>
              <a:t>-&gt; kaupasta voittoa -&gt; voitot sijoitettiin oman maan tuotannon ja maatalouden kehittämiseen </a:t>
            </a:r>
          </a:p>
          <a:p>
            <a:r>
              <a:rPr lang="fi-FI" sz="2200" b="1"/>
              <a:t>Eurooppalaisten vaurastuminen </a:t>
            </a:r>
            <a:r>
              <a:rPr lang="fi-FI" sz="2200"/>
              <a:t>– aasialaisten ylellisyystuotteiden (posliinit, mausteet, silkit) kysyntä kasvoi</a:t>
            </a:r>
          </a:p>
          <a:p>
            <a:r>
              <a:rPr lang="fi-FI" sz="2200"/>
              <a:t>Kauppakomppaniat (monopoli) -&gt; </a:t>
            </a:r>
            <a:r>
              <a:rPr lang="fi-FI" sz="2200" b="1"/>
              <a:t>kolonialismi</a:t>
            </a:r>
          </a:p>
          <a:p>
            <a:r>
              <a:rPr lang="fi-FI" sz="2200"/>
              <a:t>Talouden nopea kasvu -&gt; inflaatio 1500-luvulla (myytävien tuotteiden kysyntä kasvoi) -&gt; hinnat nousivat -&gt; käsityöläiset ja talonpojat hyötyivät</a:t>
            </a:r>
          </a:p>
        </p:txBody>
      </p:sp>
    </p:spTree>
    <p:extLst>
      <p:ext uri="{BB962C8B-B14F-4D97-AF65-F5344CB8AC3E}">
        <p14:creationId xmlns:p14="http://schemas.microsoft.com/office/powerpoint/2010/main" val="34774697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Otsikko 1">
            <a:extLst>
              <a:ext uri="{FF2B5EF4-FFF2-40B4-BE49-F238E27FC236}">
                <a16:creationId xmlns:a16="http://schemas.microsoft.com/office/drawing/2014/main" id="{D629806C-0A5B-A4BD-AD30-BF418A5C5B2C}"/>
              </a:ext>
            </a:extLst>
          </p:cNvPr>
          <p:cNvSpPr>
            <a:spLocks noGrp="1"/>
          </p:cNvSpPr>
          <p:nvPr>
            <p:ph type="title"/>
          </p:nvPr>
        </p:nvSpPr>
        <p:spPr>
          <a:xfrm>
            <a:off x="958506" y="800392"/>
            <a:ext cx="10264697" cy="1212102"/>
          </a:xfrm>
        </p:spPr>
        <p:txBody>
          <a:bodyPr>
            <a:normAutofit/>
          </a:bodyPr>
          <a:lstStyle/>
          <a:p>
            <a:r>
              <a:rPr lang="fi-FI" sz="4000">
                <a:solidFill>
                  <a:srgbClr val="FFFFFF"/>
                </a:solidFill>
              </a:rPr>
              <a:t>Euroopassa hallitsijan asema voimistui</a:t>
            </a:r>
          </a:p>
        </p:txBody>
      </p:sp>
      <p:sp>
        <p:nvSpPr>
          <p:cNvPr id="3" name="Sisällön paikkamerkki 2">
            <a:extLst>
              <a:ext uri="{FF2B5EF4-FFF2-40B4-BE49-F238E27FC236}">
                <a16:creationId xmlns:a16="http://schemas.microsoft.com/office/drawing/2014/main" id="{1E2DF9DD-8E7D-7D5C-5BF9-486A9DC8FD1B}"/>
              </a:ext>
            </a:extLst>
          </p:cNvPr>
          <p:cNvSpPr>
            <a:spLocks noGrp="1"/>
          </p:cNvSpPr>
          <p:nvPr>
            <p:ph idx="1"/>
          </p:nvPr>
        </p:nvSpPr>
        <p:spPr>
          <a:xfrm>
            <a:off x="1367624" y="2490436"/>
            <a:ext cx="9708995" cy="3567173"/>
          </a:xfrm>
        </p:spPr>
        <p:txBody>
          <a:bodyPr anchor="ctr">
            <a:normAutofit/>
          </a:bodyPr>
          <a:lstStyle/>
          <a:p>
            <a:r>
              <a:rPr lang="fi-FI" sz="2400"/>
              <a:t>Kauppa ja rahatalous vilkastui löytöretkien myötä -&gt; hallitsijan verotulot kasvoivat</a:t>
            </a:r>
          </a:p>
          <a:p>
            <a:r>
              <a:rPr lang="fi-FI" sz="2400"/>
              <a:t>Uusien alueiden valloitus ja hallinta -&gt; keskitetty hallinto, iso armeija, tehokas laivasto</a:t>
            </a:r>
          </a:p>
          <a:p>
            <a:r>
              <a:rPr lang="fi-FI" sz="2400"/>
              <a:t>Uskonsodat Euroopassa 1500- ja 1600-luvuilla -&gt; kuninkaat päättivät oman valtionsa uskonnosta</a:t>
            </a:r>
          </a:p>
          <a:p>
            <a:r>
              <a:rPr lang="fi-FI" sz="2400"/>
              <a:t>Hallitsijan yksinoikeus rahanlyömiseen</a:t>
            </a:r>
          </a:p>
          <a:p>
            <a:r>
              <a:rPr lang="fi-FI" sz="2400"/>
              <a:t>-&gt; yksinvaltius</a:t>
            </a:r>
          </a:p>
        </p:txBody>
      </p:sp>
    </p:spTree>
    <p:extLst>
      <p:ext uri="{BB962C8B-B14F-4D97-AF65-F5344CB8AC3E}">
        <p14:creationId xmlns:p14="http://schemas.microsoft.com/office/powerpoint/2010/main" val="20199009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1"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Otsikko 1">
            <a:extLst>
              <a:ext uri="{FF2B5EF4-FFF2-40B4-BE49-F238E27FC236}">
                <a16:creationId xmlns:a16="http://schemas.microsoft.com/office/drawing/2014/main" id="{84030368-FDD9-AA3D-555E-A2CDB9AC8D29}"/>
              </a:ext>
            </a:extLst>
          </p:cNvPr>
          <p:cNvSpPr>
            <a:spLocks noGrp="1"/>
          </p:cNvSpPr>
          <p:nvPr>
            <p:ph type="title"/>
          </p:nvPr>
        </p:nvSpPr>
        <p:spPr>
          <a:xfrm>
            <a:off x="1098468" y="885651"/>
            <a:ext cx="3229803" cy="4624603"/>
          </a:xfrm>
        </p:spPr>
        <p:txBody>
          <a:bodyPr>
            <a:normAutofit/>
          </a:bodyPr>
          <a:lstStyle/>
          <a:p>
            <a:r>
              <a:rPr lang="fi-FI" sz="3700">
                <a:solidFill>
                  <a:srgbClr val="FFFFFF"/>
                </a:solidFill>
              </a:rPr>
              <a:t>”Merkantilismi”</a:t>
            </a:r>
          </a:p>
        </p:txBody>
      </p:sp>
      <p:sp>
        <p:nvSpPr>
          <p:cNvPr id="3" name="Sisällön paikkamerkki 2">
            <a:extLst>
              <a:ext uri="{FF2B5EF4-FFF2-40B4-BE49-F238E27FC236}">
                <a16:creationId xmlns:a16="http://schemas.microsoft.com/office/drawing/2014/main" id="{B5D0A084-97DF-79E3-7283-01C4BF88A77F}"/>
              </a:ext>
            </a:extLst>
          </p:cNvPr>
          <p:cNvSpPr>
            <a:spLocks noGrp="1"/>
          </p:cNvSpPr>
          <p:nvPr>
            <p:ph idx="1"/>
          </p:nvPr>
        </p:nvSpPr>
        <p:spPr>
          <a:xfrm>
            <a:off x="4978708" y="885651"/>
            <a:ext cx="6525220" cy="4616849"/>
          </a:xfrm>
        </p:spPr>
        <p:txBody>
          <a:bodyPr anchor="ctr">
            <a:normAutofit/>
          </a:bodyPr>
          <a:lstStyle/>
          <a:p>
            <a:r>
              <a:rPr lang="fi-FI" sz="1700"/>
              <a:t>Sama tavoite joka maalla: valtion ja hallitsijan vaurastuminen</a:t>
            </a:r>
          </a:p>
          <a:p>
            <a:r>
              <a:rPr lang="fi-FI" sz="1700"/>
              <a:t>Valtiolle ja itsevaltiudelle oli tärkeintä varmistaa rahan riittävyys armeijaan ja hallintoon</a:t>
            </a:r>
          </a:p>
          <a:p>
            <a:r>
              <a:rPr lang="fi-FI" sz="1700"/>
              <a:t>Valtion piti saada haltuunsa kultarahoja ja muita jalometalleja muilta valtioilta</a:t>
            </a:r>
          </a:p>
          <a:p>
            <a:r>
              <a:rPr lang="fi-FI" sz="1700"/>
              <a:t>Viennin tuli olla tuontia suurempaa, jotta omaan maahan saataisiin jalometalleja ja rahaa</a:t>
            </a:r>
          </a:p>
          <a:p>
            <a:r>
              <a:rPr lang="fi-FI" sz="1700"/>
              <a:t>Ulkomaille tärkeää viedä jalostettuja tuotteita, koska niistä sai paremman tuoton kuin raaka-aineista</a:t>
            </a:r>
          </a:p>
          <a:p>
            <a:r>
              <a:rPr lang="fi-FI" sz="1700"/>
              <a:t>Tuontia rajoitettiin tulleilla, tuontikielloilla, laatuvaatimuksilla</a:t>
            </a:r>
          </a:p>
          <a:p>
            <a:r>
              <a:rPr lang="fi-FI" sz="1700"/>
              <a:t>Tuonti omista siirtomaista oli vapaata</a:t>
            </a:r>
          </a:p>
          <a:p>
            <a:r>
              <a:rPr lang="fi-FI" sz="1700"/>
              <a:t>Talous valjastettiin palvelemaan valtion tarpeita ja valtiot muotoutuivat yhtenäisiksi talousalueiksi (sama raha, samat taloutta säätelevät lait)</a:t>
            </a:r>
          </a:p>
        </p:txBody>
      </p:sp>
    </p:spTree>
    <p:extLst>
      <p:ext uri="{BB962C8B-B14F-4D97-AF65-F5344CB8AC3E}">
        <p14:creationId xmlns:p14="http://schemas.microsoft.com/office/powerpoint/2010/main" val="11348894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4" name="Shape 135"/>
          <p:cNvSpPr txBox="1">
            <a:spLocks/>
          </p:cNvSpPr>
          <p:nvPr/>
        </p:nvSpPr>
        <p:spPr bwMode="auto">
          <a:xfrm>
            <a:off x="1905164" y="476672"/>
            <a:ext cx="8352928" cy="15121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25" tIns="45700" rIns="91425" bIns="4570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0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a:solidFill>
                  <a:schemeClr val="tx1"/>
                </a:solidFill>
                <a:latin typeface="+mn-lt"/>
                <a:ea typeface="Geneva" charset="0"/>
                <a:cs typeface="+mn-cs"/>
              </a:defRPr>
            </a:lvl2pPr>
            <a:lvl3pPr marL="1143000" indent="-228600" algn="l" rtl="0" eaLnBrk="0" fontAlgn="base" hangingPunct="0">
              <a:spcBef>
                <a:spcPct val="20000"/>
              </a:spcBef>
              <a:spcAft>
                <a:spcPct val="0"/>
              </a:spcAft>
              <a:buChar char="•"/>
              <a:defRPr>
                <a:solidFill>
                  <a:schemeClr val="tx1"/>
                </a:solidFill>
                <a:latin typeface="+mn-lt"/>
                <a:ea typeface="Geneva" charset="0"/>
                <a:cs typeface="+mn-cs"/>
              </a:defRPr>
            </a:lvl3pPr>
            <a:lvl4pPr marL="1600200" indent="-228600" algn="l" rtl="0" eaLnBrk="0" fontAlgn="base" hangingPunct="0">
              <a:spcBef>
                <a:spcPct val="20000"/>
              </a:spcBef>
              <a:spcAft>
                <a:spcPct val="0"/>
              </a:spcAft>
              <a:buChar char="–"/>
              <a:defRPr>
                <a:solidFill>
                  <a:schemeClr val="tx1"/>
                </a:solidFill>
                <a:latin typeface="+mn-lt"/>
                <a:ea typeface="Geneva" charset="0"/>
                <a:cs typeface="+mn-cs"/>
              </a:defRPr>
            </a:lvl4pPr>
            <a:lvl5pPr marL="2057400" indent="-228600" algn="l" rtl="0" eaLnBrk="0" fontAlgn="base" hangingPunct="0">
              <a:spcBef>
                <a:spcPct val="20000"/>
              </a:spcBef>
              <a:spcAft>
                <a:spcPct val="0"/>
              </a:spcAft>
              <a:buChar char="»"/>
              <a:defRPr>
                <a:solidFill>
                  <a:schemeClr val="tx1"/>
                </a:solidFill>
                <a:latin typeface="+mn-lt"/>
                <a:ea typeface="Geneva" charset="0"/>
                <a:cs typeface="+mn-cs"/>
              </a:defRPr>
            </a:lvl5pPr>
            <a:lvl6pPr marL="2514600" indent="-228600" algn="l" rtl="0" fontAlgn="base">
              <a:spcBef>
                <a:spcPct val="20000"/>
              </a:spcBef>
              <a:spcAft>
                <a:spcPct val="0"/>
              </a:spcAft>
              <a:buChar char="»"/>
              <a:defRPr>
                <a:solidFill>
                  <a:schemeClr val="tx1"/>
                </a:solidFill>
                <a:latin typeface="+mn-lt"/>
                <a:ea typeface="Geneva" charset="0"/>
                <a:cs typeface="+mn-cs"/>
              </a:defRPr>
            </a:lvl6pPr>
            <a:lvl7pPr marL="2971800" indent="-228600" algn="l" rtl="0" fontAlgn="base">
              <a:spcBef>
                <a:spcPct val="20000"/>
              </a:spcBef>
              <a:spcAft>
                <a:spcPct val="0"/>
              </a:spcAft>
              <a:buChar char="»"/>
              <a:defRPr>
                <a:solidFill>
                  <a:schemeClr val="tx1"/>
                </a:solidFill>
                <a:latin typeface="+mn-lt"/>
                <a:ea typeface="Geneva" charset="0"/>
                <a:cs typeface="+mn-cs"/>
              </a:defRPr>
            </a:lvl7pPr>
            <a:lvl8pPr marL="3429000" indent="-228600" algn="l" rtl="0" fontAlgn="base">
              <a:spcBef>
                <a:spcPct val="20000"/>
              </a:spcBef>
              <a:spcAft>
                <a:spcPct val="0"/>
              </a:spcAft>
              <a:buChar char="»"/>
              <a:defRPr>
                <a:solidFill>
                  <a:schemeClr val="tx1"/>
                </a:solidFill>
                <a:latin typeface="+mn-lt"/>
                <a:ea typeface="Geneva" charset="0"/>
                <a:cs typeface="+mn-cs"/>
              </a:defRPr>
            </a:lvl8pPr>
            <a:lvl9pPr marL="3886200" indent="-228600" algn="l" rtl="0" fontAlgn="base">
              <a:spcBef>
                <a:spcPct val="20000"/>
              </a:spcBef>
              <a:spcAft>
                <a:spcPct val="0"/>
              </a:spcAft>
              <a:buChar char="»"/>
              <a:defRPr>
                <a:solidFill>
                  <a:schemeClr val="tx1"/>
                </a:solidFill>
                <a:latin typeface="+mn-lt"/>
                <a:ea typeface="Geneva" charset="0"/>
                <a:cs typeface="+mn-cs"/>
              </a:defRPr>
            </a:lvl9pPr>
          </a:lstStyle>
          <a:p>
            <a:pPr>
              <a:spcBef>
                <a:spcPts val="400"/>
              </a:spcBef>
              <a:spcAft>
                <a:spcPts val="0"/>
              </a:spcAft>
            </a:pPr>
            <a:r>
              <a:rPr lang="fi" kern="0" dirty="0"/>
              <a:t>Eurooppalaiset valtiot suojelivat omaa talouttaan ja hyödynsivät siirtomaita.</a:t>
            </a:r>
          </a:p>
          <a:p>
            <a:pPr>
              <a:spcBef>
                <a:spcPts val="400"/>
              </a:spcBef>
              <a:spcAft>
                <a:spcPts val="0"/>
              </a:spcAft>
            </a:pPr>
            <a:r>
              <a:rPr lang="fi" kern="0" dirty="0"/>
              <a:t>Tavoitteena oli oman maan vaurastuminen.</a:t>
            </a:r>
          </a:p>
          <a:p>
            <a:pPr>
              <a:spcBef>
                <a:spcPts val="400"/>
              </a:spcBef>
              <a:spcAft>
                <a:spcPts val="0"/>
              </a:spcAft>
            </a:pPr>
            <a:r>
              <a:rPr lang="fi" kern="0" dirty="0"/>
              <a:t>Tätä taloussuuntausta kutsutaan merkantilismiksi.</a:t>
            </a:r>
          </a:p>
        </p:txBody>
      </p:sp>
      <p:pic>
        <p:nvPicPr>
          <p:cNvPr id="3" name="Kuva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6828" y="2132856"/>
            <a:ext cx="8229600" cy="3600450"/>
          </a:xfrm>
          <a:prstGeom prst="rect">
            <a:avLst/>
          </a:prstGeom>
        </p:spPr>
      </p:pic>
    </p:spTree>
    <p:extLst>
      <p:ext uri="{BB962C8B-B14F-4D97-AF65-F5344CB8AC3E}">
        <p14:creationId xmlns:p14="http://schemas.microsoft.com/office/powerpoint/2010/main" val="359849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8429E0-687F-02D4-0CDF-3641460325BE}"/>
              </a:ext>
            </a:extLst>
          </p:cNvPr>
          <p:cNvSpPr>
            <a:spLocks noGrp="1"/>
          </p:cNvSpPr>
          <p:nvPr>
            <p:ph type="title"/>
          </p:nvPr>
        </p:nvSpPr>
        <p:spPr>
          <a:xfrm>
            <a:off x="690612" y="86042"/>
            <a:ext cx="10515600" cy="594995"/>
          </a:xfrm>
        </p:spPr>
        <p:txBody>
          <a:bodyPr>
            <a:normAutofit fontScale="90000"/>
          </a:bodyPr>
          <a:lstStyle/>
          <a:p>
            <a:r>
              <a:rPr lang="fi-FI" dirty="0"/>
              <a:t>Atlantin kolmiokauppa</a:t>
            </a:r>
          </a:p>
        </p:txBody>
      </p:sp>
      <p:pic>
        <p:nvPicPr>
          <p:cNvPr id="3074" name="Picture 2">
            <a:extLst>
              <a:ext uri="{FF2B5EF4-FFF2-40B4-BE49-F238E27FC236}">
                <a16:creationId xmlns:a16="http://schemas.microsoft.com/office/drawing/2014/main" id="{873980BB-500A-DEE8-38AE-3CE364DB0E0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93017" y="681037"/>
            <a:ext cx="7876863" cy="634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744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F8C7DCF-D580-A5EF-656D-3DDA538D9259}"/>
              </a:ext>
            </a:extLst>
          </p:cNvPr>
          <p:cNvSpPr>
            <a:spLocks noGrp="1"/>
          </p:cNvSpPr>
          <p:nvPr>
            <p:ph type="title"/>
          </p:nvPr>
        </p:nvSpPr>
        <p:spPr/>
        <p:txBody>
          <a:bodyPr/>
          <a:lstStyle/>
          <a:p>
            <a:r>
              <a:rPr lang="fi-FI" dirty="0"/>
              <a:t>Käsitteitä</a:t>
            </a:r>
          </a:p>
        </p:txBody>
      </p:sp>
      <p:sp>
        <p:nvSpPr>
          <p:cNvPr id="3" name="Sisällön paikkamerkki 2">
            <a:extLst>
              <a:ext uri="{FF2B5EF4-FFF2-40B4-BE49-F238E27FC236}">
                <a16:creationId xmlns:a16="http://schemas.microsoft.com/office/drawing/2014/main" id="{794707F2-A197-E7B6-76A7-23C53FC00A93}"/>
              </a:ext>
            </a:extLst>
          </p:cNvPr>
          <p:cNvSpPr>
            <a:spLocks noGrp="1"/>
          </p:cNvSpPr>
          <p:nvPr>
            <p:ph idx="1"/>
          </p:nvPr>
        </p:nvSpPr>
        <p:spPr/>
        <p:txBody>
          <a:bodyPr/>
          <a:lstStyle/>
          <a:p>
            <a:r>
              <a:rPr lang="fi-FI" dirty="0"/>
              <a:t>Löytöretket</a:t>
            </a:r>
          </a:p>
          <a:p>
            <a:r>
              <a:rPr lang="fi-FI" dirty="0"/>
              <a:t>Kolonialismi</a:t>
            </a:r>
          </a:p>
          <a:p>
            <a:r>
              <a:rPr lang="fi-FI" dirty="0"/>
              <a:t>Merkantilismi</a:t>
            </a:r>
          </a:p>
          <a:p>
            <a:r>
              <a:rPr lang="fi-FI" dirty="0"/>
              <a:t>Atlantin kolmiokauppa</a:t>
            </a:r>
          </a:p>
          <a:p>
            <a:endParaRPr lang="fi-FI" dirty="0"/>
          </a:p>
        </p:txBody>
      </p:sp>
    </p:spTree>
    <p:extLst>
      <p:ext uri="{BB962C8B-B14F-4D97-AF65-F5344CB8AC3E}">
        <p14:creationId xmlns:p14="http://schemas.microsoft.com/office/powerpoint/2010/main" val="1864658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02AA9D4-D046-64CE-235B-029A2D9D2E51}"/>
              </a:ext>
            </a:extLst>
          </p:cNvPr>
          <p:cNvSpPr>
            <a:spLocks noGrp="1"/>
          </p:cNvSpPr>
          <p:nvPr>
            <p:ph type="title"/>
          </p:nvPr>
        </p:nvSpPr>
        <p:spPr>
          <a:xfrm>
            <a:off x="838200" y="365125"/>
            <a:ext cx="10515600" cy="1325563"/>
          </a:xfrm>
        </p:spPr>
        <p:txBody>
          <a:bodyPr>
            <a:normAutofit/>
          </a:bodyPr>
          <a:lstStyle/>
          <a:p>
            <a:r>
              <a:rPr lang="fi-FI" sz="5400"/>
              <a:t>Siirtyminen maanviljelyyn</a:t>
            </a:r>
          </a:p>
        </p:txBody>
      </p:sp>
      <p:sp>
        <p:nvSpPr>
          <p:cNvPr id="3" name="Sisällön paikkamerkki 2">
            <a:extLst>
              <a:ext uri="{FF2B5EF4-FFF2-40B4-BE49-F238E27FC236}">
                <a16:creationId xmlns:a16="http://schemas.microsoft.com/office/drawing/2014/main" id="{88DF72CB-8150-7D74-93B6-8EE6B77D5B93}"/>
              </a:ext>
            </a:extLst>
          </p:cNvPr>
          <p:cNvSpPr>
            <a:spLocks noGrp="1"/>
          </p:cNvSpPr>
          <p:nvPr>
            <p:ph idx="1"/>
          </p:nvPr>
        </p:nvSpPr>
        <p:spPr>
          <a:xfrm>
            <a:off x="838200" y="1929384"/>
            <a:ext cx="10515600" cy="4251960"/>
          </a:xfrm>
        </p:spPr>
        <p:txBody>
          <a:bodyPr>
            <a:normAutofit fontScale="92500" lnSpcReduction="10000"/>
          </a:bodyPr>
          <a:lstStyle/>
          <a:p>
            <a:r>
              <a:rPr lang="fi-FI" sz="2400" dirty="0"/>
              <a:t>Aloitettiin eripuolilla Lähi-itää noin 10 000 vuotta sitten</a:t>
            </a:r>
          </a:p>
          <a:p>
            <a:r>
              <a:rPr lang="fi-FI" sz="2400" dirty="0"/>
              <a:t>Neoliittinen vallankumous?</a:t>
            </a:r>
          </a:p>
          <a:p>
            <a:r>
              <a:rPr lang="fi-FI" sz="2400" dirty="0"/>
              <a:t>Siirtymävaihe kesti tuhansia vuosia; maanviljely ja karjanhoito kehittyivät hitaasti sivuelinkeinoina metsästyksen ja keräilyn rinnalla</a:t>
            </a:r>
          </a:p>
          <a:p>
            <a:r>
              <a:rPr lang="fi-FI" sz="2400" dirty="0"/>
              <a:t>Syyt: 1. ilmastoteoria</a:t>
            </a:r>
          </a:p>
          <a:p>
            <a:pPr marL="0" indent="0">
              <a:buNone/>
            </a:pPr>
            <a:r>
              <a:rPr lang="fi-FI" sz="2400" dirty="0"/>
              <a:t>	2. väestöteoria</a:t>
            </a:r>
          </a:p>
          <a:p>
            <a:pPr marL="0" indent="0">
              <a:buNone/>
            </a:pPr>
            <a:r>
              <a:rPr lang="fi-FI" sz="2400" dirty="0"/>
              <a:t>	3. viljakasvien hyödyntämiseen tarvittavaa tietoa oli riittävästi</a:t>
            </a:r>
          </a:p>
          <a:p>
            <a:pPr marL="0" indent="0">
              <a:buNone/>
            </a:pPr>
            <a:r>
              <a:rPr lang="fi-FI" sz="2400" dirty="0"/>
              <a:t>	4. Jokivarsien (Niili, Eufrat-Tigris, Indus, Keltainen joki) hedelmälliset alueet helpottivat kehitystä</a:t>
            </a:r>
          </a:p>
          <a:p>
            <a:r>
              <a:rPr lang="fi-FI" sz="2400" dirty="0"/>
              <a:t>Kyliä -&gt; kaupunkeja -&gt; ”valtiot”</a:t>
            </a:r>
          </a:p>
          <a:p>
            <a:r>
              <a:rPr lang="fi-FI" sz="2400" dirty="0"/>
              <a:t>Kaupankäynti</a:t>
            </a:r>
          </a:p>
          <a:p>
            <a:endParaRPr lang="fi-FI" sz="2200" dirty="0"/>
          </a:p>
          <a:p>
            <a:pPr marL="0" indent="0">
              <a:buNone/>
            </a:pPr>
            <a:endParaRPr lang="fi-FI" sz="2200" dirty="0"/>
          </a:p>
        </p:txBody>
      </p:sp>
    </p:spTree>
    <p:extLst>
      <p:ext uri="{BB962C8B-B14F-4D97-AF65-F5344CB8AC3E}">
        <p14:creationId xmlns:p14="http://schemas.microsoft.com/office/powerpoint/2010/main" val="42775676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BABFA25-8B60-7EB3-D2FC-556C5C25D247}"/>
              </a:ext>
            </a:extLst>
          </p:cNvPr>
          <p:cNvSpPr>
            <a:spLocks noGrp="1"/>
          </p:cNvSpPr>
          <p:nvPr>
            <p:ph type="title"/>
          </p:nvPr>
        </p:nvSpPr>
        <p:spPr>
          <a:xfrm>
            <a:off x="838200" y="365125"/>
            <a:ext cx="10515600" cy="1325563"/>
          </a:xfrm>
        </p:spPr>
        <p:txBody>
          <a:bodyPr>
            <a:normAutofit/>
          </a:bodyPr>
          <a:lstStyle/>
          <a:p>
            <a:r>
              <a:rPr lang="fi-FI">
                <a:solidFill>
                  <a:srgbClr val="FFFFFF"/>
                </a:solidFill>
              </a:rPr>
              <a:t>Aikajana</a:t>
            </a:r>
          </a:p>
        </p:txBody>
      </p:sp>
      <p:graphicFrame>
        <p:nvGraphicFramePr>
          <p:cNvPr id="13" name="Sisällön paikkamerkki 2">
            <a:extLst>
              <a:ext uri="{FF2B5EF4-FFF2-40B4-BE49-F238E27FC236}">
                <a16:creationId xmlns:a16="http://schemas.microsoft.com/office/drawing/2014/main" id="{99F08191-AF6F-559B-4717-816FC2C6B66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470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51EF06F-C144-7341-F254-10D1CCC69AF5}"/>
              </a:ext>
            </a:extLst>
          </p:cNvPr>
          <p:cNvSpPr>
            <a:spLocks noGrp="1"/>
          </p:cNvSpPr>
          <p:nvPr>
            <p:ph type="title"/>
          </p:nvPr>
        </p:nvSpPr>
        <p:spPr>
          <a:xfrm>
            <a:off x="630936" y="639520"/>
            <a:ext cx="3429000" cy="1719072"/>
          </a:xfrm>
        </p:spPr>
        <p:txBody>
          <a:bodyPr anchor="b">
            <a:normAutofit/>
          </a:bodyPr>
          <a:lstStyle/>
          <a:p>
            <a:r>
              <a:rPr lang="fi-FI" sz="4200"/>
              <a:t>Hedelmällinen puolikuu</a:t>
            </a:r>
          </a:p>
        </p:txBody>
      </p:sp>
      <p:sp>
        <p:nvSpPr>
          <p:cNvPr id="9" name="Content Placeholder 8">
            <a:extLst>
              <a:ext uri="{FF2B5EF4-FFF2-40B4-BE49-F238E27FC236}">
                <a16:creationId xmlns:a16="http://schemas.microsoft.com/office/drawing/2014/main" id="{E5043399-5FA6-6357-9B17-151E791054B4}"/>
              </a:ext>
            </a:extLst>
          </p:cNvPr>
          <p:cNvSpPr>
            <a:spLocks noGrp="1"/>
          </p:cNvSpPr>
          <p:nvPr>
            <p:ph idx="1"/>
          </p:nvPr>
        </p:nvSpPr>
        <p:spPr>
          <a:xfrm>
            <a:off x="630936" y="2807208"/>
            <a:ext cx="3429000" cy="3410712"/>
          </a:xfrm>
        </p:spPr>
        <p:txBody>
          <a:bodyPr anchor="t">
            <a:normAutofit/>
          </a:bodyPr>
          <a:lstStyle/>
          <a:p>
            <a:r>
              <a:rPr lang="fi-FI" sz="2000" b="0" i="0" dirty="0">
                <a:solidFill>
                  <a:srgbClr val="000000"/>
                </a:solidFill>
                <a:effectLst/>
                <a:latin typeface="Open Sans" panose="020B0606030504020204" pitchFamily="34" charset="0"/>
              </a:rPr>
              <a:t>Lähi-idässä sijaitseva hedelmällinen alue, johon ensimmäiset maanviljelyyn perustuvat yhteisöt syntyivät.</a:t>
            </a:r>
          </a:p>
          <a:p>
            <a:r>
              <a:rPr lang="fi-FI" sz="2000" b="0" i="0" dirty="0">
                <a:solidFill>
                  <a:srgbClr val="000000"/>
                </a:solidFill>
                <a:effectLst/>
                <a:latin typeface="Open Sans" panose="020B0606030504020204" pitchFamily="34" charset="0"/>
              </a:rPr>
              <a:t> Se sijaitsee nykyisten Irakin, Syyrian, Libanonin, Israelin ja Jordanian alueella ja kärsii nykyään kuivuudesta.</a:t>
            </a:r>
            <a:endParaRPr lang="en-US" sz="2000" dirty="0"/>
          </a:p>
        </p:txBody>
      </p:sp>
      <p:pic>
        <p:nvPicPr>
          <p:cNvPr id="5" name="Sisällön paikkamerkki 4" descr="Kuva, joka sisältää kohteen kartta&#10;&#10;Kuvaus luotu automaattisesti">
            <a:extLst>
              <a:ext uri="{FF2B5EF4-FFF2-40B4-BE49-F238E27FC236}">
                <a16:creationId xmlns:a16="http://schemas.microsoft.com/office/drawing/2014/main" id="{62BB5AC0-CA3B-19F5-1960-228F93AF09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1267" y="640080"/>
            <a:ext cx="5089778" cy="5577840"/>
          </a:xfrm>
          <a:prstGeom prst="rect">
            <a:avLst/>
          </a:prstGeom>
        </p:spPr>
      </p:pic>
    </p:spTree>
    <p:extLst>
      <p:ext uri="{BB962C8B-B14F-4D97-AF65-F5344CB8AC3E}">
        <p14:creationId xmlns:p14="http://schemas.microsoft.com/office/powerpoint/2010/main" val="887303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ADFD05-E1CB-FFBC-E40A-203B4EFCF423}"/>
              </a:ext>
            </a:extLst>
          </p:cNvPr>
          <p:cNvSpPr>
            <a:spLocks noGrp="1"/>
          </p:cNvSpPr>
          <p:nvPr>
            <p:ph type="title"/>
          </p:nvPr>
        </p:nvSpPr>
        <p:spPr>
          <a:xfrm>
            <a:off x="524741" y="620392"/>
            <a:ext cx="3808268" cy="5504688"/>
          </a:xfrm>
        </p:spPr>
        <p:txBody>
          <a:bodyPr>
            <a:normAutofit/>
          </a:bodyPr>
          <a:lstStyle/>
          <a:p>
            <a:r>
              <a:rPr lang="fi-FI" sz="6000">
                <a:solidFill>
                  <a:schemeClr val="accent5"/>
                </a:solidFill>
              </a:rPr>
              <a:t>Käsitteet</a:t>
            </a:r>
          </a:p>
        </p:txBody>
      </p:sp>
      <p:graphicFrame>
        <p:nvGraphicFramePr>
          <p:cNvPr id="5" name="Sisällön paikkamerkki 2">
            <a:extLst>
              <a:ext uri="{FF2B5EF4-FFF2-40B4-BE49-F238E27FC236}">
                <a16:creationId xmlns:a16="http://schemas.microsoft.com/office/drawing/2014/main" id="{C972C5A3-B3FB-0E76-9439-5BBA26B4709F}"/>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688635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3007</Words>
  <Application>Microsoft Office PowerPoint</Application>
  <PresentationFormat>Laajakuva</PresentationFormat>
  <Paragraphs>415</Paragraphs>
  <Slides>70</Slides>
  <Notes>53</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70</vt:i4>
      </vt:variant>
    </vt:vector>
  </HeadingPairs>
  <TitlesOfParts>
    <vt:vector size="78" baseType="lpstr">
      <vt:lpstr>Arial</vt:lpstr>
      <vt:lpstr>Calibri</vt:lpstr>
      <vt:lpstr>Calibri Light</vt:lpstr>
      <vt:lpstr>Merriweather</vt:lpstr>
      <vt:lpstr>Noto Serif</vt:lpstr>
      <vt:lpstr>Open Sans</vt:lpstr>
      <vt:lpstr>Wingdings</vt:lpstr>
      <vt:lpstr>Office-teema</vt:lpstr>
      <vt:lpstr>Historia 1</vt:lpstr>
      <vt:lpstr>Yhteenvetoa kurssin sisällöstä</vt:lpstr>
      <vt:lpstr>Arviointi</vt:lpstr>
      <vt:lpstr>Mitä historia on?</vt:lpstr>
      <vt:lpstr>Lähteet, lähdekritiikki, tulkinta</vt:lpstr>
      <vt:lpstr>Keräilijöiden ja metsästäjien elämäntapa</vt:lpstr>
      <vt:lpstr>Siirtyminen maanviljelyyn</vt:lpstr>
      <vt:lpstr>Hedelmällinen puolikuu</vt:lpstr>
      <vt:lpstr>Käsitteet</vt:lpstr>
      <vt:lpstr>PowerPoint-esitys</vt:lpstr>
      <vt:lpstr>Korkeakulttuurit</vt:lpstr>
      <vt:lpstr>Hierarkkinen yhteiskunta syntyi</vt:lpstr>
      <vt:lpstr>PowerPoint-esitys</vt:lpstr>
      <vt:lpstr>PowerPoint-esitys</vt:lpstr>
      <vt:lpstr>Elämää Mesopotamiassa</vt:lpstr>
      <vt:lpstr>Sumerien kulttuuri n. 4000-2000 eaa.</vt:lpstr>
      <vt:lpstr>PowerPoint-esitys</vt:lpstr>
      <vt:lpstr>Ateenan demokratia viittaa antiikin Ateenan valtiomuotoon noin vuosina 508–338 eaa. </vt:lpstr>
      <vt:lpstr>Antiikin Kreikka n. 800 eaa. – 100 eaa.  https://youtu.be/gcAPoY6l-Pc?t=26  </vt:lpstr>
      <vt:lpstr>Siirtokuntia ja kauppaa</vt:lpstr>
      <vt:lpstr>Kreikkalaisten Välimeri kaupan keskuksena</vt:lpstr>
      <vt:lpstr>Kolmisoutu eli trieeri</vt:lpstr>
      <vt:lpstr>Kauppa vauhdittuu rahan käyttöönoton myötä</vt:lpstr>
      <vt:lpstr>PowerPoint-esitys</vt:lpstr>
      <vt:lpstr>Käsitteet</vt:lpstr>
      <vt:lpstr>Rooman imperiumi oli laajimmillaan v. 117 jaa.</vt:lpstr>
      <vt:lpstr>PowerPoint-esitys</vt:lpstr>
      <vt:lpstr>Roomalaiset rakentajina</vt:lpstr>
      <vt:lpstr>Pompeiji</vt:lpstr>
      <vt:lpstr>Rooman tuho</vt:lpstr>
      <vt:lpstr>Rooman tuho</vt:lpstr>
      <vt:lpstr>Rooman imperiumin tuhoutumista pyrittiin estämään</vt:lpstr>
      <vt:lpstr>Imperiumin jako</vt:lpstr>
      <vt:lpstr>PowerPoint-esitys</vt:lpstr>
      <vt:lpstr>PowerPoint-esitys</vt:lpstr>
      <vt:lpstr>Imperiumin tuhon tulkinnat</vt:lpstr>
      <vt:lpstr>Keskiaika – taantumasta uuteen nousuun</vt:lpstr>
      <vt:lpstr>Maanviljelyn tehostuminen 800-luvulta</vt:lpstr>
      <vt:lpstr>Feodalismi eli läänityslaitos</vt:lpstr>
      <vt:lpstr>Feodalismi</vt:lpstr>
      <vt:lpstr>PowerPoint-esitys</vt:lpstr>
      <vt:lpstr>Feodalismi</vt:lpstr>
      <vt:lpstr>Feodalismin myötä kehittyi aina 1700-luvulle asti voimassa ollut säätyjärjestelmä.</vt:lpstr>
      <vt:lpstr>Feodalismin seuraukset</vt:lpstr>
      <vt:lpstr>Kirkon valta kasvaa</vt:lpstr>
      <vt:lpstr>Keskiajan väestö ja talous</vt:lpstr>
      <vt:lpstr>Baselin keskiaikainen kaupunki</vt:lpstr>
      <vt:lpstr>PowerPoint-esitys</vt:lpstr>
      <vt:lpstr>Mitkä olivat Euroopan tärkeimmät kauppareitit keskiajalla, ja mitä kauppatavaroita reiteillä liikkui?</vt:lpstr>
      <vt:lpstr>PowerPoint-esitys</vt:lpstr>
      <vt:lpstr>Mitä keskiajan keksinnöt kertovat ajan yhteiskunnasta?</vt:lpstr>
      <vt:lpstr>Mitä kartta kertoo mustan surman leviämisestä?</vt:lpstr>
      <vt:lpstr>Tiivistelmä </vt:lpstr>
      <vt:lpstr>Kaupankäynti siis lisääntyi ja merien merkitys kauppareitteinä kasvoi. Löytöretkille lähteminen oli luonnollinen seuraus tästä kehityksestä.</vt:lpstr>
      <vt:lpstr>Löytöretkien edellytykset</vt:lpstr>
      <vt:lpstr>Martelluksen maailman kartta 1489 ja Ortelluksen maailman kartta 1570         </vt:lpstr>
      <vt:lpstr>Eurooppalaiset alkoivat etsiä kauppareittejä Intiaan uuden ajan alussa</vt:lpstr>
      <vt:lpstr>Tordesillasin sopimus 1494</vt:lpstr>
      <vt:lpstr>PowerPoint-esitys</vt:lpstr>
      <vt:lpstr>Yhteiskuntien törmäys</vt:lpstr>
      <vt:lpstr>PowerPoint-esitys</vt:lpstr>
      <vt:lpstr>Eurooppalaisten saapuminen Amerikan mantereelle seurauksia:</vt:lpstr>
      <vt:lpstr>Orjakauppaa Afrikasta</vt:lpstr>
      <vt:lpstr>Löytöretkien seurauksia</vt:lpstr>
      <vt:lpstr>Euroopassa hallitsijan asema voimistui</vt:lpstr>
      <vt:lpstr>”Merkantilismi”</vt:lpstr>
      <vt:lpstr>PowerPoint-esitys</vt:lpstr>
      <vt:lpstr>Atlantin kolmiokauppa</vt:lpstr>
      <vt:lpstr>Käsitteitä</vt:lpstr>
      <vt:lpstr>Aikajana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1</dc:title>
  <dc:creator>Suvi Munnukka</dc:creator>
  <cp:lastModifiedBy>Suvi Munnukka</cp:lastModifiedBy>
  <cp:revision>4</cp:revision>
  <dcterms:created xsi:type="dcterms:W3CDTF">2023-01-25T09:16:45Z</dcterms:created>
  <dcterms:modified xsi:type="dcterms:W3CDTF">2023-01-30T09:35:10Z</dcterms:modified>
</cp:coreProperties>
</file>