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75" r:id="rId4"/>
    <p:sldId id="263" r:id="rId5"/>
    <p:sldId id="265" r:id="rId6"/>
    <p:sldId id="280" r:id="rId7"/>
    <p:sldId id="281" r:id="rId8"/>
    <p:sldId id="282" r:id="rId9"/>
    <p:sldId id="269" r:id="rId10"/>
    <p:sldId id="271" r:id="rId11"/>
    <p:sldId id="267" r:id="rId12"/>
    <p:sldId id="276" r:id="rId13"/>
    <p:sldId id="277" r:id="rId14"/>
    <p:sldId id="279" r:id="rId15"/>
    <p:sldId id="278" r:id="rId16"/>
    <p:sldId id="287" r:id="rId17"/>
    <p:sldId id="288" r:id="rId18"/>
    <p:sldId id="289" r:id="rId19"/>
    <p:sldId id="290" r:id="rId20"/>
    <p:sldId id="258" r:id="rId21"/>
    <p:sldId id="259" r:id="rId22"/>
    <p:sldId id="284" r:id="rId23"/>
    <p:sldId id="283" r:id="rId24"/>
    <p:sldId id="285" r:id="rId25"/>
    <p:sldId id="286" r:id="rId2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6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33C16E-2F71-4F2A-9C7A-2D948470BB93}" type="datetimeFigureOut">
              <a:rPr lang="fi-FI" smtClean="0"/>
              <a:pPr/>
              <a:t>28.8.2018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623FE8-675D-4CEF-B0BA-BFE57E8EC77D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99711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fi.wikipedia.org/wiki/El%C3%A4inkunta" TargetMode="External"/><Relationship Id="rId7" Type="http://schemas.openxmlformats.org/officeDocument/2006/relationships/hyperlink" Target="http://fi.wikipedia.org/wiki/Sokeri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fi.wikipedia.org/wiki/Kasvikunta" TargetMode="External"/><Relationship Id="rId5" Type="http://schemas.openxmlformats.org/officeDocument/2006/relationships/hyperlink" Target="http://fi.wikipedia.org/wiki/T%C3%A4rkkelys" TargetMode="External"/><Relationship Id="rId4" Type="http://schemas.openxmlformats.org/officeDocument/2006/relationships/hyperlink" Target="http://fi.wikipedia.org/wiki/Hiilihydraatti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50653B2-BA5D-46F9-81DA-6488B1580F92}" type="slidenum">
              <a:rPr lang="fi-FI" altLang="fi-FI"/>
              <a:pPr/>
              <a:t>6</a:t>
            </a:fld>
            <a:endParaRPr lang="fi-FI" altLang="fi-FI" dirty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fi-FI" altLang="fi-FI" dirty="0" smtClean="0">
                <a:latin typeface="Arial" charset="0"/>
                <a:cs typeface="Arial" charset="0"/>
              </a:rPr>
              <a:t>KALVO</a:t>
            </a:r>
          </a:p>
        </p:txBody>
      </p:sp>
    </p:spTree>
    <p:extLst>
      <p:ext uri="{BB962C8B-B14F-4D97-AF65-F5344CB8AC3E}">
        <p14:creationId xmlns:p14="http://schemas.microsoft.com/office/powerpoint/2010/main" val="46765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EC787E-A99D-4810-B5A8-94005890E233}" type="slidenum">
              <a:rPr lang="fi-FI"/>
              <a:pPr/>
              <a:t>12</a:t>
            </a:fld>
            <a:endParaRPr lang="fi-FI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b="1"/>
              <a:t>Glykogeeni</a:t>
            </a:r>
            <a:r>
              <a:rPr lang="fi-FI"/>
              <a:t> on </a:t>
            </a:r>
            <a:r>
              <a:rPr lang="fi-FI">
                <a:hlinkClick r:id="rId3" tooltip="Eläinkunta"/>
              </a:rPr>
              <a:t>eläinten</a:t>
            </a:r>
            <a:r>
              <a:rPr lang="fi-FI"/>
              <a:t> varasto</a:t>
            </a:r>
            <a:r>
              <a:rPr lang="fi-FI">
                <a:hlinkClick r:id="rId4" tooltip="Hiilihydraatti"/>
              </a:rPr>
              <a:t>hiilihydraatti</a:t>
            </a:r>
            <a:r>
              <a:rPr lang="fi-FI"/>
              <a:t> samaan tapaan kuin </a:t>
            </a:r>
            <a:r>
              <a:rPr lang="fi-FI">
                <a:hlinkClick r:id="rId5" tooltip="Tärkkelys"/>
              </a:rPr>
              <a:t>tärkkelys</a:t>
            </a:r>
            <a:r>
              <a:rPr lang="fi-FI"/>
              <a:t> on </a:t>
            </a:r>
            <a:r>
              <a:rPr lang="fi-FI">
                <a:hlinkClick r:id="rId6" tooltip="Kasvikunta"/>
              </a:rPr>
              <a:t>kasveilla</a:t>
            </a:r>
            <a:r>
              <a:rPr lang="fi-FI"/>
              <a:t>. </a:t>
            </a:r>
            <a:r>
              <a:rPr lang="fi-FI" b="1"/>
              <a:t>Glukoosi</a:t>
            </a:r>
            <a:r>
              <a:rPr lang="fi-FI"/>
              <a:t> eli </a:t>
            </a:r>
            <a:r>
              <a:rPr lang="fi-FI" b="1"/>
              <a:t>rypälesokeri</a:t>
            </a:r>
            <a:r>
              <a:rPr lang="fi-FI"/>
              <a:t> on yksi yleisimmistä </a:t>
            </a:r>
            <a:r>
              <a:rPr lang="fi-FI">
                <a:hlinkClick r:id="rId7" tooltip="Sokeri"/>
              </a:rPr>
              <a:t>sokereista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078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A06DB-7F66-4470-8C9D-4366F5D79D8E}" type="datetimeFigureOut">
              <a:rPr lang="fi-FI" smtClean="0"/>
              <a:pPr/>
              <a:t>28.8.2018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E44C-E11C-4E8C-B1CA-46D5F25158C0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A06DB-7F66-4470-8C9D-4366F5D79D8E}" type="datetimeFigureOut">
              <a:rPr lang="fi-FI" smtClean="0"/>
              <a:pPr/>
              <a:t>28.8.2018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E44C-E11C-4E8C-B1CA-46D5F25158C0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A06DB-7F66-4470-8C9D-4366F5D79D8E}" type="datetimeFigureOut">
              <a:rPr lang="fi-FI" smtClean="0"/>
              <a:pPr/>
              <a:t>28.8.2018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E44C-E11C-4E8C-B1CA-46D5F25158C0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Otsikko ja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aulukon paikkamerkk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C14C3DC-5D94-4DBA-9BB5-2C3075CD52E7}" type="slidenum">
              <a:rPr lang="fi-FI"/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A06DB-7F66-4470-8C9D-4366F5D79D8E}" type="datetimeFigureOut">
              <a:rPr lang="fi-FI" smtClean="0"/>
              <a:pPr/>
              <a:t>28.8.2018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E44C-E11C-4E8C-B1CA-46D5F25158C0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A06DB-7F66-4470-8C9D-4366F5D79D8E}" type="datetimeFigureOut">
              <a:rPr lang="fi-FI" smtClean="0"/>
              <a:pPr/>
              <a:t>28.8.2018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E44C-E11C-4E8C-B1CA-46D5F25158C0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A06DB-7F66-4470-8C9D-4366F5D79D8E}" type="datetimeFigureOut">
              <a:rPr lang="fi-FI" smtClean="0"/>
              <a:pPr/>
              <a:t>28.8.2018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E44C-E11C-4E8C-B1CA-46D5F25158C0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A06DB-7F66-4470-8C9D-4366F5D79D8E}" type="datetimeFigureOut">
              <a:rPr lang="fi-FI" smtClean="0"/>
              <a:pPr/>
              <a:t>28.8.2018</a:t>
            </a:fld>
            <a:endParaRPr lang="fi-FI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E44C-E11C-4E8C-B1CA-46D5F25158C0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A06DB-7F66-4470-8C9D-4366F5D79D8E}" type="datetimeFigureOut">
              <a:rPr lang="fi-FI" smtClean="0"/>
              <a:pPr/>
              <a:t>28.8.2018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E44C-E11C-4E8C-B1CA-46D5F25158C0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A06DB-7F66-4470-8C9D-4366F5D79D8E}" type="datetimeFigureOut">
              <a:rPr lang="fi-FI" smtClean="0"/>
              <a:pPr/>
              <a:t>28.8.2018</a:t>
            </a:fld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E44C-E11C-4E8C-B1CA-46D5F25158C0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A06DB-7F66-4470-8C9D-4366F5D79D8E}" type="datetimeFigureOut">
              <a:rPr lang="fi-FI" smtClean="0"/>
              <a:pPr/>
              <a:t>28.8.2018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E44C-E11C-4E8C-B1CA-46D5F25158C0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A06DB-7F66-4470-8C9D-4366F5D79D8E}" type="datetimeFigureOut">
              <a:rPr lang="fi-FI" smtClean="0"/>
              <a:pPr/>
              <a:t>28.8.2018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E44C-E11C-4E8C-B1CA-46D5F25158C0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A06DB-7F66-4470-8C9D-4366F5D79D8E}" type="datetimeFigureOut">
              <a:rPr lang="fi-FI" smtClean="0"/>
              <a:pPr/>
              <a:t>28.8.2018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4E44C-E11C-4E8C-B1CA-46D5F25158C0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bit.ly/23L4Dfv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bit.ly/1R0pdky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ll.fi/filebank/107-openkeidaskehontoiminta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/>
          <a:lstStyle/>
          <a:p>
            <a:r>
              <a:rPr lang="fi-FI" dirty="0" smtClean="0"/>
              <a:t>LIIKUNTA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259632" y="2420888"/>
            <a:ext cx="6400800" cy="3384376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Terveysliikunta</a:t>
            </a:r>
          </a:p>
          <a:p>
            <a:r>
              <a:rPr lang="fi-FI" dirty="0" smtClean="0"/>
              <a:t>Liikunnan merkitys</a:t>
            </a:r>
          </a:p>
          <a:p>
            <a:r>
              <a:rPr lang="fi-FI" dirty="0" smtClean="0"/>
              <a:t>Elimistön reaktiot liikuntaan</a:t>
            </a:r>
          </a:p>
          <a:p>
            <a:r>
              <a:rPr lang="fi-FI" dirty="0" smtClean="0"/>
              <a:t>Aerobinen – ja anaerobinen </a:t>
            </a:r>
            <a:r>
              <a:rPr lang="fi-FI" dirty="0" smtClean="0"/>
              <a:t>energiantuotanto</a:t>
            </a:r>
          </a:p>
          <a:p>
            <a:r>
              <a:rPr lang="fi-FI" smtClean="0"/>
              <a:t>Kuntoominaisuudet</a:t>
            </a:r>
            <a:endParaRPr lang="fi-FI" dirty="0" smtClean="0"/>
          </a:p>
          <a:p>
            <a:r>
              <a:rPr lang="fi-FI" dirty="0" smtClean="0"/>
              <a:t>Liikuntapiirakka</a:t>
            </a:r>
          </a:p>
          <a:p>
            <a:r>
              <a:rPr lang="fi-FI" dirty="0" smtClean="0"/>
              <a:t>Liikuntavammat</a:t>
            </a:r>
          </a:p>
          <a:p>
            <a:endParaRPr lang="fi-FI" dirty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620713"/>
            <a:ext cx="8229600" cy="1143000"/>
          </a:xfrm>
        </p:spPr>
        <p:txBody>
          <a:bodyPr>
            <a:normAutofit/>
          </a:bodyPr>
          <a:lstStyle/>
          <a:p>
            <a:r>
              <a:rPr lang="fi-FI" sz="2800" dirty="0" smtClean="0">
                <a:latin typeface="Arial Black" pitchFamily="34" charset="0"/>
              </a:rPr>
              <a:t>SYKE JA MAITOHAPPO</a:t>
            </a:r>
            <a:endParaRPr lang="fi-FI" sz="2800" dirty="0">
              <a:latin typeface="Arial Black" pitchFamily="34" charset="0"/>
            </a:endParaRP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7345363" y="1844675"/>
            <a:ext cx="1512887" cy="350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fi-FI">
                <a:solidFill>
                  <a:srgbClr val="FF0000"/>
                </a:solidFill>
              </a:rPr>
              <a:t>LAKTAATTI</a:t>
            </a:r>
          </a:p>
          <a:p>
            <a:pPr algn="ctr"/>
            <a:endParaRPr lang="fi-FI" sz="800">
              <a:solidFill>
                <a:srgbClr val="FF0000"/>
              </a:solidFill>
            </a:endParaRPr>
          </a:p>
          <a:p>
            <a:pPr algn="ctr"/>
            <a:r>
              <a:rPr lang="fi-FI">
                <a:solidFill>
                  <a:srgbClr val="FF0000"/>
                </a:solidFill>
              </a:rPr>
              <a:t>10 mmol/l</a:t>
            </a:r>
          </a:p>
          <a:p>
            <a:pPr algn="ctr"/>
            <a:endParaRPr lang="fi-FI">
              <a:solidFill>
                <a:srgbClr val="FF0000"/>
              </a:solidFill>
            </a:endParaRPr>
          </a:p>
          <a:p>
            <a:pPr algn="ctr"/>
            <a:r>
              <a:rPr lang="fi-FI">
                <a:solidFill>
                  <a:srgbClr val="FF0000"/>
                </a:solidFill>
              </a:rPr>
              <a:t>8 mmol/l</a:t>
            </a:r>
          </a:p>
          <a:p>
            <a:pPr algn="ctr"/>
            <a:endParaRPr lang="fi-FI">
              <a:solidFill>
                <a:srgbClr val="FF0000"/>
              </a:solidFill>
            </a:endParaRPr>
          </a:p>
          <a:p>
            <a:pPr algn="ctr"/>
            <a:r>
              <a:rPr lang="fi-FI">
                <a:solidFill>
                  <a:srgbClr val="FF0000"/>
                </a:solidFill>
              </a:rPr>
              <a:t>6 mmol/l</a:t>
            </a:r>
          </a:p>
          <a:p>
            <a:pPr algn="ctr"/>
            <a:endParaRPr lang="fi-FI">
              <a:solidFill>
                <a:srgbClr val="FF0000"/>
              </a:solidFill>
            </a:endParaRPr>
          </a:p>
          <a:p>
            <a:pPr algn="ctr"/>
            <a:r>
              <a:rPr lang="fi-FI">
                <a:solidFill>
                  <a:srgbClr val="FF0000"/>
                </a:solidFill>
              </a:rPr>
              <a:t>4 mmol/l</a:t>
            </a:r>
          </a:p>
          <a:p>
            <a:pPr algn="ctr"/>
            <a:endParaRPr lang="fi-FI">
              <a:solidFill>
                <a:srgbClr val="FF0000"/>
              </a:solidFill>
            </a:endParaRPr>
          </a:p>
          <a:p>
            <a:pPr algn="ctr"/>
            <a:r>
              <a:rPr lang="fi-FI">
                <a:solidFill>
                  <a:srgbClr val="FF0000"/>
                </a:solidFill>
              </a:rPr>
              <a:t>2 mmol/l</a:t>
            </a:r>
          </a:p>
          <a:p>
            <a:pPr algn="ctr"/>
            <a:endParaRPr lang="fi-FI">
              <a:solidFill>
                <a:srgbClr val="FF0000"/>
              </a:solidFill>
            </a:endParaRPr>
          </a:p>
          <a:p>
            <a:pPr algn="ctr"/>
            <a:r>
              <a:rPr lang="fi-FI">
                <a:solidFill>
                  <a:srgbClr val="FF0000"/>
                </a:solidFill>
              </a:rPr>
              <a:t>0 mmol/l</a:t>
            </a:r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 flipH="1">
            <a:off x="1258888" y="5157788"/>
            <a:ext cx="6337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 flipH="1">
            <a:off x="1223963" y="4652963"/>
            <a:ext cx="63373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 flipH="1">
            <a:off x="1223963" y="4076700"/>
            <a:ext cx="63373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26638" name="Line 14"/>
          <p:cNvSpPr>
            <a:spLocks noChangeShapeType="1"/>
          </p:cNvSpPr>
          <p:nvPr/>
        </p:nvSpPr>
        <p:spPr bwMode="auto">
          <a:xfrm flipH="1">
            <a:off x="1223963" y="2420938"/>
            <a:ext cx="63373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 flipH="1">
            <a:off x="1223963" y="2997200"/>
            <a:ext cx="63373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179388" y="1844675"/>
            <a:ext cx="1152525" cy="350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fi-FI">
                <a:solidFill>
                  <a:srgbClr val="0000FF"/>
                </a:solidFill>
              </a:rPr>
              <a:t>SYKE</a:t>
            </a:r>
          </a:p>
          <a:p>
            <a:pPr algn="ctr"/>
            <a:endParaRPr lang="fi-FI" sz="800">
              <a:solidFill>
                <a:srgbClr val="0000FF"/>
              </a:solidFill>
            </a:endParaRPr>
          </a:p>
          <a:p>
            <a:pPr algn="ctr"/>
            <a:r>
              <a:rPr lang="fi-FI">
                <a:solidFill>
                  <a:srgbClr val="0000FF"/>
                </a:solidFill>
              </a:rPr>
              <a:t>200</a:t>
            </a:r>
          </a:p>
          <a:p>
            <a:pPr algn="ctr"/>
            <a:endParaRPr lang="fi-FI">
              <a:solidFill>
                <a:srgbClr val="0000FF"/>
              </a:solidFill>
            </a:endParaRPr>
          </a:p>
          <a:p>
            <a:pPr algn="ctr"/>
            <a:r>
              <a:rPr lang="fi-FI">
                <a:solidFill>
                  <a:srgbClr val="0000FF"/>
                </a:solidFill>
              </a:rPr>
              <a:t>180</a:t>
            </a:r>
          </a:p>
          <a:p>
            <a:pPr algn="ctr"/>
            <a:endParaRPr lang="fi-FI">
              <a:solidFill>
                <a:srgbClr val="0000FF"/>
              </a:solidFill>
            </a:endParaRPr>
          </a:p>
          <a:p>
            <a:pPr algn="ctr"/>
            <a:r>
              <a:rPr lang="fi-FI">
                <a:solidFill>
                  <a:srgbClr val="0000FF"/>
                </a:solidFill>
              </a:rPr>
              <a:t>160</a:t>
            </a:r>
          </a:p>
          <a:p>
            <a:pPr algn="ctr"/>
            <a:endParaRPr lang="fi-FI">
              <a:solidFill>
                <a:srgbClr val="0000FF"/>
              </a:solidFill>
            </a:endParaRPr>
          </a:p>
          <a:p>
            <a:pPr algn="ctr"/>
            <a:r>
              <a:rPr lang="fi-FI">
                <a:solidFill>
                  <a:srgbClr val="0000FF"/>
                </a:solidFill>
              </a:rPr>
              <a:t>140</a:t>
            </a:r>
          </a:p>
          <a:p>
            <a:pPr algn="ctr"/>
            <a:endParaRPr lang="fi-FI">
              <a:solidFill>
                <a:srgbClr val="0000FF"/>
              </a:solidFill>
            </a:endParaRPr>
          </a:p>
          <a:p>
            <a:pPr algn="ctr"/>
            <a:r>
              <a:rPr lang="fi-FI">
                <a:solidFill>
                  <a:srgbClr val="0000FF"/>
                </a:solidFill>
              </a:rPr>
              <a:t>120</a:t>
            </a:r>
          </a:p>
          <a:p>
            <a:pPr algn="ctr"/>
            <a:endParaRPr lang="fi-FI">
              <a:solidFill>
                <a:srgbClr val="0000FF"/>
              </a:solidFill>
            </a:endParaRPr>
          </a:p>
          <a:p>
            <a:pPr algn="ctr"/>
            <a:r>
              <a:rPr lang="fi-FI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26645" name="Line 21"/>
          <p:cNvSpPr>
            <a:spLocks noChangeShapeType="1"/>
          </p:cNvSpPr>
          <p:nvPr/>
        </p:nvSpPr>
        <p:spPr bwMode="auto">
          <a:xfrm flipH="1">
            <a:off x="1223963" y="3573463"/>
            <a:ext cx="63373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26646" name="Freeform 22"/>
          <p:cNvSpPr>
            <a:spLocks/>
          </p:cNvSpPr>
          <p:nvPr/>
        </p:nvSpPr>
        <p:spPr bwMode="auto">
          <a:xfrm>
            <a:off x="1512888" y="2420938"/>
            <a:ext cx="5543550" cy="1968500"/>
          </a:xfrm>
          <a:custGeom>
            <a:avLst/>
            <a:gdLst/>
            <a:ahLst/>
            <a:cxnLst>
              <a:cxn ang="0">
                <a:pos x="0" y="1318"/>
              </a:cxn>
              <a:cxn ang="0">
                <a:pos x="137" y="1288"/>
              </a:cxn>
              <a:cxn ang="0">
                <a:pos x="254" y="1269"/>
              </a:cxn>
              <a:cxn ang="0">
                <a:pos x="283" y="1259"/>
              </a:cxn>
              <a:cxn ang="0">
                <a:pos x="313" y="1269"/>
              </a:cxn>
              <a:cxn ang="0">
                <a:pos x="401" y="1239"/>
              </a:cxn>
              <a:cxn ang="0">
                <a:pos x="459" y="1200"/>
              </a:cxn>
              <a:cxn ang="0">
                <a:pos x="576" y="1181"/>
              </a:cxn>
              <a:cxn ang="0">
                <a:pos x="635" y="1142"/>
              </a:cxn>
              <a:cxn ang="0">
                <a:pos x="703" y="1161"/>
              </a:cxn>
              <a:cxn ang="0">
                <a:pos x="742" y="1142"/>
              </a:cxn>
              <a:cxn ang="0">
                <a:pos x="801" y="1132"/>
              </a:cxn>
              <a:cxn ang="0">
                <a:pos x="986" y="1054"/>
              </a:cxn>
              <a:cxn ang="0">
                <a:pos x="1221" y="986"/>
              </a:cxn>
              <a:cxn ang="0">
                <a:pos x="1250" y="976"/>
              </a:cxn>
              <a:cxn ang="0">
                <a:pos x="1309" y="917"/>
              </a:cxn>
              <a:cxn ang="0">
                <a:pos x="1406" y="888"/>
              </a:cxn>
              <a:cxn ang="0">
                <a:pos x="1592" y="820"/>
              </a:cxn>
              <a:cxn ang="0">
                <a:pos x="1689" y="800"/>
              </a:cxn>
              <a:cxn ang="0">
                <a:pos x="1885" y="732"/>
              </a:cxn>
              <a:cxn ang="0">
                <a:pos x="1943" y="712"/>
              </a:cxn>
              <a:cxn ang="0">
                <a:pos x="1972" y="703"/>
              </a:cxn>
              <a:cxn ang="0">
                <a:pos x="2002" y="683"/>
              </a:cxn>
              <a:cxn ang="0">
                <a:pos x="2177" y="605"/>
              </a:cxn>
              <a:cxn ang="0">
                <a:pos x="2265" y="546"/>
              </a:cxn>
              <a:cxn ang="0">
                <a:pos x="2422" y="507"/>
              </a:cxn>
              <a:cxn ang="0">
                <a:pos x="2480" y="478"/>
              </a:cxn>
              <a:cxn ang="0">
                <a:pos x="2490" y="449"/>
              </a:cxn>
              <a:cxn ang="0">
                <a:pos x="2529" y="439"/>
              </a:cxn>
              <a:cxn ang="0">
                <a:pos x="2734" y="400"/>
              </a:cxn>
              <a:cxn ang="0">
                <a:pos x="2939" y="273"/>
              </a:cxn>
              <a:cxn ang="0">
                <a:pos x="3095" y="234"/>
              </a:cxn>
              <a:cxn ang="0">
                <a:pos x="3154" y="224"/>
              </a:cxn>
              <a:cxn ang="0">
                <a:pos x="3222" y="214"/>
              </a:cxn>
              <a:cxn ang="0">
                <a:pos x="3320" y="166"/>
              </a:cxn>
              <a:cxn ang="0">
                <a:pos x="3427" y="127"/>
              </a:cxn>
              <a:cxn ang="0">
                <a:pos x="3456" y="97"/>
              </a:cxn>
              <a:cxn ang="0">
                <a:pos x="3495" y="87"/>
              </a:cxn>
              <a:cxn ang="0">
                <a:pos x="3574" y="19"/>
              </a:cxn>
              <a:cxn ang="0">
                <a:pos x="3632" y="0"/>
              </a:cxn>
            </a:cxnLst>
            <a:rect l="0" t="0" r="r" b="b"/>
            <a:pathLst>
              <a:path w="3632" h="1331">
                <a:moveTo>
                  <a:pt x="0" y="1318"/>
                </a:moveTo>
                <a:cubicBezTo>
                  <a:pt x="68" y="1331"/>
                  <a:pt x="69" y="1311"/>
                  <a:pt x="137" y="1288"/>
                </a:cubicBezTo>
                <a:cubicBezTo>
                  <a:pt x="168" y="1277"/>
                  <a:pt x="228" y="1272"/>
                  <a:pt x="254" y="1269"/>
                </a:cubicBezTo>
                <a:cubicBezTo>
                  <a:pt x="264" y="1266"/>
                  <a:pt x="273" y="1259"/>
                  <a:pt x="283" y="1259"/>
                </a:cubicBezTo>
                <a:cubicBezTo>
                  <a:pt x="294" y="1259"/>
                  <a:pt x="303" y="1270"/>
                  <a:pt x="313" y="1269"/>
                </a:cubicBezTo>
                <a:cubicBezTo>
                  <a:pt x="344" y="1266"/>
                  <a:pt x="372" y="1249"/>
                  <a:pt x="401" y="1239"/>
                </a:cubicBezTo>
                <a:cubicBezTo>
                  <a:pt x="423" y="1232"/>
                  <a:pt x="459" y="1200"/>
                  <a:pt x="459" y="1200"/>
                </a:cubicBezTo>
                <a:cubicBezTo>
                  <a:pt x="497" y="1213"/>
                  <a:pt x="540" y="1201"/>
                  <a:pt x="576" y="1181"/>
                </a:cubicBezTo>
                <a:cubicBezTo>
                  <a:pt x="597" y="1170"/>
                  <a:pt x="635" y="1142"/>
                  <a:pt x="635" y="1142"/>
                </a:cubicBezTo>
                <a:cubicBezTo>
                  <a:pt x="658" y="1148"/>
                  <a:pt x="680" y="1164"/>
                  <a:pt x="703" y="1161"/>
                </a:cubicBezTo>
                <a:cubicBezTo>
                  <a:pt x="717" y="1159"/>
                  <a:pt x="728" y="1146"/>
                  <a:pt x="742" y="1142"/>
                </a:cubicBezTo>
                <a:cubicBezTo>
                  <a:pt x="761" y="1136"/>
                  <a:pt x="781" y="1135"/>
                  <a:pt x="801" y="1132"/>
                </a:cubicBezTo>
                <a:cubicBezTo>
                  <a:pt x="884" y="1103"/>
                  <a:pt x="891" y="1070"/>
                  <a:pt x="986" y="1054"/>
                </a:cubicBezTo>
                <a:cubicBezTo>
                  <a:pt x="1073" y="997"/>
                  <a:pt x="1113" y="994"/>
                  <a:pt x="1221" y="986"/>
                </a:cubicBezTo>
                <a:cubicBezTo>
                  <a:pt x="1231" y="983"/>
                  <a:pt x="1242" y="982"/>
                  <a:pt x="1250" y="976"/>
                </a:cubicBezTo>
                <a:cubicBezTo>
                  <a:pt x="1272" y="959"/>
                  <a:pt x="1282" y="925"/>
                  <a:pt x="1309" y="917"/>
                </a:cubicBezTo>
                <a:cubicBezTo>
                  <a:pt x="1341" y="907"/>
                  <a:pt x="1374" y="899"/>
                  <a:pt x="1406" y="888"/>
                </a:cubicBezTo>
                <a:cubicBezTo>
                  <a:pt x="1489" y="917"/>
                  <a:pt x="1528" y="862"/>
                  <a:pt x="1592" y="820"/>
                </a:cubicBezTo>
                <a:cubicBezTo>
                  <a:pt x="1611" y="807"/>
                  <a:pt x="1681" y="801"/>
                  <a:pt x="1689" y="800"/>
                </a:cubicBezTo>
                <a:cubicBezTo>
                  <a:pt x="1753" y="769"/>
                  <a:pt x="1818" y="753"/>
                  <a:pt x="1885" y="732"/>
                </a:cubicBezTo>
                <a:cubicBezTo>
                  <a:pt x="1905" y="726"/>
                  <a:pt x="1924" y="718"/>
                  <a:pt x="1943" y="712"/>
                </a:cubicBezTo>
                <a:cubicBezTo>
                  <a:pt x="1953" y="709"/>
                  <a:pt x="1972" y="703"/>
                  <a:pt x="1972" y="703"/>
                </a:cubicBezTo>
                <a:cubicBezTo>
                  <a:pt x="1982" y="696"/>
                  <a:pt x="1993" y="691"/>
                  <a:pt x="2002" y="683"/>
                </a:cubicBezTo>
                <a:cubicBezTo>
                  <a:pt x="2093" y="601"/>
                  <a:pt x="2041" y="621"/>
                  <a:pt x="2177" y="605"/>
                </a:cubicBezTo>
                <a:cubicBezTo>
                  <a:pt x="2215" y="592"/>
                  <a:pt x="2231" y="566"/>
                  <a:pt x="2265" y="546"/>
                </a:cubicBezTo>
                <a:cubicBezTo>
                  <a:pt x="2316" y="517"/>
                  <a:pt x="2364" y="514"/>
                  <a:pt x="2422" y="507"/>
                </a:cubicBezTo>
                <a:cubicBezTo>
                  <a:pt x="2443" y="501"/>
                  <a:pt x="2465" y="497"/>
                  <a:pt x="2480" y="478"/>
                </a:cubicBezTo>
                <a:cubicBezTo>
                  <a:pt x="2486" y="470"/>
                  <a:pt x="2482" y="455"/>
                  <a:pt x="2490" y="449"/>
                </a:cubicBezTo>
                <a:cubicBezTo>
                  <a:pt x="2501" y="441"/>
                  <a:pt x="2516" y="441"/>
                  <a:pt x="2529" y="439"/>
                </a:cubicBezTo>
                <a:cubicBezTo>
                  <a:pt x="2597" y="427"/>
                  <a:pt x="2668" y="423"/>
                  <a:pt x="2734" y="400"/>
                </a:cubicBezTo>
                <a:cubicBezTo>
                  <a:pt x="2776" y="336"/>
                  <a:pt x="2865" y="292"/>
                  <a:pt x="2939" y="273"/>
                </a:cubicBezTo>
                <a:cubicBezTo>
                  <a:pt x="2986" y="240"/>
                  <a:pt x="3040" y="248"/>
                  <a:pt x="3095" y="234"/>
                </a:cubicBezTo>
                <a:cubicBezTo>
                  <a:pt x="3155" y="193"/>
                  <a:pt x="3093" y="224"/>
                  <a:pt x="3154" y="224"/>
                </a:cubicBezTo>
                <a:cubicBezTo>
                  <a:pt x="3177" y="224"/>
                  <a:pt x="3199" y="217"/>
                  <a:pt x="3222" y="214"/>
                </a:cubicBezTo>
                <a:cubicBezTo>
                  <a:pt x="3253" y="170"/>
                  <a:pt x="3272" y="180"/>
                  <a:pt x="3320" y="166"/>
                </a:cubicBezTo>
                <a:cubicBezTo>
                  <a:pt x="3341" y="96"/>
                  <a:pt x="3311" y="163"/>
                  <a:pt x="3427" y="127"/>
                </a:cubicBezTo>
                <a:cubicBezTo>
                  <a:pt x="3440" y="123"/>
                  <a:pt x="3444" y="104"/>
                  <a:pt x="3456" y="97"/>
                </a:cubicBezTo>
                <a:cubicBezTo>
                  <a:pt x="3468" y="90"/>
                  <a:pt x="3482" y="90"/>
                  <a:pt x="3495" y="87"/>
                </a:cubicBezTo>
                <a:cubicBezTo>
                  <a:pt x="3532" y="64"/>
                  <a:pt x="3537" y="35"/>
                  <a:pt x="3574" y="19"/>
                </a:cubicBezTo>
                <a:cubicBezTo>
                  <a:pt x="3593" y="11"/>
                  <a:pt x="3632" y="0"/>
                  <a:pt x="3632" y="0"/>
                </a:cubicBezTo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3600450" y="1844675"/>
            <a:ext cx="692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i-FI"/>
              <a:t>AerK</a:t>
            </a:r>
          </a:p>
        </p:txBody>
      </p:sp>
      <p:sp>
        <p:nvSpPr>
          <p:cNvPr id="26651" name="Text Box 27"/>
          <p:cNvSpPr txBox="1">
            <a:spLocks noChangeArrowheads="1"/>
          </p:cNvSpPr>
          <p:nvPr/>
        </p:nvSpPr>
        <p:spPr bwMode="auto">
          <a:xfrm>
            <a:off x="5256213" y="1844675"/>
            <a:ext cx="615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i-FI"/>
              <a:t>AnK</a:t>
            </a:r>
          </a:p>
        </p:txBody>
      </p:sp>
      <p:sp>
        <p:nvSpPr>
          <p:cNvPr id="26652" name="Text Box 28"/>
          <p:cNvSpPr txBox="1">
            <a:spLocks noChangeArrowheads="1"/>
          </p:cNvSpPr>
          <p:nvPr/>
        </p:nvSpPr>
        <p:spPr bwMode="auto">
          <a:xfrm>
            <a:off x="1584325" y="5300663"/>
            <a:ext cx="6026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i-FI"/>
              <a:t>            PK                             VK                    MK          NK </a:t>
            </a:r>
          </a:p>
        </p:txBody>
      </p:sp>
      <p:sp>
        <p:nvSpPr>
          <p:cNvPr id="26654" name="Text Box 30"/>
          <p:cNvSpPr txBox="1">
            <a:spLocks noChangeArrowheads="1"/>
          </p:cNvSpPr>
          <p:nvPr/>
        </p:nvSpPr>
        <p:spPr bwMode="auto">
          <a:xfrm>
            <a:off x="6732588" y="1844675"/>
            <a:ext cx="615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i-FI"/>
              <a:t>Max</a:t>
            </a:r>
          </a:p>
        </p:txBody>
      </p:sp>
      <p:sp>
        <p:nvSpPr>
          <p:cNvPr id="26655" name="Text Box 31"/>
          <p:cNvSpPr txBox="1">
            <a:spLocks noChangeArrowheads="1"/>
          </p:cNvSpPr>
          <p:nvPr/>
        </p:nvSpPr>
        <p:spPr bwMode="auto">
          <a:xfrm>
            <a:off x="1079500" y="5732463"/>
            <a:ext cx="78851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i-FI" sz="2000">
                <a:solidFill>
                  <a:srgbClr val="000000"/>
                </a:solidFill>
                <a:cs typeface="Times New Roman" pitchFamily="18" charset="0"/>
              </a:rPr>
              <a:t>Sykkeen ja laktaatin (maitohappo) perusteella määritetyt</a:t>
            </a:r>
            <a:br>
              <a:rPr lang="fi-FI" sz="2000">
                <a:solidFill>
                  <a:srgbClr val="000000"/>
                </a:solidFill>
                <a:cs typeface="Times New Roman" pitchFamily="18" charset="0"/>
              </a:rPr>
            </a:br>
            <a:r>
              <a:rPr lang="fi-FI" sz="2000">
                <a:solidFill>
                  <a:srgbClr val="000000"/>
                </a:solidFill>
                <a:cs typeface="Times New Roman" pitchFamily="18" charset="0"/>
              </a:rPr>
              <a:t>kynnykset ja tehoalueet</a:t>
            </a:r>
            <a:endParaRPr lang="fi-FI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26656" name="Freeform 32"/>
          <p:cNvSpPr>
            <a:spLocks/>
          </p:cNvSpPr>
          <p:nvPr/>
        </p:nvSpPr>
        <p:spPr bwMode="auto">
          <a:xfrm>
            <a:off x="1512888" y="2781300"/>
            <a:ext cx="5543550" cy="2232025"/>
          </a:xfrm>
          <a:custGeom>
            <a:avLst/>
            <a:gdLst/>
            <a:ahLst/>
            <a:cxnLst>
              <a:cxn ang="0">
                <a:pos x="0" y="1270"/>
              </a:cxn>
              <a:cxn ang="0">
                <a:pos x="816" y="1361"/>
              </a:cxn>
              <a:cxn ang="0">
                <a:pos x="1542" y="1361"/>
              </a:cxn>
              <a:cxn ang="0">
                <a:pos x="2585" y="1088"/>
              </a:cxn>
              <a:cxn ang="0">
                <a:pos x="3492" y="0"/>
              </a:cxn>
            </a:cxnLst>
            <a:rect l="0" t="0" r="r" b="b"/>
            <a:pathLst>
              <a:path w="3492" h="1406">
                <a:moveTo>
                  <a:pt x="0" y="1270"/>
                </a:moveTo>
                <a:cubicBezTo>
                  <a:pt x="279" y="1308"/>
                  <a:pt x="559" y="1346"/>
                  <a:pt x="816" y="1361"/>
                </a:cubicBezTo>
                <a:cubicBezTo>
                  <a:pt x="1073" y="1376"/>
                  <a:pt x="1247" y="1406"/>
                  <a:pt x="1542" y="1361"/>
                </a:cubicBezTo>
                <a:cubicBezTo>
                  <a:pt x="1837" y="1316"/>
                  <a:pt x="2260" y="1315"/>
                  <a:pt x="2585" y="1088"/>
                </a:cubicBezTo>
                <a:cubicBezTo>
                  <a:pt x="2910" y="861"/>
                  <a:pt x="3341" y="181"/>
                  <a:pt x="3492" y="0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26657" name="Line 33"/>
          <p:cNvSpPr>
            <a:spLocks noChangeShapeType="1"/>
          </p:cNvSpPr>
          <p:nvPr/>
        </p:nvSpPr>
        <p:spPr bwMode="auto">
          <a:xfrm>
            <a:off x="3995738" y="2276475"/>
            <a:ext cx="0" cy="28813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26658" name="Line 34"/>
          <p:cNvSpPr>
            <a:spLocks noChangeShapeType="1"/>
          </p:cNvSpPr>
          <p:nvPr/>
        </p:nvSpPr>
        <p:spPr bwMode="auto">
          <a:xfrm>
            <a:off x="7092950" y="2276475"/>
            <a:ext cx="0" cy="28813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26659" name="Line 35"/>
          <p:cNvSpPr>
            <a:spLocks noChangeShapeType="1"/>
          </p:cNvSpPr>
          <p:nvPr/>
        </p:nvSpPr>
        <p:spPr bwMode="auto">
          <a:xfrm>
            <a:off x="5580063" y="2276475"/>
            <a:ext cx="0" cy="28813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229600" cy="1143000"/>
          </a:xfrm>
        </p:spPr>
        <p:txBody>
          <a:bodyPr>
            <a:normAutofit/>
          </a:bodyPr>
          <a:lstStyle/>
          <a:p>
            <a:r>
              <a:rPr lang="fi-FI" sz="2800" dirty="0" smtClean="0">
                <a:latin typeface="Arial Black" pitchFamily="34" charset="0"/>
              </a:rPr>
              <a:t>ENERGIANTUOTANTO</a:t>
            </a:r>
            <a:endParaRPr lang="fi-FI" sz="2800" dirty="0">
              <a:latin typeface="Arial Black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9138"/>
            <a:ext cx="8278813" cy="4535487"/>
          </a:xfrm>
        </p:spPr>
        <p:txBody>
          <a:bodyPr/>
          <a:lstStyle/>
          <a:p>
            <a:r>
              <a:rPr lang="fi-FI" sz="2800" dirty="0"/>
              <a:t>Lihakset </a:t>
            </a:r>
            <a:r>
              <a:rPr lang="fi-FI" sz="2800" dirty="0">
                <a:solidFill>
                  <a:srgbClr val="000000"/>
                </a:solidFill>
              </a:rPr>
              <a:t>tuottavat liikkumisessa</a:t>
            </a:r>
            <a:br>
              <a:rPr lang="fi-FI" sz="2800" dirty="0">
                <a:solidFill>
                  <a:srgbClr val="000000"/>
                </a:solidFill>
              </a:rPr>
            </a:br>
            <a:r>
              <a:rPr lang="fi-FI" sz="2800" dirty="0">
                <a:solidFill>
                  <a:srgbClr val="000000"/>
                </a:solidFill>
              </a:rPr>
              <a:t>tarvittavan energiansa joko:</a:t>
            </a:r>
          </a:p>
          <a:p>
            <a:pPr marL="688975" lvl="1" indent="-231775"/>
            <a:r>
              <a:rPr lang="fi-FI" sz="2400" dirty="0" smtClean="0">
                <a:solidFill>
                  <a:srgbClr val="000000"/>
                </a:solidFill>
              </a:rPr>
              <a:t>osittaisen</a:t>
            </a:r>
            <a:r>
              <a:rPr lang="fi-FI" sz="2400" b="1" dirty="0" smtClean="0">
                <a:solidFill>
                  <a:srgbClr val="000000"/>
                </a:solidFill>
              </a:rPr>
              <a:t> </a:t>
            </a:r>
            <a:r>
              <a:rPr lang="fi-FI" sz="2400" dirty="0" smtClean="0">
                <a:solidFill>
                  <a:srgbClr val="000000"/>
                </a:solidFill>
              </a:rPr>
              <a:t>hapenpuutteen vaikutuksesta </a:t>
            </a:r>
            <a:r>
              <a:rPr lang="fi-FI" sz="2400" b="1" dirty="0" smtClean="0">
                <a:solidFill>
                  <a:srgbClr val="000000"/>
                </a:solidFill>
              </a:rPr>
              <a:t>anaerobisesti </a:t>
            </a:r>
            <a:r>
              <a:rPr lang="fi-FI" sz="2400" dirty="0" smtClean="0">
                <a:solidFill>
                  <a:srgbClr val="000000"/>
                </a:solidFill>
              </a:rPr>
              <a:t>tai</a:t>
            </a:r>
            <a:endParaRPr lang="fi-FI" sz="2400" b="1" dirty="0" smtClean="0">
              <a:solidFill>
                <a:srgbClr val="000000"/>
              </a:solidFill>
            </a:endParaRPr>
          </a:p>
          <a:p>
            <a:pPr marL="688975" lvl="1" indent="-231775"/>
            <a:r>
              <a:rPr lang="fi-FI" sz="2400" dirty="0" smtClean="0">
                <a:solidFill>
                  <a:srgbClr val="000000"/>
                </a:solidFill>
              </a:rPr>
              <a:t>hengitysilmasta </a:t>
            </a:r>
            <a:r>
              <a:rPr lang="fi-FI" sz="2400" dirty="0">
                <a:solidFill>
                  <a:srgbClr val="000000"/>
                </a:solidFill>
              </a:rPr>
              <a:t>tulevan hapen avulla </a:t>
            </a:r>
            <a:r>
              <a:rPr lang="fi-FI" sz="2400" b="1" dirty="0">
                <a:solidFill>
                  <a:srgbClr val="000000"/>
                </a:solidFill>
              </a:rPr>
              <a:t>aerobisesti </a:t>
            </a:r>
            <a:endParaRPr lang="fi-FI" sz="2400" dirty="0">
              <a:solidFill>
                <a:srgbClr val="000000"/>
              </a:solidFill>
            </a:endParaRPr>
          </a:p>
          <a:p>
            <a:endParaRPr lang="fi-FI" sz="800" dirty="0">
              <a:solidFill>
                <a:srgbClr val="000000"/>
              </a:solidFill>
            </a:endParaRPr>
          </a:p>
          <a:p>
            <a:r>
              <a:rPr lang="fi-FI" sz="2800" i="1" dirty="0">
                <a:solidFill>
                  <a:srgbClr val="000000"/>
                </a:solidFill>
              </a:rPr>
              <a:t>Anaerobisen</a:t>
            </a:r>
            <a:r>
              <a:rPr lang="fi-FI" sz="2800" dirty="0">
                <a:solidFill>
                  <a:srgbClr val="000000"/>
                </a:solidFill>
              </a:rPr>
              <a:t> energiantuoton merkkinä lihakset tuottavat </a:t>
            </a:r>
            <a:r>
              <a:rPr lang="fi-FI" sz="2800" b="1" dirty="0">
                <a:solidFill>
                  <a:srgbClr val="000000"/>
                </a:solidFill>
              </a:rPr>
              <a:t>maitohappoa</a:t>
            </a:r>
            <a:r>
              <a:rPr lang="fi-FI" sz="2800" dirty="0">
                <a:solidFill>
                  <a:srgbClr val="000000"/>
                </a:solidFill>
              </a:rPr>
              <a:t> vereen. </a:t>
            </a:r>
            <a:endParaRPr lang="fi-FI" sz="2800" dirty="0" smtClean="0">
              <a:solidFill>
                <a:srgbClr val="000000"/>
              </a:solidFill>
            </a:endParaRPr>
          </a:p>
          <a:p>
            <a:r>
              <a:rPr lang="fi-FI" sz="2800" dirty="0" smtClean="0">
                <a:solidFill>
                  <a:srgbClr val="000000"/>
                </a:solidFill>
              </a:rPr>
              <a:t>Pitkissä </a:t>
            </a:r>
            <a:r>
              <a:rPr lang="fi-FI" sz="2800" dirty="0">
                <a:solidFill>
                  <a:srgbClr val="000000"/>
                </a:solidFill>
              </a:rPr>
              <a:t>urheilusuorituksissa, kuten esimerkiksi normaalimatkan suunnistuskilpailussa, lähes kaikki tarvittava energia tuotetaan </a:t>
            </a:r>
            <a:r>
              <a:rPr lang="fi-FI" sz="2800" i="1" dirty="0">
                <a:solidFill>
                  <a:srgbClr val="000000"/>
                </a:solidFill>
              </a:rPr>
              <a:t>aerobisesti</a:t>
            </a:r>
            <a:r>
              <a:rPr lang="fi-FI" sz="2800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260648"/>
            <a:ext cx="8229600" cy="693291"/>
          </a:xfrm>
        </p:spPr>
        <p:txBody>
          <a:bodyPr>
            <a:noAutofit/>
          </a:bodyPr>
          <a:lstStyle/>
          <a:p>
            <a:r>
              <a:rPr lang="fi-FI" sz="2400" b="1" dirty="0" smtClean="0"/>
              <a:t>ANAEROBINEN ENERGIAN TUOTTO</a:t>
            </a:r>
            <a:br>
              <a:rPr lang="fi-FI" sz="2400" b="1" dirty="0" smtClean="0"/>
            </a:br>
            <a:endParaRPr lang="fi-FI" sz="2400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692150"/>
            <a:ext cx="8676456" cy="597693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fi-FI" sz="2000" dirty="0"/>
          </a:p>
          <a:p>
            <a:pPr>
              <a:lnSpc>
                <a:spcPct val="90000"/>
              </a:lnSpc>
            </a:pPr>
            <a:r>
              <a:rPr lang="fi-FI" sz="1800" dirty="0" smtClean="0"/>
              <a:t>Energianlähteinä</a:t>
            </a:r>
            <a:r>
              <a:rPr lang="fi-FI" sz="1800" dirty="0"/>
              <a:t>:  </a:t>
            </a:r>
            <a:endParaRPr lang="fi-FI" sz="1800" dirty="0" smtClean="0"/>
          </a:p>
          <a:p>
            <a:pPr>
              <a:lnSpc>
                <a:spcPct val="90000"/>
              </a:lnSpc>
              <a:buNone/>
            </a:pPr>
            <a:r>
              <a:rPr lang="fi-FI" sz="1800" b="1" dirty="0" smtClean="0"/>
              <a:t>        ATP </a:t>
            </a:r>
            <a:r>
              <a:rPr lang="fi-FI" sz="1800" dirty="0"/>
              <a:t>(</a:t>
            </a:r>
            <a:r>
              <a:rPr lang="fi-FI" sz="1800" dirty="0" err="1"/>
              <a:t>adenosiinitrifosfaatti</a:t>
            </a:r>
            <a:r>
              <a:rPr lang="fi-FI" sz="1800" dirty="0"/>
              <a:t>)</a:t>
            </a:r>
            <a:r>
              <a:rPr lang="fi-FI" sz="1800" b="1" dirty="0"/>
              <a:t>, </a:t>
            </a:r>
            <a:endParaRPr lang="fi-FI" sz="1800" b="1" dirty="0" smtClean="0"/>
          </a:p>
          <a:p>
            <a:pPr>
              <a:lnSpc>
                <a:spcPct val="90000"/>
              </a:lnSpc>
              <a:buNone/>
            </a:pPr>
            <a:r>
              <a:rPr lang="fi-FI" sz="1800" b="1" dirty="0" smtClean="0"/>
              <a:t>        KP </a:t>
            </a:r>
            <a:r>
              <a:rPr lang="fi-FI" sz="1800" dirty="0"/>
              <a:t>(</a:t>
            </a:r>
            <a:r>
              <a:rPr lang="fi-FI" sz="1800" dirty="0" err="1"/>
              <a:t>kreatiinifosfaatti</a:t>
            </a:r>
            <a:r>
              <a:rPr lang="fi-FI" sz="1800" dirty="0"/>
              <a:t>)</a:t>
            </a:r>
            <a:r>
              <a:rPr lang="fi-FI" sz="1800" b="1" dirty="0"/>
              <a:t> </a:t>
            </a:r>
            <a:r>
              <a:rPr lang="fi-FI" sz="1800" dirty="0"/>
              <a:t>ja</a:t>
            </a:r>
            <a:r>
              <a:rPr lang="fi-FI" sz="1800" b="1" dirty="0"/>
              <a:t> </a:t>
            </a:r>
            <a:endParaRPr lang="fi-FI" sz="1800" b="1" dirty="0" smtClean="0"/>
          </a:p>
          <a:p>
            <a:pPr>
              <a:lnSpc>
                <a:spcPct val="90000"/>
              </a:lnSpc>
              <a:buNone/>
            </a:pPr>
            <a:r>
              <a:rPr lang="fi-FI" sz="1800" b="1" dirty="0" smtClean="0"/>
              <a:t>        </a:t>
            </a:r>
            <a:r>
              <a:rPr lang="fi-FI" sz="1800" b="1" dirty="0" err="1" smtClean="0"/>
              <a:t>hiilihydraatien</a:t>
            </a:r>
            <a:r>
              <a:rPr lang="fi-FI" sz="1800" b="1" dirty="0" smtClean="0"/>
              <a:t> glukoosi </a:t>
            </a:r>
            <a:r>
              <a:rPr lang="fi-FI" sz="1800" dirty="0" smtClean="0"/>
              <a:t>(varastoituu kehossamme glykogeenin   muodossa)</a:t>
            </a:r>
          </a:p>
          <a:p>
            <a:pPr>
              <a:lnSpc>
                <a:spcPct val="90000"/>
              </a:lnSpc>
              <a:buNone/>
            </a:pPr>
            <a:endParaRPr lang="fi-FI" sz="1800" dirty="0"/>
          </a:p>
          <a:p>
            <a:pPr>
              <a:lnSpc>
                <a:spcPct val="90000"/>
              </a:lnSpc>
            </a:pPr>
            <a:r>
              <a:rPr lang="fi-FI" sz="1800" dirty="0"/>
              <a:t>1. </a:t>
            </a:r>
            <a:r>
              <a:rPr lang="fi-FI" sz="1800" dirty="0" smtClean="0"/>
              <a:t>Välitön </a:t>
            </a:r>
            <a:r>
              <a:rPr lang="fi-FI" sz="1800" dirty="0"/>
              <a:t>energian </a:t>
            </a:r>
            <a:r>
              <a:rPr lang="fi-FI" sz="1800" dirty="0" smtClean="0"/>
              <a:t> lähde on lihassoluihin varastoitunut ATP</a:t>
            </a:r>
            <a:r>
              <a:rPr lang="fi-FI" sz="1400" dirty="0" smtClean="0"/>
              <a:t>  (hajoaminen EI vaadi happea</a:t>
            </a:r>
          </a:p>
          <a:p>
            <a:pPr>
              <a:lnSpc>
                <a:spcPct val="90000"/>
              </a:lnSpc>
              <a:buNone/>
            </a:pPr>
            <a:r>
              <a:rPr lang="fi-FI" sz="1800" dirty="0" smtClean="0"/>
              <a:t>           - </a:t>
            </a:r>
            <a:r>
              <a:rPr lang="fi-FI" sz="1800" dirty="0"/>
              <a:t>lihasten oma varasto </a:t>
            </a:r>
            <a:r>
              <a:rPr lang="fi-FI" sz="1800" dirty="0" smtClean="0"/>
              <a:t> on pieni </a:t>
            </a:r>
            <a:r>
              <a:rPr lang="fi-FI" sz="1800" dirty="0"/>
              <a:t>(ATP </a:t>
            </a:r>
            <a:r>
              <a:rPr lang="fi-FI" sz="1800" dirty="0" err="1"/>
              <a:t>-alle</a:t>
            </a:r>
            <a:r>
              <a:rPr lang="fi-FI" sz="1800" dirty="0"/>
              <a:t> 6s, KP- ale30s ), </a:t>
            </a:r>
          </a:p>
          <a:p>
            <a:pPr>
              <a:lnSpc>
                <a:spcPct val="90000"/>
              </a:lnSpc>
            </a:pPr>
            <a:r>
              <a:rPr lang="fi-FI" sz="1800" dirty="0"/>
              <a:t>2. </a:t>
            </a:r>
            <a:r>
              <a:rPr lang="fi-FI" sz="1800" dirty="0" smtClean="0"/>
              <a:t>Nopea tapa korvata ATP :</a:t>
            </a:r>
            <a:r>
              <a:rPr lang="fi-FI" sz="1800" dirty="0" err="1" smtClean="0"/>
              <a:t>ta</a:t>
            </a:r>
            <a:r>
              <a:rPr lang="fi-FI" sz="1800" dirty="0" smtClean="0"/>
              <a:t> on muodostaa sitä lihas ja hermokudokseen      </a:t>
            </a:r>
          </a:p>
          <a:p>
            <a:pPr>
              <a:lnSpc>
                <a:spcPct val="90000"/>
              </a:lnSpc>
              <a:buNone/>
            </a:pPr>
            <a:r>
              <a:rPr lang="fi-FI" sz="1800" dirty="0" smtClean="0"/>
              <a:t>           varastoituneista </a:t>
            </a:r>
            <a:r>
              <a:rPr lang="fi-FI" sz="1800" dirty="0" err="1" smtClean="0"/>
              <a:t>KP:sta</a:t>
            </a:r>
            <a:endParaRPr lang="fi-FI" sz="1800" dirty="0" smtClean="0"/>
          </a:p>
          <a:p>
            <a:pPr>
              <a:lnSpc>
                <a:spcPct val="90000"/>
              </a:lnSpc>
            </a:pPr>
            <a:r>
              <a:rPr lang="fi-FI" sz="1800" dirty="0" smtClean="0"/>
              <a:t>3. Seuraavaksi tehokkain energiatuottomekanismi on   anaerobinen </a:t>
            </a:r>
            <a:r>
              <a:rPr lang="fi-FI" sz="1800" b="1" dirty="0" err="1"/>
              <a:t>glykolyysi</a:t>
            </a:r>
            <a:r>
              <a:rPr lang="fi-FI" sz="1800" b="1" dirty="0"/>
              <a:t> </a:t>
            </a:r>
            <a:r>
              <a:rPr lang="fi-FI" sz="1800" b="1" dirty="0" smtClean="0"/>
              <a:t>    </a:t>
            </a:r>
          </a:p>
          <a:p>
            <a:pPr>
              <a:lnSpc>
                <a:spcPct val="90000"/>
              </a:lnSpc>
              <a:buNone/>
            </a:pPr>
            <a:r>
              <a:rPr lang="fi-FI" sz="1800" b="1" dirty="0" smtClean="0"/>
              <a:t>           </a:t>
            </a:r>
            <a:r>
              <a:rPr lang="fi-FI" sz="1800" dirty="0" smtClean="0"/>
              <a:t>(lihaksiin ja maksaan varastoituneen  glykogeenin ja veren glukoosin </a:t>
            </a:r>
            <a:r>
              <a:rPr lang="fi-FI" sz="1800" dirty="0"/>
              <a:t>hajottaminen) </a:t>
            </a:r>
          </a:p>
          <a:p>
            <a:pPr>
              <a:lnSpc>
                <a:spcPct val="90000"/>
              </a:lnSpc>
              <a:buNone/>
            </a:pPr>
            <a:r>
              <a:rPr lang="fi-FI" sz="1800" dirty="0" smtClean="0"/>
              <a:t>          - </a:t>
            </a:r>
            <a:r>
              <a:rPr lang="fi-FI" sz="1800" dirty="0"/>
              <a:t>lopputuloksena syntyy </a:t>
            </a:r>
            <a:r>
              <a:rPr lang="fi-FI" sz="1800" b="1" dirty="0" smtClean="0"/>
              <a:t>laktaattia</a:t>
            </a:r>
            <a:r>
              <a:rPr lang="fi-FI" sz="1800" dirty="0" smtClean="0"/>
              <a:t> (maitohappoa)</a:t>
            </a:r>
            <a:r>
              <a:rPr lang="fi-FI" altLang="zh-CN" sz="1800" dirty="0" smtClean="0">
                <a:ea typeface="SimSun" pitchFamily="2" charset="-122"/>
              </a:rPr>
              <a:t>, </a:t>
            </a:r>
            <a:r>
              <a:rPr lang="fi-FI" altLang="zh-CN" sz="1800" dirty="0">
                <a:ea typeface="SimSun" pitchFamily="2" charset="-122"/>
              </a:rPr>
              <a:t>jota kerääntyy </a:t>
            </a:r>
            <a:r>
              <a:rPr lang="fi-FI" altLang="zh-CN" sz="1800" dirty="0" smtClean="0">
                <a:ea typeface="SimSun" pitchFamily="2" charset="-122"/>
              </a:rPr>
              <a:t>     </a:t>
            </a:r>
          </a:p>
          <a:p>
            <a:pPr>
              <a:lnSpc>
                <a:spcPct val="90000"/>
              </a:lnSpc>
              <a:buNone/>
            </a:pPr>
            <a:r>
              <a:rPr lang="fi-FI" altLang="zh-CN" sz="1800" dirty="0" smtClean="0">
                <a:ea typeface="SimSun" pitchFamily="2" charset="-122"/>
              </a:rPr>
              <a:t>            työskenteleviin lihassoluihin </a:t>
            </a:r>
            <a:r>
              <a:rPr lang="fi-FI" altLang="zh-CN" sz="1800" dirty="0">
                <a:ea typeface="SimSun" pitchFamily="2" charset="-122"/>
              </a:rPr>
              <a:t>(kipu), päätyy verenkiertoon ja </a:t>
            </a:r>
            <a:r>
              <a:rPr lang="fi-FI" altLang="zh-CN" sz="1800" dirty="0" smtClean="0">
                <a:ea typeface="SimSun" pitchFamily="2" charset="-122"/>
              </a:rPr>
              <a:t>hajoaa </a:t>
            </a:r>
          </a:p>
          <a:p>
            <a:pPr>
              <a:lnSpc>
                <a:spcPct val="90000"/>
              </a:lnSpc>
              <a:buNone/>
            </a:pPr>
            <a:endParaRPr lang="fi-FI" altLang="zh-CN" sz="1800" dirty="0" smtClean="0">
              <a:ea typeface="SimSun" pitchFamily="2" charset="-122"/>
            </a:endParaRPr>
          </a:p>
          <a:p>
            <a:pPr>
              <a:lnSpc>
                <a:spcPct val="90000"/>
              </a:lnSpc>
              <a:buNone/>
            </a:pPr>
            <a:r>
              <a:rPr lang="fi-FI" altLang="zh-CN" sz="1800" dirty="0" smtClean="0">
                <a:ea typeface="SimSun" pitchFamily="2" charset="-122"/>
              </a:rPr>
              <a:t>    </a:t>
            </a:r>
          </a:p>
          <a:p>
            <a:pPr>
              <a:lnSpc>
                <a:spcPct val="90000"/>
              </a:lnSpc>
              <a:buNone/>
            </a:pPr>
            <a:r>
              <a:rPr lang="fi-FI" altLang="zh-CN" sz="1800" dirty="0" smtClean="0">
                <a:ea typeface="SimSun" pitchFamily="2" charset="-122"/>
              </a:rPr>
              <a:t>       Hiilihydraateista energiaa voidaan tuottaa sekä anaerobisesti että aerobisesti. </a:t>
            </a:r>
          </a:p>
          <a:p>
            <a:pPr>
              <a:lnSpc>
                <a:spcPct val="90000"/>
              </a:lnSpc>
              <a:buFontTx/>
              <a:buNone/>
            </a:pPr>
            <a:endParaRPr lang="fi-FI" altLang="zh-CN" sz="2400" dirty="0">
              <a:ea typeface="SimSun" pitchFamily="2" charset="-122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fi-FI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2700" b="1" dirty="0" smtClean="0"/>
              <a:t>AEROBINEN ENERGIANTUOTTO </a:t>
            </a:r>
            <a:r>
              <a:rPr lang="fi-FI" sz="2700" dirty="0" smtClean="0"/>
              <a:t>  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fi-FI" sz="2400" dirty="0" smtClean="0"/>
              <a:t>Energianlähteinä</a:t>
            </a:r>
            <a:r>
              <a:rPr lang="fi-FI" sz="2400" dirty="0"/>
              <a:t>: </a:t>
            </a:r>
            <a:r>
              <a:rPr lang="fi-FI" sz="2400" b="1" dirty="0"/>
              <a:t>hiilihydraatit </a:t>
            </a:r>
            <a:r>
              <a:rPr lang="fi-FI" sz="2400" dirty="0"/>
              <a:t>ja</a:t>
            </a:r>
            <a:r>
              <a:rPr lang="fi-FI" sz="2400" b="1" dirty="0"/>
              <a:t> </a:t>
            </a:r>
            <a:endParaRPr lang="fi-FI" sz="2400" b="1" dirty="0" smtClean="0"/>
          </a:p>
          <a:p>
            <a:pPr>
              <a:buNone/>
            </a:pPr>
            <a:r>
              <a:rPr lang="fi-FI" sz="2400" b="1" dirty="0" smtClean="0"/>
              <a:t>                                      rasvat</a:t>
            </a:r>
            <a:r>
              <a:rPr lang="fi-FI" sz="2400" dirty="0" smtClean="0"/>
              <a:t> </a:t>
            </a:r>
            <a:r>
              <a:rPr lang="fi-FI" sz="2400" dirty="0"/>
              <a:t>( joista muodostetaan </a:t>
            </a:r>
            <a:r>
              <a:rPr lang="fi-FI" sz="2400" dirty="0" err="1"/>
              <a:t>ATP:ta</a:t>
            </a:r>
            <a:r>
              <a:rPr lang="fi-FI" sz="2400" dirty="0"/>
              <a:t>); </a:t>
            </a:r>
          </a:p>
          <a:p>
            <a:pPr>
              <a:buNone/>
            </a:pPr>
            <a:r>
              <a:rPr lang="fi-FI" sz="2400" dirty="0" smtClean="0"/>
              <a:t>                                      </a:t>
            </a:r>
            <a:r>
              <a:rPr lang="fi-FI" sz="2400" b="1" dirty="0" smtClean="0"/>
              <a:t>proteiineja</a:t>
            </a:r>
            <a:r>
              <a:rPr lang="fi-FI" sz="2400" dirty="0" smtClean="0"/>
              <a:t> </a:t>
            </a:r>
            <a:r>
              <a:rPr lang="fi-FI" sz="2400" dirty="0"/>
              <a:t>käytetään energianlähteinä </a:t>
            </a:r>
            <a:r>
              <a:rPr lang="fi-FI" sz="2400" dirty="0" smtClean="0"/>
              <a:t>     </a:t>
            </a:r>
          </a:p>
          <a:p>
            <a:pPr>
              <a:buNone/>
            </a:pPr>
            <a:r>
              <a:rPr lang="fi-FI" sz="2400" dirty="0" smtClean="0"/>
              <a:t>                                       vain </a:t>
            </a:r>
            <a:r>
              <a:rPr lang="fi-FI" sz="2400" dirty="0"/>
              <a:t>poikkeustilanteissa.</a:t>
            </a:r>
          </a:p>
          <a:p>
            <a:endParaRPr lang="fi-FI" dirty="0" smtClean="0"/>
          </a:p>
          <a:p>
            <a:r>
              <a:rPr lang="fi-FI" sz="1600" dirty="0" smtClean="0"/>
              <a:t>Lue lisää:  </a:t>
            </a:r>
            <a:r>
              <a:rPr lang="fi-FI" sz="1600" dirty="0" smtClean="0">
                <a:hlinkClick r:id="rId2"/>
              </a:rPr>
              <a:t>http://bit.ly/23L4Dfv</a:t>
            </a:r>
            <a:r>
              <a:rPr lang="fi-FI" sz="1600" dirty="0" smtClean="0"/>
              <a:t> </a:t>
            </a:r>
            <a:endParaRPr lang="fi-FI" sz="1600" dirty="0"/>
          </a:p>
          <a:p>
            <a:endParaRPr lang="fi-FI" dirty="0"/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fi-FI" sz="1800" b="1"/>
              <a:t>ENERGIA-AINEENVAIHDUNTA</a:t>
            </a:r>
            <a:r>
              <a:rPr lang="fi-FI" sz="4000"/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96975"/>
            <a:ext cx="8686800" cy="4929188"/>
          </a:xfrm>
        </p:spPr>
        <p:txBody>
          <a:bodyPr/>
          <a:lstStyle/>
          <a:p>
            <a:endParaRPr lang="fi-FI" dirty="0"/>
          </a:p>
        </p:txBody>
      </p:sp>
      <p:graphicFrame>
        <p:nvGraphicFramePr>
          <p:cNvPr id="5162" name="Group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15067"/>
              </p:ext>
            </p:extLst>
          </p:nvPr>
        </p:nvGraphicFramePr>
        <p:xfrm>
          <a:off x="539750" y="1628775"/>
          <a:ext cx="7848600" cy="4392613"/>
        </p:xfrm>
        <a:graphic>
          <a:graphicData uri="http://schemas.openxmlformats.org/drawingml/2006/table">
            <a:tbl>
              <a:tblPr/>
              <a:tblGrid>
                <a:gridCol w="2616200"/>
                <a:gridCol w="2616200"/>
                <a:gridCol w="2616200"/>
              </a:tblGrid>
              <a:tr h="850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Energiantuotto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Energian riittävyys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(s) /  maitohappo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Varastojen palautuminen (min)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7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Anaerobinen tuotto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ATP (adenosiinitrifosfaattii)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alle 10s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1 – 3min   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7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Anaerobinen tuotto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KP (kreatiinifosfaatti)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– 30s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► maitohappo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3 – 5min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8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Anaerobinen tuotto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hiilihydraatit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30 – 60s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► maitohappo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15 – 60min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7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Aerobinen hajottaminen</a:t>
                      </a:r>
                      <a:r>
                        <a:rPr kumimoji="0" lang="fi-FI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1 – 2 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1 – 3vrk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20" name="Group 4"/>
          <p:cNvGraphicFramePr>
            <a:graphicFrameLocks noGrp="1"/>
          </p:cNvGraphicFramePr>
          <p:nvPr>
            <p:ph idx="1"/>
          </p:nvPr>
        </p:nvGraphicFramePr>
        <p:xfrm>
          <a:off x="468313" y="260350"/>
          <a:ext cx="8229600" cy="5865814"/>
        </p:xfrm>
        <a:graphic>
          <a:graphicData uri="http://schemas.openxmlformats.org/drawingml/2006/table">
            <a:tbl>
              <a:tblPr/>
              <a:tblGrid>
                <a:gridCol w="2024062"/>
                <a:gridCol w="3236913"/>
                <a:gridCol w="2968625"/>
              </a:tblGrid>
              <a:tr h="684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Anaerobinen energiantuotto</a:t>
                      </a:r>
                      <a:endParaRPr kumimoji="0" lang="fi-FI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Aerobinen energiantuotto</a:t>
                      </a:r>
                      <a:endParaRPr kumimoji="0" lang="sk-SK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Tapahtuu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hapettomissa olosuhteissa </a:t>
                      </a:r>
                      <a:endParaRPr kumimoji="0" lang="fi-F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hapellisissa olosuhteissa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7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k-SK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Energianlähteeet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ATP, KP, hiilihydraatit</a:t>
                      </a:r>
                      <a:endParaRPr kumimoji="0" lang="sk-SK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 ► maitohappo</a:t>
                      </a:r>
                      <a:r>
                        <a:rPr kumimoji="0" lang="fi-FI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 </a:t>
                      </a:r>
                      <a:endParaRPr kumimoji="0" lang="fi-FI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hiilihydraatit ja rasvat</a:t>
                      </a:r>
                      <a:r>
                        <a:rPr kumimoji="0" lang="fi-FI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 </a:t>
                      </a:r>
                      <a:endParaRPr kumimoji="0" lang="fi-FI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1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”Tankaus”</a:t>
                      </a: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kehon sisältämiä energiavarantoja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toiminnan aikana</a:t>
                      </a:r>
                      <a:r>
                        <a:rPr kumimoji="0" lang="fi-FI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 </a:t>
                      </a:r>
                      <a:endParaRPr kumimoji="0" lang="fi-FI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7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Käytö / urheilusuoritus</a:t>
                      </a:r>
                      <a:r>
                        <a:rPr kumimoji="0" lang="fi-FI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 </a:t>
                      </a:r>
                      <a:endParaRPr kumimoji="0" lang="fi-FI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lyhyt, raskas / pikajuoksu, eri </a:t>
                      </a:r>
                      <a:endParaRPr kumimoji="0" lang="fi-FI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pallopelien pyrähdykset</a:t>
                      </a:r>
                      <a:r>
                        <a:rPr kumimoji="0" lang="fi-FI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 </a:t>
                      </a:r>
                      <a:endParaRPr kumimoji="0" lang="fi-FI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kevyempi, pitkäkestoinen / pidemmät juoksumatkat, hiihto</a:t>
                      </a:r>
                      <a:r>
                        <a:rPr kumimoji="0" lang="fi-FI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 </a:t>
                      </a:r>
                      <a:endParaRPr kumimoji="0" lang="fi-FI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5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Arkielämän tilanteet</a:t>
                      </a:r>
                      <a:r>
                        <a:rPr kumimoji="0" lang="fi-FI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 </a:t>
                      </a:r>
                      <a:endParaRPr kumimoji="0" lang="fi-FI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hetkellinen juoksu maksimivauhdilla, portaiden nouseminen</a:t>
                      </a:r>
                      <a:r>
                        <a:rPr kumimoji="0" lang="fi-FI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 </a:t>
                      </a:r>
                      <a:endParaRPr kumimoji="0" lang="fi-FI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koulu-/työmatkojen pyöräily tai ostoskassien kantaminen kotiin </a:t>
                      </a:r>
                      <a:endParaRPr kumimoji="0" lang="fi-F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252" name="Group 36"/>
          <p:cNvGraphicFramePr>
            <a:graphicFrameLocks noGrp="1"/>
          </p:cNvGraphicFramePr>
          <p:nvPr/>
        </p:nvGraphicFramePr>
        <p:xfrm>
          <a:off x="468313" y="260350"/>
          <a:ext cx="8229600" cy="5865814"/>
        </p:xfrm>
        <a:graphic>
          <a:graphicData uri="http://schemas.openxmlformats.org/drawingml/2006/table">
            <a:tbl>
              <a:tblPr/>
              <a:tblGrid>
                <a:gridCol w="2024062"/>
                <a:gridCol w="3236913"/>
                <a:gridCol w="2968625"/>
              </a:tblGrid>
              <a:tr h="684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Anaerobinen energiantuotto</a:t>
                      </a:r>
                      <a:endParaRPr kumimoji="0" lang="fi-FI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Aerobinen energiantuotto</a:t>
                      </a:r>
                      <a:endParaRPr kumimoji="0" lang="sk-SK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Tapahtuu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hapettomissa olosuhteissa </a:t>
                      </a:r>
                      <a:endParaRPr kumimoji="0" lang="fi-F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hapellisissa olosuhteissa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7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k-SK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Energianlähteeet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ATP, KP, hiilihydraatit</a:t>
                      </a:r>
                      <a:endParaRPr kumimoji="0" lang="sk-SK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 ► maitohappo</a:t>
                      </a:r>
                      <a:r>
                        <a:rPr kumimoji="0" lang="fi-FI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 </a:t>
                      </a:r>
                      <a:endParaRPr kumimoji="0" lang="fi-FI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hiilihydraatit ja rasvat</a:t>
                      </a:r>
                      <a:r>
                        <a:rPr kumimoji="0" lang="fi-FI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 </a:t>
                      </a:r>
                      <a:endParaRPr kumimoji="0" lang="fi-FI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1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”Tankaus”</a:t>
                      </a:r>
                      <a:r>
                        <a:rPr kumimoji="0" lang="fi-F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kehon sisältämiä energiavarastoja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toiminnan aikana</a:t>
                      </a:r>
                      <a:r>
                        <a:rPr kumimoji="0" lang="fi-FI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 </a:t>
                      </a:r>
                      <a:endParaRPr kumimoji="0" lang="fi-FI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7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zh-CN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Käytö</a:t>
                      </a:r>
                      <a:r>
                        <a:rPr kumimoji="0" lang="fi-FI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 / urheilusuoritus</a:t>
                      </a:r>
                      <a:r>
                        <a:rPr kumimoji="0" lang="fi-FI" altLang="zh-CN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 </a:t>
                      </a:r>
                      <a:endParaRPr kumimoji="0" lang="fi-FI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lyhyt, raskas / pikajuoksu, eri </a:t>
                      </a:r>
                      <a:endParaRPr kumimoji="0" lang="fi-FI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pallopelien pyrähdykset</a:t>
                      </a:r>
                      <a:r>
                        <a:rPr kumimoji="0" lang="fi-FI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 </a:t>
                      </a:r>
                      <a:endParaRPr kumimoji="0" lang="fi-FI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kevyempi, pitkäkestoinen / pidemmät juoksumatkat, hiihto</a:t>
                      </a:r>
                      <a:r>
                        <a:rPr kumimoji="0" lang="fi-FI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 </a:t>
                      </a:r>
                      <a:endParaRPr kumimoji="0" lang="fi-FI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5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Arkielämän tilanteet</a:t>
                      </a:r>
                      <a:r>
                        <a:rPr kumimoji="0" lang="fi-FI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 </a:t>
                      </a:r>
                      <a:endParaRPr kumimoji="0" lang="fi-FI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hetkellinen juoksu maksimivauhdilla, portaiden nouseminen</a:t>
                      </a:r>
                      <a:r>
                        <a:rPr kumimoji="0" lang="fi-FI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 </a:t>
                      </a:r>
                      <a:endParaRPr kumimoji="0" lang="fi-FI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cs typeface="Arial" charset="0"/>
                        </a:rPr>
                        <a:t>koulu-/työmatkojen pyöräily tai ostoskassien kantaminen kotiin </a:t>
                      </a:r>
                      <a:endParaRPr kumimoji="0" lang="fi-FI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33375"/>
            <a:ext cx="8229600" cy="165576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sz="2800" dirty="0" smtClean="0"/>
              <a:t/>
            </a:r>
            <a:br>
              <a:rPr lang="fi-FI" sz="2800" dirty="0" smtClean="0"/>
            </a:br>
            <a:r>
              <a:rPr lang="fi-FI" sz="2800" dirty="0" smtClean="0"/>
              <a:t>Kunto-ominaisuudet ja niihin vaikuttaminen: </a:t>
            </a:r>
            <a:r>
              <a:rPr lang="fi-FI" sz="2000" dirty="0" smtClean="0">
                <a:solidFill>
                  <a:srgbClr val="FF0000"/>
                </a:solidFill>
              </a:rPr>
              <a:t>säännöllisen, riittävän rasittavan kuormituksen seurauksena elimistössä tapahtuu sopeutumista, joka ilmenee sekä rakenteellisina että toiminnallisina muutoksina (SUPERKOMPENSAATIO)</a:t>
            </a:r>
            <a:br>
              <a:rPr lang="fi-FI" sz="2000" dirty="0" smtClean="0">
                <a:solidFill>
                  <a:srgbClr val="FF0000"/>
                </a:solidFill>
              </a:rPr>
            </a:br>
            <a:r>
              <a:rPr lang="fi-FI" sz="2000" dirty="0" smtClean="0">
                <a:solidFill>
                  <a:srgbClr val="FF0000"/>
                </a:solidFill>
              </a:rPr>
              <a:t>- muista SPESIFISYYS, PROGRESSIIVISUUS, PALAUTUVUUS</a:t>
            </a:r>
            <a:r>
              <a:rPr lang="fi-FI" sz="3200" dirty="0" smtClean="0">
                <a:solidFill>
                  <a:srgbClr val="FF0000"/>
                </a:solidFill>
              </a:rPr>
              <a:t/>
            </a:r>
            <a:br>
              <a:rPr lang="fi-FI" sz="3200" dirty="0" smtClean="0">
                <a:solidFill>
                  <a:srgbClr val="FF0000"/>
                </a:solidFill>
              </a:rPr>
            </a:br>
            <a:endParaRPr lang="fi-FI" sz="3200" dirty="0">
              <a:solidFill>
                <a:srgbClr val="FF0000"/>
              </a:solidFill>
            </a:endParaRPr>
          </a:p>
        </p:txBody>
      </p:sp>
      <p:sp>
        <p:nvSpPr>
          <p:cNvPr id="8195" name="Sisällön paikkamerkki 2"/>
          <p:cNvSpPr>
            <a:spLocks noGrp="1"/>
          </p:cNvSpPr>
          <p:nvPr>
            <p:ph idx="1"/>
          </p:nvPr>
        </p:nvSpPr>
        <p:spPr bwMode="auto">
          <a:xfrm>
            <a:off x="457200" y="2133600"/>
            <a:ext cx="8229600" cy="39624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i-FI" altLang="fi-FI" sz="2800" b="1" u="sng" smtClean="0"/>
              <a:t>Taito</a:t>
            </a:r>
            <a:r>
              <a:rPr lang="fi-FI" altLang="fi-FI" sz="2800" smtClean="0"/>
              <a:t>: kyky oppia hallitsemaan ja koordinoimaan monimutkaisia liikesuorituksia – herkkyyskausi lapsuus (6-10v)</a:t>
            </a:r>
          </a:p>
          <a:p>
            <a:r>
              <a:rPr lang="fi-FI" altLang="fi-FI" b="1" u="sng" smtClean="0"/>
              <a:t>Voima</a:t>
            </a:r>
            <a:r>
              <a:rPr lang="fi-FI" altLang="fi-FI" smtClean="0"/>
              <a:t> (</a:t>
            </a:r>
            <a:r>
              <a:rPr lang="fi-FI" altLang="fi-FI" sz="1800" smtClean="0"/>
              <a:t>säädellään toistojen ja vastuksen määrää, palautumisaikojen pituutta, liikenopeutta</a:t>
            </a:r>
            <a:endParaRPr lang="fi-FI" altLang="fi-FI" smtClean="0"/>
          </a:p>
          <a:p>
            <a:pPr lvl="1"/>
            <a:r>
              <a:rPr lang="fi-FI" altLang="fi-FI" smtClean="0"/>
              <a:t>Kestovoima </a:t>
            </a:r>
            <a:r>
              <a:rPr lang="fi-FI" altLang="fi-FI" sz="2400" smtClean="0"/>
              <a:t>(lihaskestävyys ja voimakestävyys)</a:t>
            </a:r>
          </a:p>
          <a:p>
            <a:pPr lvl="2"/>
            <a:r>
              <a:rPr lang="fi-FI" altLang="fi-FI" sz="2000" smtClean="0"/>
              <a:t>Lihasten hapensaanti, lihasmassa – esim. etunojapunnerrukset, kevyet painot</a:t>
            </a:r>
          </a:p>
        </p:txBody>
      </p:sp>
    </p:spTree>
    <p:extLst>
      <p:ext uri="{BB962C8B-B14F-4D97-AF65-F5344CB8AC3E}">
        <p14:creationId xmlns:p14="http://schemas.microsoft.com/office/powerpoint/2010/main" val="42231736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52475"/>
          </a:xfrm>
        </p:spPr>
        <p:txBody>
          <a:bodyPr/>
          <a:lstStyle/>
          <a:p>
            <a:r>
              <a:rPr lang="fi-FI" altLang="fi-FI" sz="3200" smtClean="0"/>
              <a:t>…kunto-ominaisuudet jatkuu…</a:t>
            </a:r>
          </a:p>
        </p:txBody>
      </p:sp>
      <p:sp>
        <p:nvSpPr>
          <p:cNvPr id="9219" name="Sisällön paikkamerkki 2"/>
          <p:cNvSpPr>
            <a:spLocks noGrp="1"/>
          </p:cNvSpPr>
          <p:nvPr>
            <p:ph idx="1"/>
          </p:nvPr>
        </p:nvSpPr>
        <p:spPr bwMode="auto">
          <a:xfrm>
            <a:off x="457200" y="1125538"/>
            <a:ext cx="8229600" cy="4970462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fi-FI" altLang="fi-FI" sz="2400" smtClean="0"/>
              <a:t>Maksimivoima (perusvoima ja maksimivoima)</a:t>
            </a:r>
          </a:p>
          <a:p>
            <a:pPr lvl="2"/>
            <a:r>
              <a:rPr lang="fi-FI" altLang="fi-FI" sz="2400" smtClean="0"/>
              <a:t>Lihas kasvaa ja sen hermotus paranee</a:t>
            </a:r>
          </a:p>
          <a:p>
            <a:pPr lvl="2"/>
            <a:r>
              <a:rPr lang="fi-FI" altLang="fi-FI" sz="2400" smtClean="0"/>
              <a:t>Esim. painonnosto, kuormat lähellä maksimia</a:t>
            </a:r>
          </a:p>
          <a:p>
            <a:pPr lvl="1"/>
            <a:r>
              <a:rPr lang="fi-FI" altLang="fi-FI" sz="2400" smtClean="0"/>
              <a:t>Nopeusvoima (</a:t>
            </a:r>
            <a:r>
              <a:rPr lang="fi-FI" altLang="fi-FI" sz="2400" smtClean="0">
                <a:solidFill>
                  <a:srgbClr val="FFFF00"/>
                </a:solidFill>
              </a:rPr>
              <a:t>pikavoima</a:t>
            </a:r>
            <a:r>
              <a:rPr lang="fi-FI" altLang="fi-FI" sz="2400" smtClean="0"/>
              <a:t> ja </a:t>
            </a:r>
            <a:r>
              <a:rPr lang="fi-FI" altLang="fi-FI" sz="2400" smtClean="0">
                <a:solidFill>
                  <a:srgbClr val="FF0000"/>
                </a:solidFill>
              </a:rPr>
              <a:t>räjähtävä voima</a:t>
            </a:r>
            <a:r>
              <a:rPr lang="fi-FI" altLang="fi-FI" sz="2400" smtClean="0"/>
              <a:t>)</a:t>
            </a:r>
          </a:p>
          <a:p>
            <a:pPr lvl="2"/>
            <a:r>
              <a:rPr lang="fi-FI" altLang="fi-FI" sz="2400" smtClean="0"/>
              <a:t>Suuri voima useisiin toistoihin esim. </a:t>
            </a:r>
            <a:r>
              <a:rPr lang="fi-FI" altLang="fi-FI" sz="2400" smtClean="0">
                <a:solidFill>
                  <a:srgbClr val="FFFF00"/>
                </a:solidFill>
              </a:rPr>
              <a:t>pikajuoksu</a:t>
            </a:r>
            <a:r>
              <a:rPr lang="fi-FI" altLang="fi-FI" sz="2400" smtClean="0"/>
              <a:t> tai mahd. suuren voiman tuottaminen yhteen tai muutamaan toistoon esim. </a:t>
            </a:r>
            <a:r>
              <a:rPr lang="fi-FI" altLang="fi-FI" sz="2400" smtClean="0">
                <a:solidFill>
                  <a:srgbClr val="FF0000"/>
                </a:solidFill>
              </a:rPr>
              <a:t>pituushyppy</a:t>
            </a:r>
          </a:p>
          <a:p>
            <a:r>
              <a:rPr lang="fi-FI" altLang="fi-FI" sz="2400" b="1" u="sng" smtClean="0"/>
              <a:t>Kestävyys</a:t>
            </a:r>
            <a:r>
              <a:rPr lang="fi-FI" altLang="fi-FI" sz="2400" smtClean="0"/>
              <a:t> kyky sietää väsymystä ja tuottaa energiaa pitkähkön ajan</a:t>
            </a:r>
          </a:p>
          <a:p>
            <a:pPr lvl="1"/>
            <a:r>
              <a:rPr lang="fi-FI" altLang="fi-FI" sz="2400" smtClean="0"/>
              <a:t>Peruskestävyys: lihasten verisuonituksen, sydämen iskutilavuuden paraneminen, rasvavarastojen hyödyntäminen – n. 50-70%/max</a:t>
            </a:r>
          </a:p>
          <a:p>
            <a:endParaRPr lang="fi-FI" altLang="fi-FI" sz="2400" b="1" u="sng" smtClean="0"/>
          </a:p>
        </p:txBody>
      </p:sp>
    </p:spTree>
    <p:extLst>
      <p:ext uri="{BB962C8B-B14F-4D97-AF65-F5344CB8AC3E}">
        <p14:creationId xmlns:p14="http://schemas.microsoft.com/office/powerpoint/2010/main" val="40020502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23913"/>
          </a:xfrm>
        </p:spPr>
        <p:txBody>
          <a:bodyPr/>
          <a:lstStyle/>
          <a:p>
            <a:r>
              <a:rPr lang="fi-FI" altLang="fi-FI" sz="3200" smtClean="0"/>
              <a:t>…kunto-ominaisuudet jatkuu…</a:t>
            </a:r>
          </a:p>
        </p:txBody>
      </p:sp>
      <p:sp>
        <p:nvSpPr>
          <p:cNvPr id="10243" name="Sisällön paikkamerkki 2"/>
          <p:cNvSpPr>
            <a:spLocks noGrp="1"/>
          </p:cNvSpPr>
          <p:nvPr>
            <p:ph idx="1"/>
          </p:nvPr>
        </p:nvSpPr>
        <p:spPr bwMode="auto">
          <a:xfrm>
            <a:off x="457200" y="1052513"/>
            <a:ext cx="8291513" cy="5043487"/>
          </a:xfrm>
        </p:spPr>
        <p:txBody>
          <a:bodyPr wrap="square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lvl="1"/>
            <a:r>
              <a:rPr lang="fi-FI" altLang="fi-FI" sz="2800" smtClean="0"/>
              <a:t>Vauhtikestävyys: heng. ja vk-elimistön toiminnan ja hh-aineenvaihdunnan tehon paraneminen -&gt; jaksaa pidempään kohtuullisen suuritehoista suoritusta – n. 70-90%/max </a:t>
            </a:r>
          </a:p>
          <a:p>
            <a:pPr lvl="1"/>
            <a:r>
              <a:rPr lang="fi-FI" altLang="fi-FI" sz="2800" smtClean="0"/>
              <a:t>Maksimikestävyys: heng.-ja vk-elimistön suurimman tehon parantaminen (hapenottokyky) – n. 90-100/max </a:t>
            </a:r>
          </a:p>
          <a:p>
            <a:pPr lvl="1"/>
            <a:r>
              <a:rPr lang="fi-FI" altLang="fi-FI" sz="2800" smtClean="0"/>
              <a:t>Nopeuskestävyys: maitohapollinen (anaerobinen n. 30-50s maksimisuoritus -&gt; maitohapon sietokyky , 400m) ja maitohapoton (5-10s tehokas työjakso tavoitteena tehostaa lyhytkestoisten energialähteiden (KP) toimintatehoa) </a:t>
            </a:r>
          </a:p>
        </p:txBody>
      </p:sp>
      <p:cxnSp>
        <p:nvCxnSpPr>
          <p:cNvPr id="5" name="Suora nuoliyhdysviiva 4"/>
          <p:cNvCxnSpPr/>
          <p:nvPr/>
        </p:nvCxnSpPr>
        <p:spPr>
          <a:xfrm rot="5400000" flipH="1" flipV="1">
            <a:off x="7741444" y="4580732"/>
            <a:ext cx="28733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82854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23913"/>
          </a:xfrm>
        </p:spPr>
        <p:txBody>
          <a:bodyPr/>
          <a:lstStyle/>
          <a:p>
            <a:r>
              <a:rPr lang="fi-FI" altLang="fi-FI" sz="3200" smtClean="0"/>
              <a:t>…kunto-ominaisuudet jatkuu…</a:t>
            </a:r>
          </a:p>
        </p:txBody>
      </p:sp>
      <p:sp>
        <p:nvSpPr>
          <p:cNvPr id="11267" name="Sisällön paikkamerkki 2"/>
          <p:cNvSpPr>
            <a:spLocks noGrp="1"/>
          </p:cNvSpPr>
          <p:nvPr>
            <p:ph idx="1"/>
          </p:nvPr>
        </p:nvSpPr>
        <p:spPr bwMode="auto">
          <a:xfrm>
            <a:off x="457200" y="1125538"/>
            <a:ext cx="8229600" cy="4970462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i-FI" altLang="fi-FI" sz="2800" b="1" u="sng" smtClean="0"/>
              <a:t>Nopeus</a:t>
            </a:r>
            <a:endParaRPr lang="fi-FI" altLang="fi-FI" sz="2800" smtClean="0"/>
          </a:p>
          <a:p>
            <a:pPr lvl="1"/>
            <a:r>
              <a:rPr lang="fi-FI" altLang="fi-FI" sz="2800" smtClean="0"/>
              <a:t>Reaktionopeus – startti</a:t>
            </a:r>
          </a:p>
          <a:p>
            <a:pPr lvl="1"/>
            <a:r>
              <a:rPr lang="fi-FI" altLang="fi-FI" sz="2800" smtClean="0"/>
              <a:t>Räjähtävä nopeus – heitto</a:t>
            </a:r>
          </a:p>
          <a:p>
            <a:pPr lvl="1"/>
            <a:r>
              <a:rPr lang="fi-FI" altLang="fi-FI" sz="2800" smtClean="0"/>
              <a:t>Liikkumisnopeus – 100m</a:t>
            </a:r>
          </a:p>
          <a:p>
            <a:r>
              <a:rPr lang="fi-FI" altLang="fi-FI" sz="2800" b="1" u="sng" smtClean="0"/>
              <a:t>Notkeus</a:t>
            </a:r>
          </a:p>
          <a:p>
            <a:pPr>
              <a:buFontTx/>
              <a:buNone/>
            </a:pPr>
            <a:endParaRPr lang="fi-FI" altLang="fi-FI" b="1" u="sng" smtClean="0"/>
          </a:p>
          <a:p>
            <a:pPr>
              <a:buFontTx/>
              <a:buNone/>
            </a:pPr>
            <a:r>
              <a:rPr lang="fi-FI" altLang="fi-FI" b="1" smtClean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58831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Terveysliikunta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>
            <a:normAutofit fontScale="85000" lnSpcReduction="10000"/>
          </a:bodyPr>
          <a:lstStyle/>
          <a:p>
            <a:r>
              <a:rPr lang="fi-FI" b="1" dirty="0" smtClean="0"/>
              <a:t>Tarkoittaa:</a:t>
            </a:r>
            <a:r>
              <a:rPr lang="fi-FI" dirty="0" smtClean="0"/>
              <a:t> liikuntaa tai liikkumista, joka painottaa liikunnasta terveydelle saatavia hyötyjä kuntoliikunnan tai -urheilun suorituskykypainotteisuuden sijaan. </a:t>
            </a:r>
          </a:p>
          <a:p>
            <a:r>
              <a:rPr lang="fi-FI" b="1" dirty="0" smtClean="0"/>
              <a:t>Tavoitteena</a:t>
            </a:r>
            <a:r>
              <a:rPr lang="fi-FI" dirty="0" smtClean="0"/>
              <a:t> on </a:t>
            </a:r>
          </a:p>
          <a:p>
            <a:pPr lvl="1"/>
            <a:r>
              <a:rPr lang="fi-FI" dirty="0" smtClean="0"/>
              <a:t>ikääntyvän väestön työ- ja toimintakyvyn nostaminen ja ylläpitäminen sekä pitkäaikaissairauksien vähentäminen. </a:t>
            </a:r>
          </a:p>
          <a:p>
            <a:pPr lvl="1"/>
            <a:r>
              <a:rPr lang="fi-FI" dirty="0" smtClean="0"/>
              <a:t>urheiluvammojen syntymistä ennaltaehkäisemään harjoittelun alhaisella teholla.</a:t>
            </a:r>
          </a:p>
          <a:p>
            <a:r>
              <a:rPr lang="fi-FI" dirty="0" smtClean="0"/>
              <a:t>On osa jokaisen aktiivista omaehtoista  </a:t>
            </a:r>
            <a:r>
              <a:rPr lang="fi-FI" b="1" dirty="0" smtClean="0"/>
              <a:t>terveydenhoitoa</a:t>
            </a:r>
            <a:r>
              <a:rPr lang="fi-FI" dirty="0" smtClean="0"/>
              <a:t>. </a:t>
            </a:r>
          </a:p>
          <a:p>
            <a:r>
              <a:rPr lang="fi-FI" dirty="0" smtClean="0"/>
              <a:t>Terveysliikunnalla on fyysisiä, sosiaalisia ja psyykkisiä </a:t>
            </a:r>
            <a:r>
              <a:rPr lang="fi-FI" b="1" dirty="0" smtClean="0"/>
              <a:t>vaikutteita</a:t>
            </a:r>
            <a:r>
              <a:rPr lang="fi-FI" dirty="0" smtClean="0"/>
              <a:t>.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fi-FI" sz="2700" b="1" dirty="0" smtClean="0"/>
              <a:t>13—18-vuotiaiden liikuntasuositus</a:t>
            </a:r>
            <a:r>
              <a:rPr lang="fi-FI" b="1" dirty="0" smtClean="0"/>
              <a:t> </a:t>
            </a:r>
            <a:br>
              <a:rPr lang="fi-FI" b="1" dirty="0" smtClean="0"/>
            </a:br>
            <a:endParaRPr lang="fi-FI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740814"/>
            <a:ext cx="7488832" cy="593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706090"/>
          </a:xfrm>
        </p:spPr>
        <p:txBody>
          <a:bodyPr>
            <a:normAutofit fontScale="90000"/>
          </a:bodyPr>
          <a:lstStyle/>
          <a:p>
            <a:r>
              <a:rPr lang="fi-FI" sz="2800" dirty="0" smtClean="0"/>
              <a:t>Aikuisten liikuntasuositukset </a:t>
            </a:r>
            <a:br>
              <a:rPr lang="fi-FI" sz="2800" dirty="0" smtClean="0"/>
            </a:br>
            <a:r>
              <a:rPr lang="fi-FI" sz="2400" b="1" dirty="0" smtClean="0"/>
              <a:t>Liikuntapiirakka </a:t>
            </a:r>
            <a:r>
              <a:rPr lang="fi-FI" sz="2400" dirty="0" smtClean="0"/>
              <a:t>kiteyttää (18–64 v) viikoittaisen terveysliikuntasuosituksen: </a:t>
            </a:r>
            <a:endParaRPr lang="fi-FI" sz="28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62527" y="1104893"/>
            <a:ext cx="5453803" cy="462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orakulmio 4"/>
          <p:cNvSpPr/>
          <p:nvPr/>
        </p:nvSpPr>
        <p:spPr>
          <a:xfrm>
            <a:off x="179512" y="1340768"/>
            <a:ext cx="367240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i-FI" dirty="0" smtClean="0"/>
              <a:t> Paranna </a:t>
            </a:r>
            <a:r>
              <a:rPr lang="fi-FI" b="1" dirty="0" smtClean="0"/>
              <a:t>kestävyyskuntoa  </a:t>
            </a:r>
          </a:p>
          <a:p>
            <a:r>
              <a:rPr lang="fi-FI" b="1" dirty="0"/>
              <a:t> </a:t>
            </a:r>
            <a:r>
              <a:rPr lang="fi-FI" b="1" dirty="0" smtClean="0"/>
              <a:t>  </a:t>
            </a:r>
            <a:r>
              <a:rPr lang="fi-FI" dirty="0" smtClean="0"/>
              <a:t>liikkumalla useana päivänä viikossa  </a:t>
            </a:r>
          </a:p>
          <a:p>
            <a:r>
              <a:rPr lang="fi-FI" dirty="0" smtClean="0"/>
              <a:t>   yhteensä ainakin </a:t>
            </a:r>
            <a:br>
              <a:rPr lang="fi-FI" dirty="0" smtClean="0"/>
            </a:br>
            <a:r>
              <a:rPr lang="fi-FI" dirty="0" smtClean="0"/>
              <a:t>   2 t 30 min reippaasti  </a:t>
            </a:r>
          </a:p>
          <a:p>
            <a:r>
              <a:rPr lang="fi-FI" dirty="0" smtClean="0"/>
              <a:t>   TAI</a:t>
            </a:r>
          </a:p>
          <a:p>
            <a:r>
              <a:rPr lang="fi-FI" dirty="0" smtClean="0"/>
              <a:t>  1 t 15 minuuttia rasittavasti.  </a:t>
            </a:r>
          </a:p>
          <a:p>
            <a:endParaRPr lang="fi-FI" dirty="0" smtClean="0"/>
          </a:p>
          <a:p>
            <a:pPr>
              <a:buFont typeface="Arial" pitchFamily="34" charset="0"/>
              <a:buChar char="•"/>
            </a:pPr>
            <a:r>
              <a:rPr lang="fi-FI" dirty="0" smtClean="0"/>
              <a:t> Kohenna </a:t>
            </a:r>
            <a:r>
              <a:rPr lang="fi-FI" b="1" dirty="0" smtClean="0"/>
              <a:t>lihaskuntoa </a:t>
            </a:r>
            <a:r>
              <a:rPr lang="fi-FI" dirty="0" smtClean="0"/>
              <a:t>ja kehitä </a:t>
            </a:r>
            <a:r>
              <a:rPr lang="fi-FI" b="1" dirty="0" smtClean="0"/>
              <a:t>liikehallintaa </a:t>
            </a:r>
            <a:r>
              <a:rPr lang="fi-FI" dirty="0" smtClean="0"/>
              <a:t>ainakin </a:t>
            </a:r>
            <a:br>
              <a:rPr lang="fi-FI" dirty="0" smtClean="0"/>
            </a:br>
            <a:r>
              <a:rPr lang="fi-FI" dirty="0" smtClean="0"/>
              <a:t>2 kertaa viikossa.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461963"/>
          </a:xfrm>
        </p:spPr>
        <p:txBody>
          <a:bodyPr/>
          <a:lstStyle/>
          <a:p>
            <a:pPr eaLnBrk="1" hangingPunct="1">
              <a:defRPr/>
            </a:pPr>
            <a:r>
              <a:rPr lang="fi-FI" altLang="fi-FI" sz="2400" smtClean="0"/>
              <a:t>LIIKUNTASUOSITUKSET NUORILLE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836613"/>
            <a:ext cx="7848872" cy="5761037"/>
          </a:xfrm>
        </p:spPr>
        <p:txBody>
          <a:bodyPr/>
          <a:lstStyle/>
          <a:p>
            <a:pPr eaLnBrk="1" hangingPunct="1">
              <a:defRPr/>
            </a:pPr>
            <a:r>
              <a:rPr lang="fi-FI" altLang="fi-FI" sz="1600" dirty="0" smtClean="0"/>
              <a:t>7v: n. 2 tuntia (kehitysvaihe)</a:t>
            </a:r>
          </a:p>
          <a:p>
            <a:pPr eaLnBrk="1" hangingPunct="1">
              <a:defRPr/>
            </a:pPr>
            <a:r>
              <a:rPr lang="fi-FI" altLang="fi-FI" sz="1600" dirty="0" smtClean="0"/>
              <a:t>18v: vähintään tunti päivässä                   … minimi</a:t>
            </a:r>
          </a:p>
          <a:p>
            <a:pPr eaLnBrk="1" hangingPunct="1">
              <a:defRPr/>
            </a:pPr>
            <a:endParaRPr lang="fi-FI" altLang="fi-FI" sz="16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fi-FI" altLang="fi-FI" sz="1600" dirty="0" smtClean="0"/>
              <a:t>Päivän liikkuminen pitää sisältää:</a:t>
            </a:r>
          </a:p>
          <a:p>
            <a:pPr eaLnBrk="1" hangingPunct="1">
              <a:defRPr/>
            </a:pPr>
            <a:r>
              <a:rPr lang="fi-FI" altLang="fi-FI" sz="1600" dirty="0" smtClean="0"/>
              <a:t>reipasta liikuntaa, joka </a:t>
            </a:r>
            <a:r>
              <a:rPr lang="fi-FI" altLang="fi-FI" sz="1600" b="1" dirty="0" smtClean="0"/>
              <a:t>kiihdyttää</a:t>
            </a:r>
            <a:r>
              <a:rPr lang="fi-FI" altLang="fi-FI" sz="1600" dirty="0" smtClean="0"/>
              <a:t> ainakin jonkin verran sydämen sykettä ja hengitystä (ripeä kävely, pyöräily)</a:t>
            </a:r>
          </a:p>
          <a:p>
            <a:pPr eaLnBrk="1" hangingPunct="1">
              <a:defRPr/>
            </a:pPr>
            <a:r>
              <a:rPr lang="fi-FI" altLang="fi-FI" sz="1600" dirty="0" smtClean="0"/>
              <a:t>tehokasta liikuntaa, joka selvästi </a:t>
            </a:r>
            <a:r>
              <a:rPr lang="fi-FI" altLang="fi-FI" sz="1600" b="1" dirty="0" smtClean="0"/>
              <a:t>hengästyttää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i-FI" altLang="fi-FI" sz="1600" dirty="0" smtClean="0"/>
              <a:t>    - vaikutukset elimistössä (kestävyys, sydämen hyvinvointi)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i-FI" altLang="fi-FI" sz="1600" dirty="0" smtClean="0"/>
              <a:t>    - itselle mieluisan liikunta- ja urheilulajin harrastaminen</a:t>
            </a:r>
          </a:p>
          <a:p>
            <a:pPr eaLnBrk="1" hangingPunct="1">
              <a:defRPr/>
            </a:pPr>
            <a:endParaRPr lang="fi-FI" altLang="fi-FI" sz="1600" dirty="0" smtClean="0"/>
          </a:p>
          <a:p>
            <a:pPr eaLnBrk="1" hangingPunct="1">
              <a:defRPr/>
            </a:pPr>
            <a:r>
              <a:rPr lang="fi-FI" altLang="fi-FI" sz="1600" i="1" dirty="0" smtClean="0"/>
              <a:t>Terveytä ei edistä pelkkä liikunnan lisääminen päivään, mutta tärkeä on se, mitä kaikkea päivän aikana tekee.</a:t>
            </a:r>
          </a:p>
          <a:p>
            <a:pPr eaLnBrk="1" hangingPunct="1">
              <a:defRPr/>
            </a:pPr>
            <a:endParaRPr lang="fi-FI" altLang="fi-FI" sz="1600" i="1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fi-FI" altLang="fi-FI" sz="1600" dirty="0" smtClean="0"/>
              <a:t>Paikallaan ja liikkumattomana TK tai TV ääressä aiheuttavat esim.:</a:t>
            </a:r>
          </a:p>
          <a:p>
            <a:pPr eaLnBrk="1" hangingPunct="1">
              <a:defRPr/>
            </a:pPr>
            <a:r>
              <a:rPr lang="fi-FI" altLang="fi-FI" sz="1600" dirty="0" smtClean="0"/>
              <a:t> unen puute</a:t>
            </a:r>
          </a:p>
          <a:p>
            <a:pPr eaLnBrk="1" hangingPunct="1">
              <a:defRPr/>
            </a:pPr>
            <a:r>
              <a:rPr lang="fi-FI" altLang="fi-FI" sz="1600" dirty="0" smtClean="0"/>
              <a:t> jännittyneiden lihasten ja selkärangan ainevaihdunnan heikentyminen </a:t>
            </a:r>
          </a:p>
          <a:p>
            <a:pPr eaLnBrk="1" hangingPunct="1">
              <a:defRPr/>
            </a:pPr>
            <a:r>
              <a:rPr lang="fi-FI" altLang="fi-FI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”ruutuaika”  </a:t>
            </a:r>
            <a:r>
              <a:rPr lang="fi-FI" altLang="fi-FI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fi-FI" altLang="fi-FI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2t</a:t>
            </a:r>
          </a:p>
          <a:p>
            <a:pPr eaLnBrk="1" hangingPunct="1">
              <a:defRPr/>
            </a:pPr>
            <a:endParaRPr lang="fi-FI" altLang="fi-FI" sz="1800" dirty="0" smtClean="0"/>
          </a:p>
          <a:p>
            <a:pPr eaLnBrk="1" hangingPunct="1">
              <a:defRPr/>
            </a:pPr>
            <a:endParaRPr lang="fi-FI" altLang="fi-FI" sz="1600" i="1" dirty="0" smtClean="0"/>
          </a:p>
          <a:p>
            <a:pPr eaLnBrk="1" hangingPunct="1">
              <a:defRPr/>
            </a:pPr>
            <a:endParaRPr lang="fi-FI" altLang="fi-FI" sz="1600" i="1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fi-FI" altLang="fi-FI" sz="1800" i="1" dirty="0" smtClean="0"/>
          </a:p>
          <a:p>
            <a:pPr eaLnBrk="1" hangingPunct="1">
              <a:defRPr/>
            </a:pPr>
            <a:endParaRPr lang="fi-FI" altLang="fi-FI" sz="1800" dirty="0" smtClean="0"/>
          </a:p>
          <a:p>
            <a:pPr eaLnBrk="1" hangingPunct="1">
              <a:defRPr/>
            </a:pPr>
            <a:endParaRPr lang="fi-FI" altLang="fi-FI" sz="18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fi-FI" altLang="fi-FI" sz="1800" dirty="0" smtClean="0"/>
          </a:p>
          <a:p>
            <a:pPr eaLnBrk="1" hangingPunct="1">
              <a:defRPr/>
            </a:pPr>
            <a:endParaRPr lang="fi-FI" altLang="fi-FI" sz="1800" dirty="0" smtClean="0"/>
          </a:p>
          <a:p>
            <a:pPr eaLnBrk="1" hangingPunct="1">
              <a:defRPr/>
            </a:pPr>
            <a:endParaRPr lang="fi-FI" altLang="fi-FI" sz="1800" dirty="0" smtClean="0"/>
          </a:p>
          <a:p>
            <a:pPr eaLnBrk="1" hangingPunct="1">
              <a:defRPr/>
            </a:pPr>
            <a:endParaRPr lang="fi-FI" altLang="fi-FI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461963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fi-FI" altLang="fi-FI" sz="3200" b="1" dirty="0" smtClean="0"/>
              <a:t>LIIKUNNAN HAITAT JA VAARAT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5" y="692150"/>
            <a:ext cx="7488832" cy="5761038"/>
          </a:xfrm>
        </p:spPr>
        <p:txBody>
          <a:bodyPr/>
          <a:lstStyle/>
          <a:p>
            <a:pPr eaLnBrk="1" hangingPunct="1">
              <a:defRPr/>
            </a:pPr>
            <a:endParaRPr lang="fi-FI" altLang="fi-FI" sz="1800" dirty="0" smtClean="0"/>
          </a:p>
          <a:p>
            <a:pPr eaLnBrk="1" hangingPunct="1">
              <a:buNone/>
              <a:defRPr/>
            </a:pPr>
            <a:r>
              <a:rPr lang="fi-FI" altLang="fi-FI" sz="1800" dirty="0" smtClean="0"/>
              <a:t>Haitat ja vaarat riippuvat: </a:t>
            </a:r>
          </a:p>
          <a:p>
            <a:pPr eaLnBrk="1" hangingPunct="1">
              <a:defRPr/>
            </a:pPr>
            <a:r>
              <a:rPr lang="fi-FI" altLang="fi-FI" sz="1800" dirty="0" smtClean="0"/>
              <a:t>liikunnan määrästä  ja kuormittavuudesta</a:t>
            </a:r>
          </a:p>
          <a:p>
            <a:pPr eaLnBrk="1" hangingPunct="1">
              <a:defRPr/>
            </a:pPr>
            <a:endParaRPr lang="fi-FI" altLang="fi-FI" sz="18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fi-FI" altLang="fi-FI" sz="1800" dirty="0" smtClean="0"/>
              <a:t>Riskejä:</a:t>
            </a:r>
          </a:p>
          <a:p>
            <a:pPr eaLnBrk="1" hangingPunct="1">
              <a:defRPr/>
            </a:pPr>
            <a:r>
              <a:rPr lang="fi-FI" altLang="fi-FI" sz="1800" dirty="0" smtClean="0"/>
              <a:t>nyrjähdyksiä, venähdyksiä, muita tapaturmia (70% miehille)</a:t>
            </a:r>
          </a:p>
          <a:p>
            <a:pPr eaLnBrk="1" hangingPunct="1">
              <a:defRPr/>
            </a:pPr>
            <a:r>
              <a:rPr lang="fi-FI" altLang="fi-FI" sz="1800" dirty="0" smtClean="0"/>
              <a:t>rasitusvammoja (yksipuolinen harjoittelu, tekniikan-, koordinaation- ja lihastasapainon puute)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i-FI" altLang="fi-FI" sz="18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fi-FI" altLang="fi-FI" sz="1800" dirty="0" smtClean="0"/>
              <a:t>Liikunta puolikuntoisena voi pidentää tai vaikeuttaa sairautta tai aiheuttaa jälkisairauksia:</a:t>
            </a:r>
          </a:p>
          <a:p>
            <a:pPr eaLnBrk="1" hangingPunct="1">
              <a:defRPr/>
            </a:pPr>
            <a:r>
              <a:rPr lang="fi-FI" altLang="fi-FI" sz="1800" dirty="0" smtClean="0"/>
              <a:t>sydänlihastulehdus (rintakipu, poikkeava väsymys, heikentynyt rasituksen sieto, hengenahdistus, sydämen rytmihäiriöt) </a:t>
            </a:r>
          </a:p>
          <a:p>
            <a:pPr eaLnBrk="1" hangingPunct="1">
              <a:defRPr/>
            </a:pPr>
            <a:endParaRPr lang="fi-FI" altLang="fi-FI" sz="18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fi-FI" altLang="fi-FI" sz="1800" dirty="0" smtClean="0"/>
              <a:t>Sääntö: harjoittelun tulee pysyä kevyenä yhtä kauan kuin itse sairaus on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i-FI" altLang="fi-FI" sz="1800" dirty="0" smtClean="0"/>
              <a:t>               kestänyt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smtClean="0"/>
              <a:t>Liikuntavammat</a:t>
            </a:r>
            <a:br>
              <a:rPr lang="fi-FI" b="1" dirty="0" smtClean="0"/>
            </a:b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Liikuntavammojen </a:t>
            </a:r>
          </a:p>
          <a:p>
            <a:r>
              <a:rPr lang="fi-FI" dirty="0" smtClean="0"/>
              <a:t>Riskitekijät</a:t>
            </a:r>
          </a:p>
          <a:p>
            <a:r>
              <a:rPr lang="fi-FI" dirty="0" smtClean="0"/>
              <a:t>Ehkäisy</a:t>
            </a:r>
          </a:p>
          <a:p>
            <a:endParaRPr lang="fi-FI" dirty="0" smtClean="0">
              <a:hlinkClick r:id="rId2"/>
            </a:endParaRPr>
          </a:p>
          <a:p>
            <a:r>
              <a:rPr lang="fi-FI" dirty="0" smtClean="0">
                <a:hlinkClick r:id="rId2"/>
              </a:rPr>
              <a:t>http://bit.ly/1R0pdky</a:t>
            </a:r>
            <a:r>
              <a:rPr lang="fi-FI" dirty="0" smtClean="0"/>
              <a:t> </a:t>
            </a:r>
            <a:endParaRPr lang="fi-FI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Liikkumattomuus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400600"/>
          </a:xfrm>
        </p:spPr>
        <p:txBody>
          <a:bodyPr>
            <a:normAutofit/>
          </a:bodyPr>
          <a:lstStyle/>
          <a:p>
            <a:r>
              <a:rPr lang="fi-FI" sz="2000" dirty="0" smtClean="0"/>
              <a:t>Mistä </a:t>
            </a:r>
            <a:r>
              <a:rPr lang="fi-FI" sz="2000" dirty="0" smtClean="0"/>
              <a:t>johtuu / Mikä syy?</a:t>
            </a:r>
          </a:p>
          <a:p>
            <a:r>
              <a:rPr lang="fi-FI" sz="2000" dirty="0"/>
              <a:t>Mitkä vaikutukset/seuraukset? </a:t>
            </a:r>
          </a:p>
          <a:p>
            <a:pPr lvl="1"/>
            <a:r>
              <a:rPr lang="fi-FI" sz="2000" dirty="0"/>
              <a:t>globaali </a:t>
            </a:r>
          </a:p>
          <a:p>
            <a:pPr lvl="1"/>
            <a:r>
              <a:rPr lang="fi-FI" sz="2000" dirty="0"/>
              <a:t>yhteiskunta (Suomi)</a:t>
            </a:r>
          </a:p>
          <a:p>
            <a:pPr lvl="1"/>
            <a:r>
              <a:rPr lang="fi-FI" sz="2000" dirty="0" smtClean="0"/>
              <a:t>henkilö </a:t>
            </a:r>
            <a:r>
              <a:rPr lang="fi-FI" sz="2000" dirty="0"/>
              <a:t>(fyysiset, psyykkiset, </a:t>
            </a:r>
            <a:r>
              <a:rPr lang="fi-FI" sz="2000" dirty="0" smtClean="0"/>
              <a:t>sosiaaliset)</a:t>
            </a:r>
            <a:endParaRPr lang="fi-FI" sz="2000" dirty="0"/>
          </a:p>
          <a:p>
            <a:r>
              <a:rPr lang="fi-FI" sz="2000" dirty="0" smtClean="0"/>
              <a:t>Mitkä ovat yhteiskunnan keinoja lisätä liikunta-aktiivisuutta?</a:t>
            </a:r>
          </a:p>
          <a:p>
            <a:pPr lvl="1"/>
            <a:r>
              <a:rPr lang="fi-FI" sz="2000" dirty="0" smtClean="0"/>
              <a:t>Yksi keinoista on </a:t>
            </a:r>
            <a:r>
              <a:rPr lang="fi-FI" sz="2000" b="1" dirty="0" smtClean="0"/>
              <a:t>terveyden huollon kehittäminen </a:t>
            </a:r>
            <a:r>
              <a:rPr lang="fi-FI" sz="2000" dirty="0" smtClean="0"/>
              <a:t>ja sen käytännön esimerkkinä on  lääkärien antama liikuntaneuvonta tai erityisryhmien ja ikääntyvien liikuntaryhmien perustaminen ja ohjaaminen</a:t>
            </a:r>
          </a:p>
          <a:p>
            <a:pPr lvl="1"/>
            <a:r>
              <a:rPr lang="fi-FI" sz="2000" dirty="0"/>
              <a:t>k</a:t>
            </a:r>
            <a:r>
              <a:rPr lang="fi-FI" sz="2000" dirty="0" smtClean="0"/>
              <a:t>einoja on viisi, mainitse seuraava neljä </a:t>
            </a:r>
            <a:r>
              <a:rPr lang="fi-FI" sz="2000" dirty="0" smtClean="0"/>
              <a:t>esimerkkeineen</a:t>
            </a:r>
            <a:endParaRPr lang="fi-FI" sz="2000" dirty="0" smtClean="0"/>
          </a:p>
        </p:txBody>
      </p:sp>
    </p:spTree>
    <p:extLst>
      <p:ext uri="{BB962C8B-B14F-4D97-AF65-F5344CB8AC3E}">
        <p14:creationId xmlns:p14="http://schemas.microsoft.com/office/powerpoint/2010/main" val="2406195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fi-FI" sz="3200" dirty="0" smtClean="0"/>
              <a:t>Liikunnan merkitys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fi-FI" sz="2200" dirty="0" smtClean="0"/>
              <a:t>Edistää fyysistä, psyykkistä ja sosiaalista toimintakykyä</a:t>
            </a:r>
          </a:p>
          <a:p>
            <a:r>
              <a:rPr lang="fi-FI" sz="2200" dirty="0" smtClean="0"/>
              <a:t>Liikkumattomuuden seuraukset</a:t>
            </a:r>
          </a:p>
          <a:p>
            <a:pPr lvl="1"/>
            <a:r>
              <a:rPr lang="fi-FI" sz="2000" dirty="0" smtClean="0"/>
              <a:t>suorat</a:t>
            </a:r>
          </a:p>
          <a:p>
            <a:pPr lvl="1"/>
            <a:r>
              <a:rPr lang="fi-FI" sz="2000" dirty="0" smtClean="0"/>
              <a:t>epäsuorat</a:t>
            </a:r>
          </a:p>
          <a:p>
            <a:r>
              <a:rPr lang="fi-FI" sz="2200" dirty="0" smtClean="0"/>
              <a:t>Liikunta elämänkaaren</a:t>
            </a:r>
            <a:r>
              <a:rPr lang="fi-FI" sz="2200" b="1" dirty="0" smtClean="0"/>
              <a:t> </a:t>
            </a:r>
            <a:r>
              <a:rPr lang="fi-FI" sz="2200" dirty="0" smtClean="0"/>
              <a:t>eri vaiheissa</a:t>
            </a:r>
          </a:p>
          <a:p>
            <a:pPr lvl="1"/>
            <a:r>
              <a:rPr lang="fi-FI" sz="2000" dirty="0" smtClean="0"/>
              <a:t>lapset</a:t>
            </a:r>
          </a:p>
          <a:p>
            <a:pPr lvl="1"/>
            <a:r>
              <a:rPr lang="fi-FI" sz="2000" dirty="0" smtClean="0"/>
              <a:t>nuoret</a:t>
            </a:r>
          </a:p>
          <a:p>
            <a:pPr lvl="1"/>
            <a:r>
              <a:rPr lang="fi-FI" sz="2000" dirty="0" smtClean="0"/>
              <a:t>aikuiset</a:t>
            </a:r>
          </a:p>
          <a:p>
            <a:pPr lvl="1"/>
            <a:r>
              <a:rPr lang="fi-FI" sz="2000" dirty="0" smtClean="0"/>
              <a:t>ikääntyvät</a:t>
            </a:r>
          </a:p>
          <a:p>
            <a:r>
              <a:rPr lang="fi-FI" sz="2200" dirty="0" smtClean="0"/>
              <a:t>Liikunnan terveyshyödyt </a:t>
            </a:r>
          </a:p>
          <a:p>
            <a:pPr lvl="1"/>
            <a:r>
              <a:rPr lang="fi-FI" sz="1800" dirty="0" smtClean="0"/>
              <a:t>fyysiset</a:t>
            </a:r>
          </a:p>
          <a:p>
            <a:pPr lvl="1"/>
            <a:r>
              <a:rPr lang="fi-FI" sz="1800" dirty="0" smtClean="0"/>
              <a:t>psyykkiset</a:t>
            </a:r>
          </a:p>
          <a:p>
            <a:pPr lvl="1"/>
            <a:r>
              <a:rPr lang="fi-FI" sz="1800" dirty="0" smtClean="0"/>
              <a:t>sosiaaliset 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698500" y="1905000"/>
            <a:ext cx="775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/>
            <a:endParaRPr lang="fi-FI" sz="2400" dirty="0">
              <a:cs typeface="Arial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395288" y="620713"/>
            <a:ext cx="8229600" cy="1143000"/>
          </a:xfrm>
        </p:spPr>
        <p:txBody>
          <a:bodyPr>
            <a:normAutofit/>
          </a:bodyPr>
          <a:lstStyle/>
          <a:p>
            <a:r>
              <a:rPr lang="fi-FI" sz="2800" dirty="0">
                <a:latin typeface="Arial Black" pitchFamily="34" charset="0"/>
              </a:rPr>
              <a:t>Miten elimistö sopeutuu?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50825" y="1773238"/>
            <a:ext cx="8569325" cy="4824412"/>
          </a:xfrm>
        </p:spPr>
        <p:txBody>
          <a:bodyPr/>
          <a:lstStyle/>
          <a:p>
            <a:pPr marL="442913" indent="-442913">
              <a:lnSpc>
                <a:spcPct val="90000"/>
              </a:lnSpc>
            </a:pPr>
            <a:r>
              <a:rPr lang="fi-FI" sz="2800" dirty="0"/>
              <a:t>Harjoittelun seurauksena elimistössä tapahtuu sopeutumista niin </a:t>
            </a:r>
            <a:r>
              <a:rPr lang="fi-FI" sz="2800" b="1" dirty="0"/>
              <a:t>rakenteellisina</a:t>
            </a:r>
            <a:r>
              <a:rPr lang="fi-FI" sz="2800" dirty="0"/>
              <a:t> kuin </a:t>
            </a:r>
            <a:r>
              <a:rPr lang="fi-FI" sz="2800" b="1" dirty="0"/>
              <a:t>toiminnallisinakin</a:t>
            </a:r>
            <a:r>
              <a:rPr lang="fi-FI" sz="2800" dirty="0"/>
              <a:t> muutoksina.</a:t>
            </a:r>
          </a:p>
          <a:p>
            <a:pPr marL="442913" indent="-442913">
              <a:lnSpc>
                <a:spcPct val="90000"/>
              </a:lnSpc>
              <a:buFontTx/>
              <a:buNone/>
            </a:pPr>
            <a:endParaRPr lang="fi-FI" sz="800" b="1" dirty="0"/>
          </a:p>
          <a:p>
            <a:pPr marL="442913" indent="-442913">
              <a:lnSpc>
                <a:spcPct val="90000"/>
              </a:lnSpc>
              <a:buFontTx/>
              <a:buAutoNum type="arabicPeriod"/>
            </a:pPr>
            <a:r>
              <a:rPr lang="fi-FI" sz="2800" b="1" dirty="0"/>
              <a:t>Rakenteelliset muutokset</a:t>
            </a:r>
            <a:r>
              <a:rPr lang="fi-FI" sz="2800" dirty="0"/>
              <a:t> ovat</a:t>
            </a:r>
            <a:br>
              <a:rPr lang="fi-FI" sz="2800" dirty="0"/>
            </a:br>
            <a:r>
              <a:rPr lang="fi-FI" sz="2800" dirty="0"/>
              <a:t>seurausta vuosia jatkuvasta</a:t>
            </a:r>
            <a:br>
              <a:rPr lang="fi-FI" sz="2800" dirty="0"/>
            </a:br>
            <a:r>
              <a:rPr lang="fi-FI" sz="2800" dirty="0"/>
              <a:t>säännöllisestä harjoittelusta:</a:t>
            </a:r>
          </a:p>
          <a:p>
            <a:pPr marL="900113" lvl="1" indent="-277813">
              <a:lnSpc>
                <a:spcPct val="90000"/>
              </a:lnSpc>
              <a:buFontTx/>
              <a:buChar char="•"/>
            </a:pPr>
            <a:r>
              <a:rPr lang="fi-FI" sz="2400" dirty="0"/>
              <a:t>sydämen tilavuuden kasvu</a:t>
            </a:r>
          </a:p>
          <a:p>
            <a:pPr marL="900113" lvl="1" indent="-277813">
              <a:lnSpc>
                <a:spcPct val="90000"/>
              </a:lnSpc>
              <a:buFontTx/>
              <a:buChar char="•"/>
            </a:pPr>
            <a:r>
              <a:rPr lang="fi-FI" sz="2400" dirty="0"/>
              <a:t>verenkiertojärjestelmän toiminnan</a:t>
            </a:r>
            <a:br>
              <a:rPr lang="fi-FI" sz="2400" dirty="0"/>
            </a:br>
            <a:r>
              <a:rPr lang="fi-FI" sz="2400" dirty="0"/>
              <a:t>tehostuminen ja lihasten hius-</a:t>
            </a:r>
            <a:br>
              <a:rPr lang="fi-FI" sz="2400" dirty="0"/>
            </a:br>
            <a:r>
              <a:rPr lang="fi-FI" sz="2400" dirty="0"/>
              <a:t>suoniverkoston laajeneminen</a:t>
            </a:r>
          </a:p>
          <a:p>
            <a:pPr marL="900113" lvl="1" indent="-277813">
              <a:lnSpc>
                <a:spcPct val="90000"/>
              </a:lnSpc>
              <a:buFontTx/>
              <a:buChar char="•"/>
            </a:pPr>
            <a:r>
              <a:rPr lang="fi-FI" sz="2400" dirty="0"/>
              <a:t>kehon rasvan määrän väheneminen</a:t>
            </a:r>
          </a:p>
        </p:txBody>
      </p:sp>
      <p:pic>
        <p:nvPicPr>
          <p:cNvPr id="6149" name="Picture 5" descr="He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7763" y="3357563"/>
            <a:ext cx="376237" cy="465137"/>
          </a:xfrm>
          <a:prstGeom prst="rect">
            <a:avLst/>
          </a:prstGeom>
          <a:noFill/>
        </p:spPr>
      </p:pic>
      <p:pic>
        <p:nvPicPr>
          <p:cNvPr id="6150" name="Picture 6" descr="He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1013" y="3213100"/>
            <a:ext cx="566737" cy="698500"/>
          </a:xfrm>
          <a:prstGeom prst="rect">
            <a:avLst/>
          </a:prstGeom>
          <a:noFill/>
        </p:spPr>
      </p:pic>
      <p:pic>
        <p:nvPicPr>
          <p:cNvPr id="6152" name="Picture 8" descr="BodyCirculati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3738" y="4076700"/>
            <a:ext cx="1309687" cy="2555875"/>
          </a:xfrm>
          <a:prstGeom prst="rect">
            <a:avLst/>
          </a:prstGeom>
          <a:noFill/>
        </p:spPr>
      </p:pic>
      <p:pic>
        <p:nvPicPr>
          <p:cNvPr id="6153" name="Picture 9" descr="BodyCirculation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73988" y="4076700"/>
            <a:ext cx="1311275" cy="2555875"/>
          </a:xfrm>
          <a:prstGeom prst="rect">
            <a:avLst/>
          </a:prstGeom>
          <a:noFill/>
        </p:spPr>
      </p:pic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7105650" y="3571875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i-FI" dirty="0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>
            <a:off x="7092950" y="5013325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620713"/>
            <a:ext cx="8229600" cy="720055"/>
          </a:xfrm>
        </p:spPr>
        <p:txBody>
          <a:bodyPr/>
          <a:lstStyle/>
          <a:p>
            <a:r>
              <a:rPr lang="fi-FI" sz="3600" i="1" dirty="0" smtClean="0">
                <a:latin typeface="Arial Black" pitchFamily="34" charset="0"/>
              </a:rPr>
              <a:t>…</a:t>
            </a:r>
            <a:endParaRPr lang="fi-FI" sz="3600" i="1" dirty="0">
              <a:latin typeface="Arial Black" pitchFamily="34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556792"/>
            <a:ext cx="8134350" cy="4471988"/>
          </a:xfrm>
        </p:spPr>
        <p:txBody>
          <a:bodyPr/>
          <a:lstStyle/>
          <a:p>
            <a:pPr marL="442913" indent="-442913">
              <a:lnSpc>
                <a:spcPct val="90000"/>
              </a:lnSpc>
              <a:buFontTx/>
              <a:buAutoNum type="arabicPeriod" startAt="2"/>
            </a:pPr>
            <a:r>
              <a:rPr lang="fi-FI" sz="2800" b="1" dirty="0"/>
              <a:t>Toiminnalliset muutokset </a:t>
            </a:r>
            <a:r>
              <a:rPr lang="fi-FI" sz="2800" dirty="0"/>
              <a:t>ovat seurausta hetkellisestä sopeutumisesta muutokseen:</a:t>
            </a:r>
          </a:p>
          <a:p>
            <a:pPr marL="803275" lvl="1" indent="-180975">
              <a:lnSpc>
                <a:spcPct val="90000"/>
              </a:lnSpc>
              <a:buFontTx/>
              <a:buChar char="•"/>
            </a:pPr>
            <a:r>
              <a:rPr lang="fi-FI" sz="2400" dirty="0"/>
              <a:t>solujen aineenvaihdunnan ja lihasten energiantuottokyvyn tehostuminen</a:t>
            </a:r>
          </a:p>
          <a:p>
            <a:pPr marL="803275" lvl="1" indent="-180975">
              <a:lnSpc>
                <a:spcPct val="90000"/>
              </a:lnSpc>
              <a:buFontTx/>
              <a:buChar char="•"/>
            </a:pPr>
            <a:r>
              <a:rPr lang="fi-FI" sz="2400" dirty="0"/>
              <a:t>maitohapon sieto- ja poistokyvyn </a:t>
            </a:r>
            <a:r>
              <a:rPr lang="fi-FI" sz="2400" dirty="0" smtClean="0"/>
              <a:t>kehittyminen sekä suorituksen taloudellistuminen</a:t>
            </a:r>
            <a:endParaRPr lang="fi-FI" sz="2400" dirty="0"/>
          </a:p>
          <a:p>
            <a:pPr marL="442913" indent="-442913">
              <a:lnSpc>
                <a:spcPct val="90000"/>
              </a:lnSpc>
            </a:pPr>
            <a:endParaRPr lang="fi-FI" sz="800" dirty="0"/>
          </a:p>
          <a:p>
            <a:pPr marL="442913" indent="-442913">
              <a:lnSpc>
                <a:spcPct val="90000"/>
              </a:lnSpc>
            </a:pPr>
            <a:r>
              <a:rPr lang="fi-FI" sz="2400" dirty="0"/>
              <a:t>Hetkittäisen huippukunnon rakentaminen on usein seurausta toiminnallisista muutoksista</a:t>
            </a:r>
          </a:p>
          <a:p>
            <a:pPr marL="442913" indent="-442913">
              <a:lnSpc>
                <a:spcPct val="90000"/>
              </a:lnSpc>
            </a:pPr>
            <a:r>
              <a:rPr lang="fi-FI" sz="2400" dirty="0"/>
              <a:t>Jotta harjoittelu olisi kestävällä pohjalla on sen perustuttava säännöllisyyteen ja pitkäjänteisyyteen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533400"/>
          </a:xfrm>
        </p:spPr>
        <p:txBody>
          <a:bodyPr/>
          <a:lstStyle/>
          <a:p>
            <a:pPr eaLnBrk="1" hangingPunct="1">
              <a:defRPr/>
            </a:pPr>
            <a:r>
              <a:rPr lang="fi-FI" altLang="fi-FI" sz="2000" dirty="0" smtClean="0"/>
              <a:t>SÄÄNNÖLLISEN LIIKUNNAN TERVEYSHYÖDYT JA VAIKUTUSELIMISTÖÖN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435975" cy="60928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SYDÄN</a:t>
            </a:r>
          </a:p>
          <a:p>
            <a:pPr>
              <a:lnSpc>
                <a:spcPct val="80000"/>
              </a:lnSpc>
              <a:defRPr/>
            </a:pP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sydämen lihasmassa kasvaa &gt; </a:t>
            </a:r>
            <a:r>
              <a:rPr lang="fi-FI" altLang="fi-FI" sz="1600" dirty="0">
                <a:latin typeface="Times New Roman" pitchFamily="18" charset="0"/>
                <a:cs typeface="Times New Roman" pitchFamily="18" charset="0"/>
              </a:rPr>
              <a:t>iskutilavuus </a:t>
            </a: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suurenee </a:t>
            </a:r>
            <a:r>
              <a:rPr lang="fi-FI" altLang="fi-FI" sz="1600" dirty="0"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pumppausteho </a:t>
            </a:r>
            <a:r>
              <a:rPr lang="fi-FI" altLang="fi-FI" sz="1600" dirty="0">
                <a:latin typeface="Times New Roman" pitchFamily="18" charset="0"/>
                <a:cs typeface="Times New Roman" pitchFamily="18" charset="0"/>
              </a:rPr>
              <a:t>paranee &gt;</a:t>
            </a:r>
            <a:endParaRPr lang="fi-FI" altLang="fi-FI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fi-FI" altLang="fi-FI" sz="1600" dirty="0"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joten koko elimistön verenkierto lisääntyy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alentaa kohonnutta ja normaalia verenpainetta</a:t>
            </a:r>
          </a:p>
          <a:p>
            <a:pPr>
              <a:lnSpc>
                <a:spcPct val="80000"/>
              </a:lnSpc>
              <a:defRPr/>
            </a:pP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leposyke </a:t>
            </a:r>
            <a:r>
              <a:rPr lang="fi-FI" altLang="fi-FI" sz="1600" dirty="0">
                <a:latin typeface="Times New Roman" pitchFamily="18" charset="0"/>
                <a:cs typeface="Times New Roman" pitchFamily="18" charset="0"/>
              </a:rPr>
              <a:t>alenee </a:t>
            </a: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&gt; ei rasita sydäntä liikkaa </a:t>
            </a:r>
          </a:p>
          <a:p>
            <a:pPr>
              <a:lnSpc>
                <a:spcPct val="80000"/>
              </a:lnSpc>
              <a:defRPr/>
            </a:pPr>
            <a:r>
              <a:rPr lang="fi-FI" altLang="fi-FI" sz="1600" dirty="0">
                <a:latin typeface="Times New Roman" pitchFamily="18" charset="0"/>
                <a:cs typeface="Times New Roman" pitchFamily="18" charset="0"/>
              </a:rPr>
              <a:t>vaikuttaa myönteisesti veren rasvoihin ja </a:t>
            </a: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hyytymisominaisuuksiin &gt; vähentää sepelvaltimotaudin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fi-FI" altLang="fi-FI" sz="1600" b="1" dirty="0" smtClean="0">
                <a:latin typeface="Times New Roman" pitchFamily="18" charset="0"/>
                <a:cs typeface="Times New Roman" pitchFamily="18" charset="0"/>
              </a:rPr>
              <a:t>        → </a:t>
            </a: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ehkäisee</a:t>
            </a:r>
            <a:r>
              <a:rPr lang="fi-FI" altLang="fi-FI" sz="1600" b="1" dirty="0" smtClean="0">
                <a:latin typeface="Times New Roman" pitchFamily="18" charset="0"/>
                <a:cs typeface="Times New Roman" pitchFamily="18" charset="0"/>
              </a:rPr>
              <a:t> sydän- ja verisuonisairauksia</a:t>
            </a:r>
            <a:endParaRPr lang="fi-FI" altLang="fi-FI" sz="16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fi-FI" altLang="fi-FI" sz="16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KEUHKOT</a:t>
            </a:r>
          </a:p>
          <a:p>
            <a:pPr>
              <a:lnSpc>
                <a:spcPct val="80000"/>
              </a:lnSpc>
              <a:defRPr/>
            </a:pP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keuhkojen tilavuus suurenee </a:t>
            </a:r>
            <a:r>
              <a:rPr lang="fi-FI" altLang="fi-FI" sz="1600" dirty="0">
                <a:latin typeface="Times New Roman" pitchFamily="18" charset="0"/>
                <a:cs typeface="Times New Roman" pitchFamily="18" charset="0"/>
              </a:rPr>
              <a:t>&gt; hapenottokyky lisääntyy &gt;</a:t>
            </a:r>
            <a:endParaRPr lang="fi-FI" altLang="fi-FI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fi-FI" altLang="fi-FI" sz="1600" dirty="0">
                <a:latin typeface="Times New Roman" pitchFamily="18" charset="0"/>
                <a:cs typeface="Times New Roman" pitchFamily="18" charset="0"/>
              </a:rPr>
              <a:t>&gt; joten </a:t>
            </a: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koko elimistön hapensaanti tehostuu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fi-FI" altLang="fi-FI" sz="1600" b="1" dirty="0" smtClean="0">
                <a:latin typeface="Times New Roman" pitchFamily="18" charset="0"/>
                <a:cs typeface="Times New Roman" pitchFamily="18" charset="0"/>
              </a:rPr>
              <a:t>       → </a:t>
            </a: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vähentää</a:t>
            </a:r>
            <a:r>
              <a:rPr lang="fi-FI" altLang="fi-FI" sz="1600" b="1" dirty="0" smtClean="0">
                <a:latin typeface="Times New Roman" pitchFamily="18" charset="0"/>
                <a:cs typeface="Times New Roman" pitchFamily="18" charset="0"/>
              </a:rPr>
              <a:t> astman ja muiden keuhkosairauksien </a:t>
            </a: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riskiä</a:t>
            </a:r>
            <a:r>
              <a:rPr lang="fi-FI" altLang="fi-FI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endParaRPr lang="fi-FI" altLang="fi-FI" sz="16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AINEVAIHDUNTA JA PAINO</a:t>
            </a:r>
          </a:p>
          <a:p>
            <a:pPr>
              <a:lnSpc>
                <a:spcPct val="80000"/>
              </a:lnSpc>
              <a:defRPr/>
            </a:pPr>
            <a:r>
              <a:rPr lang="fi-FI" altLang="fi-FI" sz="16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okeriaineen vaihdunta paranee </a:t>
            </a:r>
            <a:r>
              <a:rPr lang="fi-FI" altLang="fi-FI" sz="1600" dirty="0"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fi-FI" altLang="fi-FI" sz="1600" i="1" dirty="0" smtClean="0">
                <a:latin typeface="Times New Roman" pitchFamily="18" charset="0"/>
                <a:cs typeface="Times New Roman" pitchFamily="18" charset="0"/>
              </a:rPr>
              <a:t>insuliinin</a:t>
            </a: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 tasapaino paranee &gt;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fi-FI" altLang="fi-FI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      &gt; lihaskudoksen kyky glukoosin käyttöön paranee</a:t>
            </a:r>
          </a:p>
          <a:p>
            <a:pPr>
              <a:lnSpc>
                <a:spcPct val="80000"/>
              </a:lnSpc>
              <a:defRPr/>
            </a:pPr>
            <a:r>
              <a:rPr lang="fi-FI" altLang="fi-FI" sz="16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inevaihdunta (PAV) kiihtyy </a:t>
            </a:r>
            <a:r>
              <a:rPr lang="fi-FI" altLang="fi-FI" sz="1600" dirty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altLang="fi-FI" sz="1600" dirty="0">
                <a:latin typeface="Times New Roman" pitchFamily="18" charset="0"/>
                <a:cs typeface="Times New Roman" pitchFamily="18" charset="0"/>
              </a:rPr>
              <a:t>vähentää </a:t>
            </a: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kehon ylimääräistä </a:t>
            </a:r>
            <a:r>
              <a:rPr lang="fi-FI" altLang="fi-FI" sz="1600" dirty="0">
                <a:latin typeface="Times New Roman" pitchFamily="18" charset="0"/>
                <a:cs typeface="Times New Roman" pitchFamily="18" charset="0"/>
              </a:rPr>
              <a:t>rasvaa </a:t>
            </a: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fi-FI" altLang="fi-FI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altLang="fi-FI" sz="1600" b="1" dirty="0">
                <a:latin typeface="Times New Roman" pitchFamily="18" charset="0"/>
                <a:cs typeface="Times New Roman" pitchFamily="18" charset="0"/>
              </a:rPr>
              <a:t>painohallinta helpottuu</a:t>
            </a:r>
          </a:p>
          <a:p>
            <a:pPr>
              <a:lnSpc>
                <a:spcPct val="80000"/>
              </a:lnSpc>
              <a:defRPr/>
            </a:pP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fi-FI" altLang="fi-FI" sz="1600" dirty="0">
                <a:latin typeface="Times New Roman" pitchFamily="18" charset="0"/>
                <a:cs typeface="Times New Roman" pitchFamily="18" charset="0"/>
              </a:rPr>
              <a:t>itää rasva-arvot kurissa </a:t>
            </a: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&gt; LDL –arvot pienenee, HDL-arvot nousee</a:t>
            </a:r>
          </a:p>
          <a:p>
            <a:pPr>
              <a:lnSpc>
                <a:spcPct val="80000"/>
              </a:lnSpc>
              <a:defRPr/>
            </a:pP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vähentää ummetusta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fi-FI" altLang="fi-FI" sz="1600" b="1" dirty="0" smtClean="0">
                <a:latin typeface="Times New Roman" pitchFamily="18" charset="0"/>
                <a:cs typeface="Times New Roman" pitchFamily="18" charset="0"/>
              </a:rPr>
              <a:t>        → </a:t>
            </a: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ehkäisee</a:t>
            </a:r>
            <a:r>
              <a:rPr lang="fi-FI" altLang="fi-FI" sz="1600" b="1" dirty="0" smtClean="0">
                <a:latin typeface="Times New Roman" pitchFamily="18" charset="0"/>
                <a:cs typeface="Times New Roman" pitchFamily="18" charset="0"/>
              </a:rPr>
              <a:t> tyypin 2 diabetesta</a:t>
            </a:r>
            <a:endParaRPr lang="fi-FI" altLang="fi-FI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  <a:defRPr/>
            </a:pPr>
            <a:r>
              <a:rPr lang="fi-FI" altLang="fi-FI" sz="1600" b="1" dirty="0" smtClean="0">
                <a:latin typeface="Times New Roman" pitchFamily="18" charset="0"/>
                <a:cs typeface="Times New Roman" pitchFamily="18" charset="0"/>
              </a:rPr>
              <a:t>        → </a:t>
            </a: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ehkäisee</a:t>
            </a:r>
            <a:r>
              <a:rPr lang="fi-FI" altLang="fi-FI" sz="1600" b="1" dirty="0" smtClean="0">
                <a:latin typeface="Times New Roman" pitchFamily="18" charset="0"/>
                <a:cs typeface="Times New Roman" pitchFamily="18" charset="0"/>
              </a:rPr>
              <a:t> paksusuolen syöpää</a:t>
            </a:r>
            <a:endParaRPr lang="fi-FI" altLang="fi-FI" sz="16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fi-FI" altLang="fi-FI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fi-FI" altLang="fi-FI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648"/>
            <a:ext cx="8229600" cy="587027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LIHAKSET</a:t>
            </a:r>
          </a:p>
          <a:p>
            <a:pPr>
              <a:lnSpc>
                <a:spcPct val="80000"/>
              </a:lnSpc>
              <a:defRPr/>
            </a:pP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vahvistuvat ja niiden hapenkäyttö tehostuu </a:t>
            </a:r>
            <a:r>
              <a:rPr lang="fi-FI" altLang="fi-FI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kestävät </a:t>
            </a: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pitempiaikaisen rasituksen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fi-FI" altLang="fi-FI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&gt; joten vähentää lihasten väsymystä, jalkojen turvotusta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fi-FI" altLang="fi-FI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&gt; liikkeiden </a:t>
            </a:r>
            <a:r>
              <a:rPr lang="fi-FI" altLang="fi-FI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koordinaatio</a:t>
            </a: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paranee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fi-FI" altLang="fi-FI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LUUT JA NIVELET</a:t>
            </a:r>
          </a:p>
          <a:p>
            <a:pPr>
              <a:lnSpc>
                <a:spcPct val="80000"/>
              </a:lnSpc>
              <a:defRPr/>
            </a:pP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nivelet pysyvät </a:t>
            </a:r>
            <a:r>
              <a:rPr lang="fi-FI" altLang="fi-FI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notkeina &gt; </a:t>
            </a: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jäykkyys vähenee harjoittelun jatkuessa</a:t>
            </a:r>
          </a:p>
          <a:p>
            <a:pPr>
              <a:lnSpc>
                <a:spcPct val="80000"/>
              </a:lnSpc>
              <a:defRPr/>
            </a:pP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luun </a:t>
            </a:r>
            <a:r>
              <a:rPr lang="fi-FI" altLang="fi-FI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massa </a:t>
            </a: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suurenee</a:t>
            </a:r>
            <a:r>
              <a:rPr lang="fi-FI" altLang="fi-FI" sz="1600" dirty="0">
                <a:latin typeface="Times New Roman" pitchFamily="18" charset="0"/>
                <a:cs typeface="Times New Roman" pitchFamily="18" charset="0"/>
              </a:rPr>
              <a:t> &gt;</a:t>
            </a: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i-FI" altLang="fi-FI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luut </a:t>
            </a: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vahvistuu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fi-FI" altLang="fi-FI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fi-FI" altLang="fi-FI" sz="1600" dirty="0" smtClean="0">
                <a:latin typeface="Times New Roman" pitchFamily="18" charset="0"/>
                <a:cs typeface="Times New Roman" pitchFamily="18" charset="0"/>
              </a:rPr>
              <a:t>&gt; joten </a:t>
            </a:r>
            <a:r>
              <a:rPr lang="fi-FI" altLang="fi-FI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ryhti </a:t>
            </a: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 kunto </a:t>
            </a:r>
            <a:r>
              <a:rPr lang="fi-FI" altLang="fi-FI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paranee </a:t>
            </a: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fi-FI" altLang="fi-FI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altLang="fi-FI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→ </a:t>
            </a: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ehkäisee</a:t>
            </a:r>
            <a:r>
              <a:rPr lang="fi-FI" altLang="fi-FI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selkävaivoja</a:t>
            </a:r>
          </a:p>
          <a:p>
            <a:pPr>
              <a:lnSpc>
                <a:spcPct val="80000"/>
              </a:lnSpc>
              <a:defRPr/>
            </a:pPr>
            <a:r>
              <a:rPr lang="fi-FI" altLang="fi-FI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ehkäisee </a:t>
            </a:r>
            <a:r>
              <a:rPr lang="fi-FI" altLang="fi-FI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osteoporoosia</a:t>
            </a:r>
          </a:p>
          <a:p>
            <a:pPr eaLnBrk="1" hangingPunct="1">
              <a:lnSpc>
                <a:spcPct val="80000"/>
              </a:lnSpc>
              <a:defRPr/>
            </a:pPr>
            <a:endParaRPr lang="fi-FI" altLang="fi-FI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PÄÄ/PSYYKE/SOSIALLISUUS </a:t>
            </a:r>
          </a:p>
          <a:p>
            <a:pPr>
              <a:lnSpc>
                <a:spcPct val="80000"/>
              </a:lnSpc>
              <a:defRPr/>
            </a:pPr>
            <a:r>
              <a:rPr lang="fi-FI" altLang="fi-FI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Flow</a:t>
            </a: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-kokemukset / luontokokemukset &gt; lisää </a:t>
            </a:r>
            <a:r>
              <a:rPr lang="fi-FI" altLang="fi-FI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endorfiinin</a:t>
            </a:r>
            <a:r>
              <a:rPr lang="fi-FI" altLang="fi-FI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 mielihyvähormoni) eritystä </a:t>
            </a:r>
          </a:p>
          <a:p>
            <a:pPr>
              <a:lnSpc>
                <a:spcPct val="80000"/>
              </a:lnSpc>
              <a:defRPr/>
            </a:pPr>
            <a:r>
              <a:rPr lang="fi-FI" altLang="fi-FI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 vähentää </a:t>
            </a:r>
            <a:r>
              <a:rPr lang="fi-FI" altLang="fi-FI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kortisoli</a:t>
            </a:r>
            <a:r>
              <a:rPr lang="fi-FI" altLang="fi-FI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 stressihormoni) eritystä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tuo paremman unen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kehittää kognitiivisia kykyjä</a:t>
            </a:r>
          </a:p>
          <a:p>
            <a:pPr>
              <a:lnSpc>
                <a:spcPct val="80000"/>
              </a:lnSpc>
              <a:defRPr/>
            </a:pP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antaa voimia arkeen, lisää fyysistä ja psyykkistä jaksamista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fi-FI" altLang="fi-FI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altLang="fi-FI" sz="1600" dirty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fi-FI" altLang="fi-FI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joten kohentaa mielialaa</a:t>
            </a:r>
            <a:r>
              <a:rPr lang="fi-FI" altLang="fi-FI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rentouttaa, parantaa kehontuntemusta, itsetuntemusta,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vähentää</a:t>
            </a:r>
            <a:r>
              <a:rPr lang="fi-FI" altLang="fi-FI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masennuksen </a:t>
            </a: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riskiä ja </a:t>
            </a:r>
            <a:r>
              <a:rPr lang="fi-FI" altLang="fi-FI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mielenterveyden häiriöitä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fi-FI" altLang="fi-FI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edistää</a:t>
            </a:r>
            <a:r>
              <a:rPr lang="fi-FI" altLang="fi-FI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mielenterveyttä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fi-FI" altLang="fi-FI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ehkäisee</a:t>
            </a:r>
            <a:r>
              <a:rPr lang="fi-FI" altLang="fi-FI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aivojen ja muistin sairauksia</a:t>
            </a:r>
            <a:endParaRPr lang="fi-FI" altLang="fi-FI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None/>
              <a:defRPr/>
            </a:pPr>
            <a:endParaRPr lang="fi-FI" altLang="fi-FI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sääntöjen pohtiminen, ristiriitatilanteiden ratkominen </a:t>
            </a:r>
            <a:r>
              <a:rPr lang="fi-FI" altLang="fi-FI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 kehittää </a:t>
            </a:r>
            <a:r>
              <a:rPr lang="fi-FI" altLang="fi-FI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moraalista ajattelua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fi-FI" altLang="fi-FI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yhdessäolo </a:t>
            </a:r>
            <a:r>
              <a:rPr lang="fi-FI" altLang="fi-FI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altLang="fi-FI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luo uusia sosiaalisia kontakteja </a:t>
            </a:r>
            <a:r>
              <a:rPr lang="fi-FI" altLang="fi-FI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altLang="fi-FI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  ylläpitää ja vahvistaa </a:t>
            </a:r>
            <a:r>
              <a:rPr lang="fi-FI" altLang="fi-FI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kaverisuhteita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fi-FI" altLang="fi-FI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→ </a:t>
            </a: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vähentää </a:t>
            </a:r>
            <a:r>
              <a:rPr lang="fi-FI" altLang="fi-FI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masennuksen</a:t>
            </a:r>
            <a:r>
              <a:rPr lang="fi-FI" altLang="fi-FI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riskiä</a:t>
            </a:r>
          </a:p>
          <a:p>
            <a:pPr eaLnBrk="1" hangingPunct="1">
              <a:lnSpc>
                <a:spcPct val="80000"/>
              </a:lnSpc>
              <a:defRPr/>
            </a:pPr>
            <a:endParaRPr lang="fi-FI" altLang="fi-FI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fi-FI" altLang="fi-FI" sz="1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fi-FI" altLang="fi-FI" sz="1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fi-FI" altLang="fi-FI" sz="1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fi-FI" altLang="fi-FI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461963"/>
          </a:xfrm>
        </p:spPr>
        <p:txBody>
          <a:bodyPr/>
          <a:lstStyle/>
          <a:p>
            <a:pPr eaLnBrk="1" hangingPunct="1">
              <a:defRPr/>
            </a:pPr>
            <a:r>
              <a:rPr lang="fi-FI" altLang="fi-FI" sz="2400" dirty="0" smtClean="0"/>
              <a:t>YHTEINEN HYÖTY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9039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fi-FI" altLang="fi-FI" sz="1800" dirty="0" smtClean="0"/>
              <a:t>Vähentää: </a:t>
            </a:r>
          </a:p>
          <a:p>
            <a:pPr eaLnBrk="1" hangingPunct="1">
              <a:defRPr/>
            </a:pPr>
            <a:r>
              <a:rPr lang="fi-FI" altLang="fi-FI" sz="1800" dirty="0" smtClean="0"/>
              <a:t>sairauskustannuksia </a:t>
            </a:r>
          </a:p>
          <a:p>
            <a:pPr eaLnBrk="1" hangingPunct="1">
              <a:defRPr/>
            </a:pPr>
            <a:r>
              <a:rPr lang="fi-FI" altLang="fi-FI" sz="1800" dirty="0" smtClean="0"/>
              <a:t>laitoshoidon tarvetta</a:t>
            </a:r>
          </a:p>
          <a:p>
            <a:pPr eaLnBrk="1" hangingPunct="1">
              <a:defRPr/>
            </a:pPr>
            <a:r>
              <a:rPr lang="fi-FI" altLang="fi-FI" sz="1800" dirty="0" smtClean="0"/>
              <a:t>ennenaikaista työkyvyttömyyseläkkeitä</a:t>
            </a:r>
          </a:p>
          <a:p>
            <a:pPr eaLnBrk="1" hangingPunct="1">
              <a:defRPr/>
            </a:pPr>
            <a:r>
              <a:rPr lang="fi-FI" altLang="fi-FI" sz="1800" dirty="0" smtClean="0"/>
              <a:t>sairaus–poissaoloja  </a:t>
            </a:r>
          </a:p>
          <a:p>
            <a:pPr eaLnBrk="1" hangingPunct="1">
              <a:defRPr/>
            </a:pPr>
            <a:r>
              <a:rPr lang="fi-FI" altLang="fi-FI" sz="1800" dirty="0" smtClean="0"/>
              <a:t>tapaturmia</a:t>
            </a:r>
          </a:p>
          <a:p>
            <a:pPr eaLnBrk="1" hangingPunct="1">
              <a:defRPr/>
            </a:pPr>
            <a:endParaRPr lang="fi-FI" altLang="fi-FI" sz="18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fi-FI" altLang="fi-FI" sz="1800" dirty="0" smtClean="0"/>
              <a:t>Parantaa:</a:t>
            </a:r>
          </a:p>
          <a:p>
            <a:pPr eaLnBrk="1" hangingPunct="1">
              <a:defRPr/>
            </a:pPr>
            <a:r>
              <a:rPr lang="fi-FI" altLang="fi-FI" sz="1800" dirty="0" smtClean="0"/>
              <a:t>työn tehokkuutta</a:t>
            </a:r>
          </a:p>
          <a:p>
            <a:pPr eaLnBrk="1" hangingPunct="1">
              <a:defRPr/>
            </a:pPr>
            <a:endParaRPr lang="fi-FI" altLang="fi-FI" sz="18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fi-FI" altLang="fi-FI" sz="1800" dirty="0" smtClean="0"/>
              <a:t>Työnantajan tuki</a:t>
            </a:r>
          </a:p>
          <a:p>
            <a:pPr eaLnBrk="1" hangingPunct="1">
              <a:defRPr/>
            </a:pPr>
            <a:r>
              <a:rPr lang="fi-FI" altLang="fi-FI" sz="1800" dirty="0" smtClean="0"/>
              <a:t>työpaikkaliikunta</a:t>
            </a:r>
          </a:p>
          <a:p>
            <a:pPr eaLnBrk="1" hangingPunct="1">
              <a:defRPr/>
            </a:pPr>
            <a:r>
              <a:rPr lang="fi-FI" altLang="fi-FI" sz="1800" dirty="0" smtClean="0"/>
              <a:t>liikuntasetelit</a:t>
            </a:r>
          </a:p>
          <a:p>
            <a:pPr eaLnBrk="1" hangingPunct="1">
              <a:defRPr/>
            </a:pPr>
            <a:endParaRPr lang="fi-FI" altLang="fi-FI" sz="18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fi-FI" altLang="fi-FI" sz="18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fi-FI" altLang="fi-FI" sz="1800" dirty="0" smtClean="0"/>
          </a:p>
          <a:p>
            <a:pPr eaLnBrk="1" hangingPunct="1">
              <a:defRPr/>
            </a:pPr>
            <a:endParaRPr lang="fi-FI" altLang="fi-FI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620713"/>
            <a:ext cx="8229600" cy="1143000"/>
          </a:xfrm>
        </p:spPr>
        <p:txBody>
          <a:bodyPr>
            <a:normAutofit/>
          </a:bodyPr>
          <a:lstStyle/>
          <a:p>
            <a:r>
              <a:rPr lang="fi-FI" sz="2800" dirty="0" smtClean="0">
                <a:latin typeface="Arial Black" pitchFamily="34" charset="0"/>
              </a:rPr>
              <a:t>MAKSIMAALINEN HAPENOTTO</a:t>
            </a:r>
            <a:endParaRPr lang="fi-FI" sz="2800" dirty="0">
              <a:latin typeface="Arial Black" pitchFamily="34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844675"/>
            <a:ext cx="8353425" cy="4752975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0"/>
              </a:spcBef>
              <a:buNone/>
            </a:pPr>
            <a:r>
              <a:rPr lang="fi-FI" sz="2800" b="1" dirty="0" smtClean="0">
                <a:solidFill>
                  <a:srgbClr val="000000"/>
                </a:solidFill>
              </a:rPr>
              <a:t>	Maksimaalinen </a:t>
            </a:r>
            <a:r>
              <a:rPr lang="fi-FI" sz="2800" b="1" dirty="0">
                <a:solidFill>
                  <a:srgbClr val="000000"/>
                </a:solidFill>
              </a:rPr>
              <a:t>hapenotto (VO</a:t>
            </a:r>
            <a:r>
              <a:rPr lang="fi-FI" sz="2800" b="1" baseline="-25000" dirty="0">
                <a:solidFill>
                  <a:srgbClr val="000000"/>
                </a:solidFill>
              </a:rPr>
              <a:t>2</a:t>
            </a:r>
            <a:r>
              <a:rPr lang="fi-FI" sz="2800" b="1" dirty="0">
                <a:solidFill>
                  <a:srgbClr val="000000"/>
                </a:solidFill>
              </a:rPr>
              <a:t>max) </a:t>
            </a:r>
            <a:r>
              <a:rPr lang="fi-FI" sz="2800" dirty="0">
                <a:solidFill>
                  <a:srgbClr val="000000"/>
                </a:solidFill>
              </a:rPr>
              <a:t>tarkoittaa sitä työtehoa tai sykettä, jolloin aerobinen energianmuodostus ja hapenkulutus on suurimmillaan. Tässä vaiheessa happea käytetään määrällisesti eniten ja maitohappoa syntyy runsaasti.</a:t>
            </a:r>
          </a:p>
          <a:p>
            <a:pPr marL="609600" indent="-609600">
              <a:lnSpc>
                <a:spcPct val="90000"/>
              </a:lnSpc>
              <a:spcBef>
                <a:spcPct val="0"/>
              </a:spcBef>
              <a:buFontTx/>
              <a:buAutoNum type="arabicPeriod" startAt="3"/>
            </a:pPr>
            <a:endParaRPr lang="fi-FI" sz="800" dirty="0">
              <a:solidFill>
                <a:srgbClr val="00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0"/>
              </a:spcBef>
              <a:buNone/>
            </a:pPr>
            <a:r>
              <a:rPr lang="fi-FI" sz="2800" dirty="0" smtClean="0"/>
              <a:t>	</a:t>
            </a:r>
            <a:r>
              <a:rPr lang="fi-FI" sz="2800" smtClean="0"/>
              <a:t>Lue lisää: </a:t>
            </a:r>
            <a:r>
              <a:rPr lang="fi-FI" sz="2800" smtClean="0">
                <a:hlinkClick r:id="rId2"/>
              </a:rPr>
              <a:t>http://www.kll.fi/filebank/107-openkeidaskehontoiminta.pdf</a:t>
            </a:r>
            <a:r>
              <a:rPr lang="fi-FI" sz="2800" smtClean="0"/>
              <a:t> </a:t>
            </a:r>
            <a:endParaRPr lang="fi-FI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</TotalTime>
  <Words>1349</Words>
  <Application>Microsoft Office PowerPoint</Application>
  <PresentationFormat>Näytössä katseltava diaesitys (4:3)</PresentationFormat>
  <Paragraphs>334</Paragraphs>
  <Slides>25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25</vt:i4>
      </vt:variant>
    </vt:vector>
  </HeadingPairs>
  <TitlesOfParts>
    <vt:vector size="32" baseType="lpstr">
      <vt:lpstr>SimSun</vt:lpstr>
      <vt:lpstr>Arial</vt:lpstr>
      <vt:lpstr>Arial Black</vt:lpstr>
      <vt:lpstr>Calibri</vt:lpstr>
      <vt:lpstr>Times New Roman</vt:lpstr>
      <vt:lpstr>Wingdings</vt:lpstr>
      <vt:lpstr>Office-teema</vt:lpstr>
      <vt:lpstr>LIIKUNTA</vt:lpstr>
      <vt:lpstr>Terveysliikunta </vt:lpstr>
      <vt:lpstr>Liikunnan merkitys</vt:lpstr>
      <vt:lpstr>Miten elimistö sopeutuu?</vt:lpstr>
      <vt:lpstr>…</vt:lpstr>
      <vt:lpstr>SÄÄNNÖLLISEN LIIKUNNAN TERVEYSHYÖDYT JA VAIKUTUSELIMISTÖÖN </vt:lpstr>
      <vt:lpstr>PowerPoint-esitys</vt:lpstr>
      <vt:lpstr>YHTEINEN HYÖTY</vt:lpstr>
      <vt:lpstr>MAKSIMAALINEN HAPENOTTO</vt:lpstr>
      <vt:lpstr>SYKE JA MAITOHAPPO</vt:lpstr>
      <vt:lpstr>ENERGIANTUOTANTO</vt:lpstr>
      <vt:lpstr>ANAEROBINEN ENERGIAN TUOTTO </vt:lpstr>
      <vt:lpstr>AEROBINEN ENERGIANTUOTTO    </vt:lpstr>
      <vt:lpstr>ENERGIA-AINEENVAIHDUNTA </vt:lpstr>
      <vt:lpstr>PowerPoint-esitys</vt:lpstr>
      <vt:lpstr> Kunto-ominaisuudet ja niihin vaikuttaminen: säännöllisen, riittävän rasittavan kuormituksen seurauksena elimistössä tapahtuu sopeutumista, joka ilmenee sekä rakenteellisina että toiminnallisina muutoksina (SUPERKOMPENSAATIO) - muista SPESIFISYYS, PROGRESSIIVISUUS, PALAUTUVUUS </vt:lpstr>
      <vt:lpstr>…kunto-ominaisuudet jatkuu…</vt:lpstr>
      <vt:lpstr>…kunto-ominaisuudet jatkuu…</vt:lpstr>
      <vt:lpstr>…kunto-ominaisuudet jatkuu…</vt:lpstr>
      <vt:lpstr>13—18-vuotiaiden liikuntasuositus  </vt:lpstr>
      <vt:lpstr>Aikuisten liikuntasuositukset  Liikuntapiirakka kiteyttää (18–64 v) viikoittaisen terveysliikuntasuosituksen: </vt:lpstr>
      <vt:lpstr>LIIKUNTASUOSITUKSET NUORILLE</vt:lpstr>
      <vt:lpstr>LIIKUNNAN HAITAT JA VAARAT</vt:lpstr>
      <vt:lpstr>Liikuntavammat </vt:lpstr>
      <vt:lpstr>Liikkumattomuus</vt:lpstr>
    </vt:vector>
  </TitlesOfParts>
  <Company>Your Company Name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LIIKUNTA</dc:title>
  <dc:creator>Your User Name</dc:creator>
  <cp:lastModifiedBy>oppilas lukio</cp:lastModifiedBy>
  <cp:revision>38</cp:revision>
  <dcterms:created xsi:type="dcterms:W3CDTF">2010-08-26T22:15:53Z</dcterms:created>
  <dcterms:modified xsi:type="dcterms:W3CDTF">2018-08-28T19:38:27Z</dcterms:modified>
</cp:coreProperties>
</file>