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67" r:id="rId7"/>
    <p:sldId id="258" r:id="rId8"/>
    <p:sldId id="260" r:id="rId9"/>
    <p:sldId id="261" r:id="rId10"/>
    <p:sldId id="268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 Arikainen" initials="OA" lastIdx="1" clrIdx="0">
    <p:extLst>
      <p:ext uri="{19B8F6BF-5375-455C-9EA6-DF929625EA0E}">
        <p15:presenceInfo xmlns:p15="http://schemas.microsoft.com/office/powerpoint/2012/main" userId="Oksana Arik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FF3C1-5371-44BC-AB4F-D282A4A2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E0125E-1D9B-4978-A85A-90F933C9B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A60815-BD6A-4A73-945E-518B8F74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27C001-0366-4EAA-9911-0F3CCF6C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9F5CB7-A743-433B-8EB6-FEE48E3D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0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993F8-A254-42BB-8576-8A8CCBB5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893C52-171F-4B4A-8F71-88C7AD220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A87829-3338-47CF-85DC-D8AC321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78981E-3E03-4AFA-9831-0DAAC136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997327-7297-4C59-8437-CA588A6B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81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1BE5471-67F4-4D09-B008-EEB03FF68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5540852-F296-469D-91E7-76A37345D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2347BA-CF14-477D-B1F1-EAC48394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60D4E5-56CC-4D6B-9489-0F5B71FB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F4AE28-A41B-45AD-9C08-39AC0D5A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76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C77DEA-A840-4CC8-9A53-0AD5AA4B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EA5FB3-D227-4710-AC89-8042A07D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217175-423A-4641-A0ED-C8C0C294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E45223-8DF0-4A28-9EA4-83BD7495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AE87AE-4F76-45FF-854B-A4957975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1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C3F5C-D405-4E71-8AF2-0105F40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FFF390-8847-4494-8F1D-1C05E6099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FB14D7-E2EB-4294-8B75-C2DDB976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E2EE0D-43E5-4DA3-A69A-BE39DC0A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3E94BD-04AD-4DC4-A596-F21AEFB9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99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C50F4F-839E-4C1B-9261-EED62CD3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C47E26-9BE9-486A-B510-39C70BC63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F5548DC-D7A0-46D1-8FA6-A127E386C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E6A25D-1AF7-4630-BAC4-AEB4014C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593576-857A-4B1F-B8FD-888A965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9B358E-34E9-4759-8B21-467FDA13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98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D4C457-204E-4B14-A826-6396D2EB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725308-A80E-4329-99D0-D9BD8E969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DF0E633-9286-4F2E-944C-DF3A4155A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E9E18F3-168C-4FA8-8D0B-2E0A3100E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E2F1FDC-89C5-4447-9F7F-AEF845D0F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E983E6-6768-4716-9BC6-29B534E2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9CCB5E-FE01-475C-A9F1-8C4BA808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5458A6F-AEFC-42BE-B787-3FF349E3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58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08ED3-8C0C-4FAB-832D-0D3F1C08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77F0D3-DE30-4EF7-97EE-86E38B1D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FB2BA-47A4-49C1-B9B9-C59B4E12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6DAFBC-7F84-4E2B-87AD-6DFB7ACD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25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D0966F-A6CF-4CE5-952E-BAAEC0F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4ADE3B-DF68-4CC4-9D8D-53B72A07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950437-3924-43BD-B555-9BAB65A5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50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8855D-B532-420C-BCF2-EE7718C5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0EDAA2-B5AD-4B63-8EFF-0A32B570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E98A25-CFE3-4A3F-BC08-8AAFBFA88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FB931F-BCD1-4761-B0E4-3E4688AE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16B86E-22E4-4C58-96E5-E6681D45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740F10-B1CD-48F4-BB22-32E3CD4D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83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55AB3-414E-444F-A7C8-74C1E54B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41FBF39-6525-44EB-B784-5C18CB483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B59C92-160C-4B17-90D7-9CAEDE136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9C072E-3807-4877-B672-DC66A4BB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4EC22B-5999-40FD-B082-922BB5CA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B6828B-D86C-4732-8BD4-9DE0B850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03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1D7017-0AF9-44D8-B188-E9830F97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475E37-6778-4F76-80BB-E385168E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D2CB06-FD1C-4AE7-9A31-E8E56640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AA55-2B9D-429E-B79C-872DA6F6D093}" type="datetimeFigureOut">
              <a:rPr lang="fi-FI" smtClean="0"/>
              <a:t>22.11.2020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F33363-F595-4F7E-A114-7141D424C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92C063-7D19-4B87-9C70-DBEE18F2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51AA-5646-4780-9019-CAB280E10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85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avigatum.ru/kp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C6ED04-0D0B-4175-9D12-CA03714AA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ПРОФЕССИИ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16DBEC-1BDA-4A28-9155-04021700B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13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E841B2-E1C8-485C-8AE3-E02C5902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Кем работают?</a:t>
            </a:r>
            <a:endParaRPr lang="fi-FI" dirty="0"/>
          </a:p>
        </p:txBody>
      </p:sp>
      <p:pic>
        <p:nvPicPr>
          <p:cNvPr id="5" name="Sisällön paikkamerkki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3F2F830-10CD-4A39-865D-43A6E5E30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97050"/>
            <a:ext cx="3068002" cy="394652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90D8AFC-BF4A-4ACC-9ADC-3238B2879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77" y="1743869"/>
            <a:ext cx="3150686" cy="405288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F0B1B13-59E4-43C6-8F07-C18BE1B344DE}"/>
              </a:ext>
            </a:extLst>
          </p:cNvPr>
          <p:cNvSpPr txBox="1"/>
          <p:nvPr/>
        </p:nvSpPr>
        <p:spPr>
          <a:xfrm>
            <a:off x="4007982" y="3320326"/>
            <a:ext cx="184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Учител</a:t>
            </a:r>
            <a:r>
              <a:rPr lang="ru-RU" sz="3200" dirty="0">
                <a:solidFill>
                  <a:srgbClr val="C00000"/>
                </a:solidFill>
              </a:rPr>
              <a:t>ем</a:t>
            </a:r>
            <a:endParaRPr lang="fi-FI" sz="3200" dirty="0">
              <a:solidFill>
                <a:srgbClr val="C00000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E78B0D4-1FF5-426A-8C12-637881FCF6E7}"/>
              </a:ext>
            </a:extLst>
          </p:cNvPr>
          <p:cNvSpPr txBox="1"/>
          <p:nvPr/>
        </p:nvSpPr>
        <p:spPr>
          <a:xfrm>
            <a:off x="9275739" y="2735551"/>
            <a:ext cx="2626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Воспитател</a:t>
            </a:r>
            <a:r>
              <a:rPr lang="ru-RU" sz="3200" dirty="0">
                <a:solidFill>
                  <a:srgbClr val="C00000"/>
                </a:solidFill>
              </a:rPr>
              <a:t>ем</a:t>
            </a:r>
            <a:endParaRPr lang="fi-FI" sz="3200" dirty="0">
              <a:solidFill>
                <a:srgbClr val="C0000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818FCF7-5DF2-4B1E-BE79-CBAD1C218A73}"/>
              </a:ext>
            </a:extLst>
          </p:cNvPr>
          <p:cNvSpPr txBox="1"/>
          <p:nvPr/>
        </p:nvSpPr>
        <p:spPr>
          <a:xfrm>
            <a:off x="9165101" y="3612714"/>
            <a:ext cx="2847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 детск</a:t>
            </a:r>
            <a:r>
              <a:rPr lang="ru-RU" sz="3200" b="1" dirty="0">
                <a:solidFill>
                  <a:srgbClr val="C00000"/>
                </a:solidFill>
              </a:rPr>
              <a:t>ом</a:t>
            </a:r>
            <a:r>
              <a:rPr lang="ru-RU" sz="3200" dirty="0"/>
              <a:t> сад</a:t>
            </a:r>
            <a:r>
              <a:rPr lang="ru-RU" sz="3200" b="1" dirty="0">
                <a:solidFill>
                  <a:srgbClr val="C00000"/>
                </a:solidFill>
              </a:rPr>
              <a:t>у</a:t>
            </a:r>
            <a:endParaRPr lang="fi-FI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9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4F779-6D7D-49D2-935C-6ACD6D2D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Где работают?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2AD33B5-CA78-4E1C-AFB3-89ACDEE64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9" y="1839912"/>
            <a:ext cx="3382701" cy="4351338"/>
          </a:xfrm>
        </p:spPr>
      </p:pic>
      <p:pic>
        <p:nvPicPr>
          <p:cNvPr id="7" name="Kuva 6" descr="Kuva, joka sisältää kohteen huone, tietokone&#10;&#10;Kuvaus luotu automaattisesti">
            <a:extLst>
              <a:ext uri="{FF2B5EF4-FFF2-40B4-BE49-F238E27FC236}">
                <a16:creationId xmlns:a16="http://schemas.microsoft.com/office/drawing/2014/main" id="{7166D640-C956-461C-9632-3107FEDB3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8" y="1839912"/>
            <a:ext cx="3862388" cy="386238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6AC7D0-2B05-4130-B17B-14229D6E95B4}"/>
              </a:ext>
            </a:extLst>
          </p:cNvPr>
          <p:cNvSpPr txBox="1"/>
          <p:nvPr/>
        </p:nvSpPr>
        <p:spPr>
          <a:xfrm>
            <a:off x="4738688" y="5935617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Секретарь</a:t>
            </a:r>
            <a:endParaRPr lang="fi-FI" sz="3200" dirty="0">
              <a:solidFill>
                <a:srgbClr val="C0000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F267EEB-B21D-4F49-914D-40537FE6BC7C}"/>
              </a:ext>
            </a:extLst>
          </p:cNvPr>
          <p:cNvSpPr txBox="1"/>
          <p:nvPr/>
        </p:nvSpPr>
        <p:spPr>
          <a:xfrm>
            <a:off x="9177867" y="2111022"/>
            <a:ext cx="279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Офис</a:t>
            </a:r>
            <a:r>
              <a:rPr lang="fi-FI" sz="3200" dirty="0"/>
              <a:t> - toimisto</a:t>
            </a:r>
          </a:p>
        </p:txBody>
      </p:sp>
    </p:spTree>
    <p:extLst>
      <p:ext uri="{BB962C8B-B14F-4D97-AF65-F5344CB8AC3E}">
        <p14:creationId xmlns:p14="http://schemas.microsoft.com/office/powerpoint/2010/main" val="78392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AF252-00C6-44B7-A694-170D4EC7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Где работают?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23AB62-8505-46E3-A4C4-14F99FC2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74" y="1854200"/>
            <a:ext cx="3382701" cy="43513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1A4CE21-214D-4159-AC1A-B59644E2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32" y="1854200"/>
            <a:ext cx="3382701" cy="435133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DFCB6B5-FE2F-4DCD-AD9A-CE804D6AB099}"/>
              </a:ext>
            </a:extLst>
          </p:cNvPr>
          <p:cNvSpPr txBox="1"/>
          <p:nvPr/>
        </p:nvSpPr>
        <p:spPr>
          <a:xfrm>
            <a:off x="8162094" y="2571750"/>
            <a:ext cx="3082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Редакция газеты</a:t>
            </a:r>
            <a:endParaRPr lang="fi-FI" sz="3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BB15AE3-AA09-4038-A5C7-1AAC67525DF1}"/>
              </a:ext>
            </a:extLst>
          </p:cNvPr>
          <p:cNvSpPr txBox="1"/>
          <p:nvPr/>
        </p:nvSpPr>
        <p:spPr>
          <a:xfrm>
            <a:off x="8401050" y="3923287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Фотоателье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17522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16BACA-C463-4389-819C-2F0A745E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Где работают?</a:t>
            </a:r>
            <a:endParaRPr lang="fi-FI" dirty="0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EA78229-3F1E-454F-8977-4071092C9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046969" cy="3919469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036CD2D-B0F4-4B70-9105-919E4B2C7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2" y="1738645"/>
            <a:ext cx="3115435" cy="400644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A36AF60-1395-442D-945D-454C8FD1F7C6}"/>
              </a:ext>
            </a:extLst>
          </p:cNvPr>
          <p:cNvSpPr txBox="1"/>
          <p:nvPr/>
        </p:nvSpPr>
        <p:spPr>
          <a:xfrm>
            <a:off x="4471988" y="3214688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Почта</a:t>
            </a:r>
            <a:endParaRPr lang="fi-FI" sz="3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69C7AFF-A597-4B1D-AE8D-BFE13EAF2A82}"/>
              </a:ext>
            </a:extLst>
          </p:cNvPr>
          <p:cNvSpPr txBox="1"/>
          <p:nvPr/>
        </p:nvSpPr>
        <p:spPr>
          <a:xfrm>
            <a:off x="10067407" y="3195638"/>
            <a:ext cx="1685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Магазин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6448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2DA593-6D12-4F08-BBB1-DC79CDA4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Где работает?</a:t>
            </a:r>
            <a:endParaRPr lang="fi-FI" dirty="0"/>
          </a:p>
        </p:txBody>
      </p:sp>
      <p:pic>
        <p:nvPicPr>
          <p:cNvPr id="5" name="Sisällön paikkamerkki 4" descr="Kuva, joka sisältää kohteen piirtäminen, huone&#10;&#10;Kuvaus luotu automaattisesti">
            <a:extLst>
              <a:ext uri="{FF2B5EF4-FFF2-40B4-BE49-F238E27FC236}">
                <a16:creationId xmlns:a16="http://schemas.microsoft.com/office/drawing/2014/main" id="{A20BFFFE-1260-4AAA-AE53-64B11BE83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6489"/>
            <a:ext cx="5943600" cy="3533775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7D9B943-56D9-4103-A92D-9C58324FCF30}"/>
              </a:ext>
            </a:extLst>
          </p:cNvPr>
          <p:cNvSpPr txBox="1"/>
          <p:nvPr/>
        </p:nvSpPr>
        <p:spPr>
          <a:xfrm>
            <a:off x="3757612" y="2376489"/>
            <a:ext cx="78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Гид</a:t>
            </a:r>
            <a:endParaRPr lang="fi-FI" sz="32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8417957-FAEC-4A2F-96EF-F44EFDCE3800}"/>
              </a:ext>
            </a:extLst>
          </p:cNvPr>
          <p:cNvSpPr txBox="1"/>
          <p:nvPr/>
        </p:nvSpPr>
        <p:spPr>
          <a:xfrm>
            <a:off x="6624638" y="2438401"/>
            <a:ext cx="297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Бюро экскурсий</a:t>
            </a:r>
            <a:endParaRPr lang="fi-FI" sz="3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C5206D0-D2D9-4423-8688-18770DCA6DD3}"/>
              </a:ext>
            </a:extLst>
          </p:cNvPr>
          <p:cNvSpPr txBox="1"/>
          <p:nvPr/>
        </p:nvSpPr>
        <p:spPr>
          <a:xfrm>
            <a:off x="6793787" y="3651755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Музей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6647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8642EA-3C4B-49D7-99A9-D1DF163B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Где работает?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FED4AC6-D965-4B43-8627-09BE94D04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82701" cy="435133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896C031-9082-4CB1-96B4-3ED6B0E6811F}"/>
              </a:ext>
            </a:extLst>
          </p:cNvPr>
          <p:cNvSpPr txBox="1"/>
          <p:nvPr/>
        </p:nvSpPr>
        <p:spPr>
          <a:xfrm>
            <a:off x="5286375" y="2543175"/>
            <a:ext cx="15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Стройка</a:t>
            </a:r>
            <a:endParaRPr lang="fi-FI" sz="32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CA4E91A-5CFA-4407-ADBC-E43553F646DD}"/>
              </a:ext>
            </a:extLst>
          </p:cNvPr>
          <p:cNvSpPr txBox="1"/>
          <p:nvPr/>
        </p:nvSpPr>
        <p:spPr>
          <a:xfrm>
            <a:off x="5296550" y="3573969"/>
            <a:ext cx="3708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Работать </a:t>
            </a:r>
            <a:r>
              <a:rPr lang="ru-RU" sz="3200" dirty="0">
                <a:solidFill>
                  <a:srgbClr val="C00000"/>
                </a:solidFill>
              </a:rPr>
              <a:t>на</a:t>
            </a:r>
            <a:r>
              <a:rPr lang="ru-RU" sz="3200" dirty="0"/>
              <a:t> стройк</a:t>
            </a:r>
            <a:r>
              <a:rPr lang="ru-RU" sz="3200" dirty="0">
                <a:solidFill>
                  <a:srgbClr val="C00000"/>
                </a:solidFill>
              </a:rPr>
              <a:t>е</a:t>
            </a:r>
            <a:endParaRPr lang="fi-FI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43081-69B8-4F66-B06C-281B2675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10" y="483141"/>
            <a:ext cx="8545689" cy="10952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Где работают? </a:t>
            </a:r>
            <a:br>
              <a:rPr lang="fi-FI" dirty="0"/>
            </a:br>
            <a:r>
              <a:rPr lang="fi-FI" dirty="0"/>
              <a:t>Missä? Prepositionaali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7D8C11-CDB2-44D8-9546-3F4DA5E51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4" y="1939925"/>
            <a:ext cx="3382701" cy="4351338"/>
          </a:xfrm>
        </p:spPr>
      </p:pic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A660A5C-EBC8-4D2C-B378-6E0EC653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69" y="1939925"/>
            <a:ext cx="3382702" cy="435134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4960D73-B11C-4B8E-84B5-2448388BD7E9}"/>
              </a:ext>
            </a:extLst>
          </p:cNvPr>
          <p:cNvSpPr txBox="1"/>
          <p:nvPr/>
        </p:nvSpPr>
        <p:spPr>
          <a:xfrm>
            <a:off x="8328287" y="2357438"/>
            <a:ext cx="3382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Больница</a:t>
            </a:r>
            <a:r>
              <a:rPr lang="fi-FI" sz="3200" dirty="0"/>
              <a:t>- sairaala</a:t>
            </a:r>
            <a:endParaRPr lang="ru-RU" sz="3200" dirty="0"/>
          </a:p>
          <a:p>
            <a:r>
              <a:rPr lang="ru-RU" sz="3200" dirty="0"/>
              <a:t>В больниц</a:t>
            </a:r>
            <a:r>
              <a:rPr lang="ru-RU" sz="3200" dirty="0">
                <a:solidFill>
                  <a:srgbClr val="C00000"/>
                </a:solidFill>
              </a:rPr>
              <a:t>е</a:t>
            </a:r>
            <a:endParaRPr lang="fi-FI" sz="3200" dirty="0">
              <a:solidFill>
                <a:srgbClr val="C00000"/>
              </a:solidFill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9B688839-C3DF-4535-8F88-57123ABFCAF0}"/>
              </a:ext>
            </a:extLst>
          </p:cNvPr>
          <p:cNvSpPr txBox="1"/>
          <p:nvPr/>
        </p:nvSpPr>
        <p:spPr>
          <a:xfrm>
            <a:off x="8127471" y="3709988"/>
            <a:ext cx="3583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Поликлиника</a:t>
            </a:r>
            <a:r>
              <a:rPr lang="fi-FI" sz="3200" dirty="0"/>
              <a:t>- poliklinikka </a:t>
            </a:r>
            <a:endParaRPr lang="ru-RU" sz="3200" dirty="0"/>
          </a:p>
          <a:p>
            <a:r>
              <a:rPr lang="ru-RU" sz="3200" dirty="0"/>
              <a:t>В поликлиник</a:t>
            </a:r>
            <a:r>
              <a:rPr lang="ru-RU" sz="3200" dirty="0">
                <a:solidFill>
                  <a:srgbClr val="C00000"/>
                </a:solidFill>
              </a:rPr>
              <a:t>е</a:t>
            </a:r>
            <a:endParaRPr lang="fi-FI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8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8CE8E1-9E5A-4970-9B66-4067D4FB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Кем</a:t>
            </a:r>
            <a:r>
              <a:rPr lang="ru-RU" dirty="0"/>
              <a:t> он </a:t>
            </a:r>
            <a:r>
              <a:rPr lang="fi-FI" dirty="0"/>
              <a:t>/</a:t>
            </a:r>
            <a:r>
              <a:rPr lang="ru-RU" u="sng" dirty="0"/>
              <a:t>она</a:t>
            </a:r>
            <a:r>
              <a:rPr lang="ru-RU" dirty="0"/>
              <a:t> работает?</a:t>
            </a:r>
            <a:r>
              <a:rPr lang="fi-FI" dirty="0"/>
              <a:t>- Instrumentaali</a:t>
            </a:r>
          </a:p>
        </p:txBody>
      </p:sp>
      <p:pic>
        <p:nvPicPr>
          <p:cNvPr id="5" name="Sisällön paikkamerkki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6EF6328-535E-4D88-8F23-2F63A7518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38" y="1854200"/>
            <a:ext cx="3492673" cy="435133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A98A58B-C7AD-4453-9F84-78449A230495}"/>
              </a:ext>
            </a:extLst>
          </p:cNvPr>
          <p:cNvSpPr txBox="1"/>
          <p:nvPr/>
        </p:nvSpPr>
        <p:spPr>
          <a:xfrm>
            <a:off x="7872413" y="2400300"/>
            <a:ext cx="282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Ветеринар</a:t>
            </a:r>
            <a:r>
              <a:rPr lang="ru-RU" sz="3600" b="1" dirty="0">
                <a:solidFill>
                  <a:srgbClr val="C00000"/>
                </a:solidFill>
              </a:rPr>
              <a:t>ом</a:t>
            </a:r>
            <a:endParaRPr lang="fi-F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7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08BA7C-9C17-4A47-B460-B5FD1BD2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prepositionaali ja instrumentaali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1431C35-3709-4A88-9353-74A31A1919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Missä? </a:t>
            </a:r>
            <a:r>
              <a:rPr lang="ru-RU" b="1" dirty="0"/>
              <a:t>В</a:t>
            </a:r>
            <a:r>
              <a:rPr lang="fi-FI" b="1" dirty="0"/>
              <a:t> /</a:t>
            </a:r>
            <a:r>
              <a:rPr lang="ru-RU" b="1" dirty="0"/>
              <a:t>НА</a:t>
            </a:r>
          </a:p>
          <a:p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D99251A-4B4E-4F1C-8EAB-B6578C0E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Millä?</a:t>
            </a:r>
            <a:endParaRPr lang="ru-RU" dirty="0"/>
          </a:p>
          <a:p>
            <a:r>
              <a:rPr lang="fi-FI" dirty="0"/>
              <a:t>Kenen kanssa?</a:t>
            </a:r>
            <a:endParaRPr lang="ru-RU" dirty="0"/>
          </a:p>
          <a:p>
            <a:r>
              <a:rPr lang="fi-FI" dirty="0"/>
              <a:t>Minkä?</a:t>
            </a:r>
          </a:p>
          <a:p>
            <a:endParaRPr lang="fi-FI" dirty="0"/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E763516D-DF4B-4F44-898E-861B15614326}"/>
              </a:ext>
            </a:extLst>
          </p:cNvPr>
          <p:cNvCxnSpPr>
            <a:cxnSpLocks/>
          </p:cNvCxnSpPr>
          <p:nvPr/>
        </p:nvCxnSpPr>
        <p:spPr>
          <a:xfrm>
            <a:off x="8710408" y="4288389"/>
            <a:ext cx="525271" cy="288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4F6E887D-EACE-4E2D-A1FE-68FF2F300DE2}"/>
              </a:ext>
            </a:extLst>
          </p:cNvPr>
          <p:cNvCxnSpPr>
            <a:cxnSpLocks/>
          </p:cNvCxnSpPr>
          <p:nvPr/>
        </p:nvCxnSpPr>
        <p:spPr>
          <a:xfrm flipV="1">
            <a:off x="8710408" y="3578090"/>
            <a:ext cx="632375" cy="394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035E4F9-4802-4774-8B5A-C308A4122EAF}"/>
              </a:ext>
            </a:extLst>
          </p:cNvPr>
          <p:cNvSpPr txBox="1"/>
          <p:nvPr/>
        </p:nvSpPr>
        <p:spPr>
          <a:xfrm>
            <a:off x="9342783" y="3244735"/>
            <a:ext cx="164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-ом, -ем</a:t>
            </a:r>
            <a:endParaRPr lang="fi-FI" sz="3200" b="1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B43D403-1DE1-4067-9CE6-4E0246E34FAB}"/>
              </a:ext>
            </a:extLst>
          </p:cNvPr>
          <p:cNvSpPr txBox="1"/>
          <p:nvPr/>
        </p:nvSpPr>
        <p:spPr>
          <a:xfrm>
            <a:off x="9126027" y="4318786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-ой, -ей</a:t>
            </a:r>
            <a:r>
              <a:rPr lang="fi-FI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-</a:t>
            </a:r>
            <a:r>
              <a:rPr lang="ru-RU" sz="3200" b="1" dirty="0" err="1">
                <a:solidFill>
                  <a:srgbClr val="C00000"/>
                </a:solidFill>
              </a:rPr>
              <a:t>ью</a:t>
            </a:r>
            <a:endParaRPr lang="fi-FI" sz="3200" b="1" dirty="0">
              <a:solidFill>
                <a:srgbClr val="C00000"/>
              </a:solidFill>
            </a:endParaRPr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EEFF0283-E51A-4641-9687-42C5859FC1D9}"/>
              </a:ext>
            </a:extLst>
          </p:cNvPr>
          <p:cNvCxnSpPr>
            <a:cxnSpLocks/>
          </p:cNvCxnSpPr>
          <p:nvPr/>
        </p:nvCxnSpPr>
        <p:spPr>
          <a:xfrm flipV="1">
            <a:off x="3108960" y="3429000"/>
            <a:ext cx="899160" cy="572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C6091687-3C3A-469B-B6A5-AEE537A2A5EA}"/>
              </a:ext>
            </a:extLst>
          </p:cNvPr>
          <p:cNvCxnSpPr>
            <a:cxnSpLocks/>
          </p:cNvCxnSpPr>
          <p:nvPr/>
        </p:nvCxnSpPr>
        <p:spPr>
          <a:xfrm>
            <a:off x="3108960" y="4136231"/>
            <a:ext cx="899160" cy="30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iruutu 34">
            <a:extLst>
              <a:ext uri="{FF2B5EF4-FFF2-40B4-BE49-F238E27FC236}">
                <a16:creationId xmlns:a16="http://schemas.microsoft.com/office/drawing/2014/main" id="{CDE3FEBE-3C0D-46E4-9940-9F2B4F513F76}"/>
              </a:ext>
            </a:extLst>
          </p:cNvPr>
          <p:cNvSpPr txBox="1"/>
          <p:nvPr/>
        </p:nvSpPr>
        <p:spPr>
          <a:xfrm>
            <a:off x="4099797" y="3130372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-Е</a:t>
            </a:r>
            <a:endParaRPr lang="fi-FI" sz="3200" b="1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9D2DAC26-03C0-4044-87DB-F652AB4DD698}"/>
              </a:ext>
            </a:extLst>
          </p:cNvPr>
          <p:cNvSpPr txBox="1"/>
          <p:nvPr/>
        </p:nvSpPr>
        <p:spPr>
          <a:xfrm>
            <a:off x="4054079" y="4148160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-</a:t>
            </a:r>
            <a:r>
              <a:rPr lang="ru-RU" sz="3200" b="1" dirty="0">
                <a:solidFill>
                  <a:srgbClr val="C00000"/>
                </a:solidFill>
              </a:rPr>
              <a:t>ИИ</a:t>
            </a:r>
            <a:endParaRPr lang="fi-FI" sz="3200" b="1" dirty="0">
              <a:solidFill>
                <a:srgbClr val="C00000"/>
              </a:solidFill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D0CC4D0C-0013-499D-A542-C132DF6DB72C}"/>
              </a:ext>
            </a:extLst>
          </p:cNvPr>
          <p:cNvSpPr txBox="1"/>
          <p:nvPr/>
        </p:nvSpPr>
        <p:spPr>
          <a:xfrm>
            <a:off x="8710408" y="3843843"/>
            <a:ext cx="41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8496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FD55273-43E9-43B1-AFCA-79DEE718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Animaatio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3A16649-634A-46D3-AD83-006AF297A253}"/>
              </a:ext>
            </a:extLst>
          </p:cNvPr>
          <p:cNvSpPr/>
          <p:nvPr/>
        </p:nvSpPr>
        <p:spPr>
          <a:xfrm>
            <a:off x="2381694" y="2551814"/>
            <a:ext cx="446567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AMMATTI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19694-11F9-4489-9CAB-0E2DCA9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Кем?</a:t>
            </a:r>
            <a:endParaRPr lang="fi-FI" dirty="0"/>
          </a:p>
        </p:txBody>
      </p:sp>
      <p:pic>
        <p:nvPicPr>
          <p:cNvPr id="5" name="Sisällön paikkamerkki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0A25B88-562D-40A5-9997-8F7A52A56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3382701" cy="4351338"/>
          </a:xfrm>
        </p:spPr>
      </p:pic>
      <p:pic>
        <p:nvPicPr>
          <p:cNvPr id="9" name="Kuva 8" descr="Kuva, joka sisältää kohteen laatikko, piirtäminen&#10;&#10;Kuvaus luotu automaattisesti">
            <a:extLst>
              <a:ext uri="{FF2B5EF4-FFF2-40B4-BE49-F238E27FC236}">
                <a16:creationId xmlns:a16="http://schemas.microsoft.com/office/drawing/2014/main" id="{57727F9F-9341-4F73-90C7-805BB12C1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26" y="1761993"/>
            <a:ext cx="3800475" cy="473088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0F85047-9116-4794-B889-5279560B3689}"/>
              </a:ext>
            </a:extLst>
          </p:cNvPr>
          <p:cNvSpPr txBox="1"/>
          <p:nvPr/>
        </p:nvSpPr>
        <p:spPr>
          <a:xfrm>
            <a:off x="8872538" y="2443163"/>
            <a:ext cx="2321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Медсестр</a:t>
            </a:r>
            <a:r>
              <a:rPr lang="ru-RU" sz="3200" dirty="0">
                <a:solidFill>
                  <a:srgbClr val="C00000"/>
                </a:solidFill>
              </a:rPr>
              <a:t>ой</a:t>
            </a:r>
            <a:endParaRPr lang="fi-FI" sz="3200" dirty="0">
              <a:solidFill>
                <a:srgbClr val="C00000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1D42D52-CF3A-4924-92EF-29264E1C5C54}"/>
              </a:ext>
            </a:extLst>
          </p:cNvPr>
          <p:cNvSpPr txBox="1"/>
          <p:nvPr/>
        </p:nvSpPr>
        <p:spPr>
          <a:xfrm>
            <a:off x="8872537" y="3429000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Шве</a:t>
            </a:r>
            <a:r>
              <a:rPr lang="ru-RU" sz="3200" dirty="0">
                <a:solidFill>
                  <a:srgbClr val="C00000"/>
                </a:solidFill>
              </a:rPr>
              <a:t>ёй</a:t>
            </a:r>
            <a:endParaRPr lang="fi-FI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4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4D09077-867C-4510-9CB9-67A7F47D9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3298989" cy="4110037"/>
          </a:xfrm>
        </p:spPr>
      </p:pic>
      <p:pic>
        <p:nvPicPr>
          <p:cNvPr id="7" name="Kuva 6" descr="Kuva, joka sisältää kohteen vaatetus, paita, nainen&#10;&#10;Kuvaus luotu automaattisesti">
            <a:extLst>
              <a:ext uri="{FF2B5EF4-FFF2-40B4-BE49-F238E27FC236}">
                <a16:creationId xmlns:a16="http://schemas.microsoft.com/office/drawing/2014/main" id="{EEA45B0C-BEF1-443E-805C-497663CDC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6" y="2103437"/>
            <a:ext cx="2997201" cy="299720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9CD27A8-ACDE-45ED-868C-45343AA86C35}"/>
              </a:ext>
            </a:extLst>
          </p:cNvPr>
          <p:cNvSpPr txBox="1"/>
          <p:nvPr/>
        </p:nvSpPr>
        <p:spPr>
          <a:xfrm>
            <a:off x="4514850" y="5444550"/>
            <a:ext cx="244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Официантка</a:t>
            </a:r>
            <a:endParaRPr lang="fi-FI" sz="3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4D4F379-2EFC-4ED7-97E8-C6550DC7DC5F}"/>
              </a:ext>
            </a:extLst>
          </p:cNvPr>
          <p:cNvSpPr txBox="1"/>
          <p:nvPr/>
        </p:nvSpPr>
        <p:spPr>
          <a:xfrm>
            <a:off x="8343900" y="2700338"/>
            <a:ext cx="196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Ресторан</a:t>
            </a:r>
            <a:endParaRPr lang="fi-FI" sz="36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84BC18C-A3A9-42CF-A785-6AF9471D8543}"/>
              </a:ext>
            </a:extLst>
          </p:cNvPr>
          <p:cNvSpPr txBox="1"/>
          <p:nvPr/>
        </p:nvSpPr>
        <p:spPr>
          <a:xfrm>
            <a:off x="8385874" y="3584356"/>
            <a:ext cx="1982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Столовая</a:t>
            </a:r>
            <a:endParaRPr lang="fi-FI" sz="36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B83DEDC-ABD3-494A-A9F7-D9863344900F}"/>
              </a:ext>
            </a:extLst>
          </p:cNvPr>
          <p:cNvSpPr txBox="1"/>
          <p:nvPr/>
        </p:nvSpPr>
        <p:spPr>
          <a:xfrm>
            <a:off x="8398250" y="4454307"/>
            <a:ext cx="117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Кафе</a:t>
            </a:r>
            <a:endParaRPr lang="fi-FI" sz="3600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AC2FD80B-3ACE-459C-82E6-16CDA7EA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Где работают?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557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4C59FFF6-C75B-4367-AA2D-D6127C83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работают?   Кем работают?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800F127-D29D-4B3C-A1D1-E77A7A5CBC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1" y="1804989"/>
            <a:ext cx="3382963" cy="4351337"/>
          </a:xfrm>
        </p:spPr>
      </p:pic>
      <p:pic>
        <p:nvPicPr>
          <p:cNvPr id="7" name="Kuva 6" descr="Kuva, joka sisältää kohteen pöytä, nainen, valokuva, pitäminen&#10;&#10;Kuvaus luotu automaattisesti">
            <a:extLst>
              <a:ext uri="{FF2B5EF4-FFF2-40B4-BE49-F238E27FC236}">
                <a16:creationId xmlns:a16="http://schemas.microsoft.com/office/drawing/2014/main" id="{F3266AF7-98D8-47A7-BF11-FE758F32E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10" y="1690688"/>
            <a:ext cx="2846791" cy="446563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D80653A-4D7E-4C32-88C3-567BD61FCFD9}"/>
              </a:ext>
            </a:extLst>
          </p:cNvPr>
          <p:cNvSpPr txBox="1"/>
          <p:nvPr/>
        </p:nvSpPr>
        <p:spPr>
          <a:xfrm>
            <a:off x="8749334" y="2146652"/>
            <a:ext cx="1238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Театр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44628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E841B2-E1C8-485C-8AE3-E02C5902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3F2F830-10CD-4A39-865D-43A6E5E30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97050"/>
            <a:ext cx="3068002" cy="394652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90D8AFC-BF4A-4ACC-9ADC-3238B2879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77" y="1743869"/>
            <a:ext cx="3150686" cy="405288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F0B1B13-59E4-43C6-8F07-C18BE1B344DE}"/>
              </a:ext>
            </a:extLst>
          </p:cNvPr>
          <p:cNvSpPr txBox="1"/>
          <p:nvPr/>
        </p:nvSpPr>
        <p:spPr>
          <a:xfrm>
            <a:off x="4258225" y="3000376"/>
            <a:ext cx="1341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Школа</a:t>
            </a:r>
            <a:endParaRPr lang="fi-FI" sz="3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E78B0D4-1FF5-426A-8C12-637881FCF6E7}"/>
              </a:ext>
            </a:extLst>
          </p:cNvPr>
          <p:cNvSpPr txBox="1"/>
          <p:nvPr/>
        </p:nvSpPr>
        <p:spPr>
          <a:xfrm>
            <a:off x="9673060" y="2860894"/>
            <a:ext cx="2301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Детский сад</a:t>
            </a:r>
            <a:endParaRPr lang="fi-FI" sz="32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818FCF7-5DF2-4B1E-BE79-CBAD1C218A73}"/>
              </a:ext>
            </a:extLst>
          </p:cNvPr>
          <p:cNvSpPr txBox="1"/>
          <p:nvPr/>
        </p:nvSpPr>
        <p:spPr>
          <a:xfrm>
            <a:off x="9165101" y="3612714"/>
            <a:ext cx="2847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 детск</a:t>
            </a:r>
            <a:r>
              <a:rPr lang="ru-RU" sz="3200" b="1" dirty="0">
                <a:solidFill>
                  <a:srgbClr val="C00000"/>
                </a:solidFill>
              </a:rPr>
              <a:t>ом</a:t>
            </a:r>
            <a:r>
              <a:rPr lang="ru-RU" sz="3200" dirty="0"/>
              <a:t> сад</a:t>
            </a:r>
            <a:r>
              <a:rPr lang="ru-RU" sz="3200" b="1" dirty="0">
                <a:solidFill>
                  <a:srgbClr val="C00000"/>
                </a:solidFill>
              </a:rPr>
              <a:t>у</a:t>
            </a:r>
            <a:endParaRPr lang="fi-FI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1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127</Words>
  <Application>Microsoft Office PowerPoint</Application>
  <PresentationFormat>Laajakuva</PresentationFormat>
  <Paragraphs>60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ПРОФЕССИИ</vt:lpstr>
      <vt:lpstr>Где работают?  Missä? Prepositionaali</vt:lpstr>
      <vt:lpstr>Кем он /она работает?- Instrumentaali</vt:lpstr>
      <vt:lpstr>Kielioppi: prepositionaali ja instrumentaali</vt:lpstr>
      <vt:lpstr>Animaatio</vt:lpstr>
      <vt:lpstr>Кем?</vt:lpstr>
      <vt:lpstr>Где работают?</vt:lpstr>
      <vt:lpstr>Где работают?   Кем работают?</vt:lpstr>
      <vt:lpstr>PowerPoint-esitys</vt:lpstr>
      <vt:lpstr>Кем работают?</vt:lpstr>
      <vt:lpstr>Где работают?</vt:lpstr>
      <vt:lpstr>Где работают?</vt:lpstr>
      <vt:lpstr>Где работают?</vt:lpstr>
      <vt:lpstr>Где работает?</vt:lpstr>
      <vt:lpstr>Где работает?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Oksana Arikainen</dc:creator>
  <cp:lastModifiedBy>Oksana Arikainen</cp:lastModifiedBy>
  <cp:revision>12</cp:revision>
  <dcterms:created xsi:type="dcterms:W3CDTF">2020-11-22T12:59:22Z</dcterms:created>
  <dcterms:modified xsi:type="dcterms:W3CDTF">2020-11-22T19:15:02Z</dcterms:modified>
</cp:coreProperties>
</file>